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charts/chart17.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hart13.xml" ContentType="application/vnd.openxmlformats-officedocument.drawingml.chart+xml"/>
  <Override PartName="/ppt/charts/chart24.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colors8.xml" ContentType="application/vnd.openxmlformats-officedocument.drawingml.diagramColors+xml"/>
  <Override PartName="/ppt/charts/chart7.xml" ContentType="application/vnd.openxmlformats-officedocument.drawingml.chart+xml"/>
  <Override PartName="/ppt/notesSlides/notesSlide12.xml" ContentType="application/vnd.openxmlformats-officedocument.presentationml.notesSlide+xml"/>
  <Override PartName="/ppt/charts/chart20.xml" ContentType="application/vnd.openxmlformats-officedocument.drawingml.chart+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charts/chart1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ppt/charts/chart14.xml" ContentType="application/vnd.openxmlformats-officedocument.drawingml.char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charts/chart8.xml" ContentType="application/vnd.openxmlformats-officedocument.drawingml.chart+xml"/>
  <Override PartName="/ppt/notesSlides/notesSlide13.xml" ContentType="application/vnd.openxmlformats-officedocument.presentationml.notesSlide+xml"/>
  <Override PartName="/ppt/charts/chart21.xml" ContentType="application/vnd.openxmlformats-officedocument.drawingml.char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diagrams/drawing8.xml" ContentType="application/vnd.ms-office.drawingml.diagramDrawing+xml"/>
  <Override PartName="/ppt/charts/chart10.xml" ContentType="application/vnd.openxmlformats-officedocument.drawingml.chart+xml"/>
  <Default Extension="gif" ContentType="image/gif"/>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rawings/drawing4.xml" ContentType="application/vnd.openxmlformats-officedocument.drawingml.chartshapes+xml"/>
  <Override PartName="/ppt/diagrams/layout10.xml" ContentType="application/vnd.openxmlformats-officedocument.drawingml.diagram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notesSlides/notesSlide9.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charts/chart5.xml" ContentType="application/vnd.openxmlformats-officedocument.drawingml.chart+xml"/>
  <Override PartName="/ppt/notesSlides/notesSlide10.xml" ContentType="application/vnd.openxmlformats-officedocument.presentationml.notesSlide+xml"/>
  <Override PartName="/ppt/diagrams/quickStyle11.xml" ContentType="application/vnd.openxmlformats-officedocument.drawingml.diagramStyl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drawing5.xml" ContentType="application/vnd.ms-office.drawingml.diagramDrawing+xml"/>
  <Override PartName="/ppt/drawings/drawing5.xml" ContentType="application/vnd.openxmlformats-officedocument.drawingml.chartshapes+xml"/>
  <Override PartName="/ppt/diagrams/layout11.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charts/chart16.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charts/chart23.xml" ContentType="application/vnd.openxmlformats-officedocument.drawingml.char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charts/chart12.xml" ContentType="application/vnd.openxmlformats-officedocument.drawingml.chart+xml"/>
  <Override PartName="/ppt/diagrams/data5.xml" ContentType="application/vnd.openxmlformats-officedocument.drawingml.diagramData+xml"/>
  <Override PartName="/ppt/diagrams/colors7.xml" ContentType="application/vnd.openxmlformats-officedocument.drawingml.diagramColors+xml"/>
  <Override PartName="/ppt/charts/chart6.xml" ContentType="application/vnd.openxmlformats-officedocument.drawingml.char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quickStyle6.xml" ContentType="application/vnd.openxmlformats-officedocument.drawingml.diagramStyle+xml"/>
  <Override PartName="/ppt/drawings/drawing6.xml" ContentType="application/vnd.openxmlformats-officedocument.drawingml.chartshapes+xml"/>
  <Override PartName="/ppt/slides/slide29.xml" ContentType="application/vnd.openxmlformats-officedocument.presentationml.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rawings/drawing2.xml" ContentType="application/vnd.openxmlformats-officedocument.drawingml.chartshap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64"/>
  </p:notesMasterIdLst>
  <p:handoutMasterIdLst>
    <p:handoutMasterId r:id="rId65"/>
  </p:handoutMasterIdLst>
  <p:sldIdLst>
    <p:sldId id="266" r:id="rId5"/>
    <p:sldId id="274" r:id="rId6"/>
    <p:sldId id="275" r:id="rId7"/>
    <p:sldId id="369" r:id="rId8"/>
    <p:sldId id="357" r:id="rId9"/>
    <p:sldId id="358" r:id="rId10"/>
    <p:sldId id="359" r:id="rId11"/>
    <p:sldId id="360" r:id="rId12"/>
    <p:sldId id="361" r:id="rId13"/>
    <p:sldId id="386" r:id="rId14"/>
    <p:sldId id="259" r:id="rId15"/>
    <p:sldId id="370" r:id="rId16"/>
    <p:sldId id="362" r:id="rId17"/>
    <p:sldId id="371" r:id="rId18"/>
    <p:sldId id="363" r:id="rId19"/>
    <p:sldId id="288" r:id="rId20"/>
    <p:sldId id="291" r:id="rId21"/>
    <p:sldId id="289" r:id="rId22"/>
    <p:sldId id="365" r:id="rId23"/>
    <p:sldId id="297" r:id="rId24"/>
    <p:sldId id="270" r:id="rId25"/>
    <p:sldId id="292" r:id="rId26"/>
    <p:sldId id="294" r:id="rId27"/>
    <p:sldId id="387" r:id="rId28"/>
    <p:sldId id="388" r:id="rId29"/>
    <p:sldId id="389" r:id="rId30"/>
    <p:sldId id="390" r:id="rId31"/>
    <p:sldId id="391" r:id="rId32"/>
    <p:sldId id="392" r:id="rId33"/>
    <p:sldId id="393" r:id="rId34"/>
    <p:sldId id="295" r:id="rId35"/>
    <p:sldId id="354" r:id="rId36"/>
    <p:sldId id="356" r:id="rId37"/>
    <p:sldId id="317" r:id="rId38"/>
    <p:sldId id="318" r:id="rId39"/>
    <p:sldId id="372" r:id="rId40"/>
    <p:sldId id="335" r:id="rId41"/>
    <p:sldId id="310" r:id="rId42"/>
    <p:sldId id="312" r:id="rId43"/>
    <p:sldId id="373" r:id="rId44"/>
    <p:sldId id="375" r:id="rId45"/>
    <p:sldId id="376" r:id="rId46"/>
    <p:sldId id="377" r:id="rId47"/>
    <p:sldId id="378" r:id="rId48"/>
    <p:sldId id="379" r:id="rId49"/>
    <p:sldId id="380" r:id="rId50"/>
    <p:sldId id="381" r:id="rId51"/>
    <p:sldId id="382" r:id="rId52"/>
    <p:sldId id="383" r:id="rId53"/>
    <p:sldId id="320" r:id="rId54"/>
    <p:sldId id="319" r:id="rId55"/>
    <p:sldId id="384" r:id="rId56"/>
    <p:sldId id="385" r:id="rId57"/>
    <p:sldId id="341" r:id="rId58"/>
    <p:sldId id="321" r:id="rId59"/>
    <p:sldId id="345" r:id="rId60"/>
    <p:sldId id="323" r:id="rId61"/>
    <p:sldId id="343" r:id="rId62"/>
    <p:sldId id="269" r:id="rId63"/>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FF66"/>
    <a:srgbClr val="197DCE"/>
    <a:srgbClr val="BC7FBB"/>
    <a:srgbClr val="7FC6E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7292A2E-F333-43FB-9621-5CBBE7FDCDCB}" styleName="Светлый стиль 2 - акцент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Светлый стиль 3 - акцент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Средний стиль 1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42" autoAdjust="0"/>
    <p:restoredTop sz="94274" autoAdjust="0"/>
  </p:normalViewPr>
  <p:slideViewPr>
    <p:cSldViewPr snapToGrid="0" showGuides="1">
      <p:cViewPr>
        <p:scale>
          <a:sx n="70" d="100"/>
          <a:sy n="70" d="100"/>
        </p:scale>
        <p:origin x="-516" y="-936"/>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Office_Excel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Office_Excel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Office_Excel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Office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Office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Office_Excel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Microsoft_Office_Excel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Microsoft_Office_Excel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Microsoft_Office_Excel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Microsoft_Office_Excel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Microsoft_Office_Excel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Office_Excel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_____Microsoft_Office_Excel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_____Microsoft_Office_Excel24.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5"/>
  <c:chart>
    <c:view3D>
      <c:rAngAx val="1"/>
    </c:view3D>
    <c:plotArea>
      <c:layout/>
      <c:bar3DChart>
        <c:barDir val="bar"/>
        <c:grouping val="stacked"/>
        <c:ser>
          <c:idx val="0"/>
          <c:order val="0"/>
          <c:tx>
            <c:strRef>
              <c:f>Лист1!$B$1</c:f>
              <c:strCache>
                <c:ptCount val="1"/>
                <c:pt idx="0">
                  <c:v>Ряд 1</c:v>
                </c:pt>
              </c:strCache>
            </c:strRef>
          </c:tx>
          <c:cat>
            <c:strRef>
              <c:f>Лист1!$A$2:$A$6</c:f>
              <c:strCache>
                <c:ptCount val="5"/>
                <c:pt idx="0">
                  <c:v>2025 год (прогноз)</c:v>
                </c:pt>
                <c:pt idx="1">
                  <c:v>2024 год (прогноз)</c:v>
                </c:pt>
                <c:pt idx="2">
                  <c:v>2023 год (прогноз)</c:v>
                </c:pt>
                <c:pt idx="3">
                  <c:v>2022 год (оценка)</c:v>
                </c:pt>
                <c:pt idx="4">
                  <c:v>2021 год (отчет)</c:v>
                </c:pt>
              </c:strCache>
            </c:strRef>
          </c:cat>
          <c:val>
            <c:numRef>
              <c:f>Лист1!$B$2:$B$6</c:f>
              <c:numCache>
                <c:formatCode>General</c:formatCode>
                <c:ptCount val="5"/>
                <c:pt idx="0">
                  <c:v>945.7</c:v>
                </c:pt>
                <c:pt idx="1">
                  <c:v>987.8</c:v>
                </c:pt>
                <c:pt idx="2">
                  <c:v>1721.8</c:v>
                </c:pt>
                <c:pt idx="3">
                  <c:v>3323.4</c:v>
                </c:pt>
                <c:pt idx="4">
                  <c:v>1156.5999999999999</c:v>
                </c:pt>
              </c:numCache>
            </c:numRef>
          </c:val>
        </c:ser>
        <c:ser>
          <c:idx val="1"/>
          <c:order val="1"/>
          <c:tx>
            <c:strRef>
              <c:f>Лист1!$C$1</c:f>
              <c:strCache>
                <c:ptCount val="1"/>
                <c:pt idx="0">
                  <c:v>Столбец1</c:v>
                </c:pt>
              </c:strCache>
            </c:strRef>
          </c:tx>
          <c:cat>
            <c:strRef>
              <c:f>Лист1!$A$2:$A$6</c:f>
              <c:strCache>
                <c:ptCount val="5"/>
                <c:pt idx="0">
                  <c:v>2025 год (прогноз)</c:v>
                </c:pt>
                <c:pt idx="1">
                  <c:v>2024 год (прогноз)</c:v>
                </c:pt>
                <c:pt idx="2">
                  <c:v>2023 год (прогноз)</c:v>
                </c:pt>
                <c:pt idx="3">
                  <c:v>2022 год (оценка)</c:v>
                </c:pt>
                <c:pt idx="4">
                  <c:v>2021 год (отчет)</c:v>
                </c:pt>
              </c:strCache>
            </c:strRef>
          </c:cat>
          <c:val>
            <c:numRef>
              <c:f>Лист1!$C$2:$C$6</c:f>
              <c:numCache>
                <c:formatCode>General</c:formatCode>
                <c:ptCount val="5"/>
              </c:numCache>
            </c:numRef>
          </c:val>
        </c:ser>
        <c:ser>
          <c:idx val="2"/>
          <c:order val="2"/>
          <c:tx>
            <c:strRef>
              <c:f>Лист1!$D$1</c:f>
              <c:strCache>
                <c:ptCount val="1"/>
                <c:pt idx="0">
                  <c:v>Столбец2</c:v>
                </c:pt>
              </c:strCache>
            </c:strRef>
          </c:tx>
          <c:cat>
            <c:strRef>
              <c:f>Лист1!$A$2:$A$6</c:f>
              <c:strCache>
                <c:ptCount val="5"/>
                <c:pt idx="0">
                  <c:v>2025 год (прогноз)</c:v>
                </c:pt>
                <c:pt idx="1">
                  <c:v>2024 год (прогноз)</c:v>
                </c:pt>
                <c:pt idx="2">
                  <c:v>2023 год (прогноз)</c:v>
                </c:pt>
                <c:pt idx="3">
                  <c:v>2022 год (оценка)</c:v>
                </c:pt>
                <c:pt idx="4">
                  <c:v>2021 год (отчет)</c:v>
                </c:pt>
              </c:strCache>
            </c:strRef>
          </c:cat>
          <c:val>
            <c:numRef>
              <c:f>Лист1!$D$2:$D$6</c:f>
              <c:numCache>
                <c:formatCode>General</c:formatCode>
                <c:ptCount val="5"/>
              </c:numCache>
            </c:numRef>
          </c:val>
        </c:ser>
        <c:shape val="cylinder"/>
        <c:axId val="141547008"/>
        <c:axId val="141548544"/>
        <c:axId val="0"/>
      </c:bar3DChart>
      <c:catAx>
        <c:axId val="141547008"/>
        <c:scaling>
          <c:orientation val="minMax"/>
        </c:scaling>
        <c:axPos val="l"/>
        <c:tickLblPos val="nextTo"/>
        <c:crossAx val="141548544"/>
        <c:crosses val="autoZero"/>
        <c:auto val="1"/>
        <c:lblAlgn val="ctr"/>
        <c:lblOffset val="100"/>
      </c:catAx>
      <c:valAx>
        <c:axId val="141548544"/>
        <c:scaling>
          <c:orientation val="minMax"/>
        </c:scaling>
        <c:axPos val="b"/>
        <c:majorGridlines/>
        <c:numFmt formatCode="General" sourceLinked="1"/>
        <c:tickLblPos val="nextTo"/>
        <c:crossAx val="141547008"/>
        <c:crosses val="autoZero"/>
        <c:crossBetween val="between"/>
      </c:valAx>
    </c:plotArea>
    <c:plotVisOnly val="1"/>
  </c:chart>
  <c:txPr>
    <a:bodyPr/>
    <a:lstStyle/>
    <a:p>
      <a:pPr>
        <a:defRPr sz="1800"/>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0.29632645956129589"/>
          <c:y val="0.17858824113862851"/>
          <c:w val="0.38595281636228956"/>
          <c:h val="0.81947966914230352"/>
        </c:manualLayout>
      </c:layout>
      <c:pieChart>
        <c:varyColors val="1"/>
        <c:ser>
          <c:idx val="0"/>
          <c:order val="0"/>
          <c:tx>
            <c:strRef>
              <c:f>Лист1!$B$1</c:f>
              <c:strCache>
                <c:ptCount val="1"/>
                <c:pt idx="0">
                  <c:v>Столбец1</c:v>
                </c:pt>
              </c:strCache>
            </c:strRef>
          </c:tx>
          <c:explosion val="8"/>
          <c:dLbls>
            <c:dLbl>
              <c:idx val="0"/>
              <c:layout>
                <c:manualLayout>
                  <c:x val="0.12892312432874967"/>
                  <c:y val="-8.6102624162157873E-2"/>
                </c:manualLayout>
              </c:layout>
              <c:tx>
                <c:rich>
                  <a:bodyPr/>
                  <a:lstStyle/>
                  <a:p>
                    <a:r>
                      <a:rPr lang="ru-RU" sz="1600" dirty="0"/>
                      <a:t>С</a:t>
                    </a:r>
                    <a:r>
                      <a:rPr lang="ru-RU" dirty="0"/>
                      <a:t>редства массовой </a:t>
                    </a:r>
                    <a:r>
                      <a:rPr lang="ru-RU" dirty="0" smtClean="0"/>
                      <a:t>информации</a:t>
                    </a:r>
                  </a:p>
                  <a:p>
                    <a:r>
                      <a:rPr lang="ru-RU" dirty="0" smtClean="0"/>
                      <a:t> </a:t>
                    </a:r>
                    <a:r>
                      <a:rPr lang="ru-RU" b="1" dirty="0"/>
                      <a:t>0,9</a:t>
                    </a:r>
                  </a:p>
                </c:rich>
              </c:tx>
              <c:showVal val="1"/>
              <c:showCatName val="1"/>
              <c:showPercent val="1"/>
            </c:dLbl>
            <c:dLbl>
              <c:idx val="1"/>
              <c:layout>
                <c:manualLayout>
                  <c:x val="8.6995155820114661E-2"/>
                  <c:y val="1.4421798799754203E-2"/>
                </c:manualLayout>
              </c:layout>
              <c:tx>
                <c:rich>
                  <a:bodyPr/>
                  <a:lstStyle/>
                  <a:p>
                    <a:r>
                      <a:rPr lang="ru-RU" sz="1600" dirty="0"/>
                      <a:t>М</a:t>
                    </a:r>
                    <a:r>
                      <a:rPr lang="ru-RU" dirty="0"/>
                      <a:t>ежбюджетные </a:t>
                    </a:r>
                    <a:r>
                      <a:rPr lang="ru-RU" dirty="0" smtClean="0"/>
                      <a:t>трансферты</a:t>
                    </a:r>
                  </a:p>
                  <a:p>
                    <a:r>
                      <a:rPr lang="ru-RU" dirty="0" smtClean="0"/>
                      <a:t> </a:t>
                    </a:r>
                    <a:r>
                      <a:rPr lang="ru-RU" b="1" dirty="0" smtClean="0"/>
                      <a:t>162,9</a:t>
                    </a:r>
                    <a:endParaRPr lang="ru-RU" b="1" dirty="0"/>
                  </a:p>
                </c:rich>
              </c:tx>
              <c:showVal val="1"/>
              <c:showCatName val="1"/>
              <c:showPercent val="1"/>
            </c:dLbl>
            <c:dLbl>
              <c:idx val="2"/>
              <c:layout>
                <c:manualLayout>
                  <c:x val="0.13934686984777189"/>
                  <c:y val="-5.3272892487786147E-2"/>
                </c:manualLayout>
              </c:layout>
              <c:tx>
                <c:rich>
                  <a:bodyPr/>
                  <a:lstStyle/>
                  <a:p>
                    <a:r>
                      <a:rPr lang="ru-RU" sz="1600" dirty="0" smtClean="0"/>
                      <a:t>О</a:t>
                    </a:r>
                    <a:r>
                      <a:rPr lang="ru-RU" dirty="0" smtClean="0"/>
                      <a:t>бщегосударственные вопросы</a:t>
                    </a:r>
                  </a:p>
                  <a:p>
                    <a:r>
                      <a:rPr lang="ru-RU" b="1" dirty="0" smtClean="0"/>
                      <a:t>165,2</a:t>
                    </a:r>
                    <a:endParaRPr lang="ru-RU" b="1" dirty="0"/>
                  </a:p>
                </c:rich>
              </c:tx>
              <c:showVal val="1"/>
              <c:showCatName val="1"/>
              <c:showPercent val="1"/>
            </c:dLbl>
            <c:dLbl>
              <c:idx val="3"/>
              <c:layout>
                <c:manualLayout>
                  <c:x val="4.5873804280953299E-2"/>
                  <c:y val="3.6554327029936586E-4"/>
                </c:manualLayout>
              </c:layout>
              <c:tx>
                <c:rich>
                  <a:bodyPr/>
                  <a:lstStyle/>
                  <a:p>
                    <a:r>
                      <a:rPr lang="ru-RU" sz="1600" dirty="0"/>
                      <a:t>Н</a:t>
                    </a:r>
                    <a:r>
                      <a:rPr lang="ru-RU" dirty="0"/>
                      <a:t>ациональная безопасность и правоохранительная </a:t>
                    </a:r>
                    <a:r>
                      <a:rPr lang="ru-RU" dirty="0" smtClean="0"/>
                      <a:t>деятельность</a:t>
                    </a:r>
                  </a:p>
                  <a:p>
                    <a:r>
                      <a:rPr lang="ru-RU" dirty="0" smtClean="0"/>
                      <a:t> </a:t>
                    </a:r>
                    <a:r>
                      <a:rPr lang="ru-RU" b="1" dirty="0" smtClean="0"/>
                      <a:t>14,4</a:t>
                    </a:r>
                    <a:endParaRPr lang="ru-RU" b="1" dirty="0"/>
                  </a:p>
                </c:rich>
              </c:tx>
              <c:showVal val="1"/>
              <c:showCatName val="1"/>
              <c:showPercent val="1"/>
            </c:dLbl>
            <c:dLbl>
              <c:idx val="4"/>
              <c:layout>
                <c:manualLayout>
                  <c:x val="0.18200976729627671"/>
                  <c:y val="6.4974453737076152E-2"/>
                </c:manualLayout>
              </c:layout>
              <c:tx>
                <c:rich>
                  <a:bodyPr/>
                  <a:lstStyle/>
                  <a:p>
                    <a:r>
                      <a:rPr lang="ru-RU" sz="1600" dirty="0"/>
                      <a:t>Н</a:t>
                    </a:r>
                    <a:r>
                      <a:rPr lang="ru-RU" dirty="0"/>
                      <a:t>ациональная </a:t>
                    </a:r>
                    <a:r>
                      <a:rPr lang="ru-RU" dirty="0" smtClean="0"/>
                      <a:t>экономика</a:t>
                    </a:r>
                  </a:p>
                  <a:p>
                    <a:r>
                      <a:rPr lang="ru-RU" dirty="0" smtClean="0"/>
                      <a:t> </a:t>
                    </a:r>
                    <a:r>
                      <a:rPr lang="ru-RU" b="1" dirty="0" smtClean="0"/>
                      <a:t>57,7</a:t>
                    </a:r>
                    <a:endParaRPr lang="ru-RU" b="1" dirty="0"/>
                  </a:p>
                </c:rich>
              </c:tx>
              <c:showVal val="1"/>
              <c:showCatName val="1"/>
              <c:showPercent val="1"/>
            </c:dLbl>
            <c:dLbl>
              <c:idx val="5"/>
              <c:layout>
                <c:manualLayout>
                  <c:x val="5.7071824728798324E-3"/>
                  <c:y val="0.14231854308580291"/>
                </c:manualLayout>
              </c:layout>
              <c:tx>
                <c:rich>
                  <a:bodyPr/>
                  <a:lstStyle/>
                  <a:p>
                    <a:r>
                      <a:rPr lang="ru-RU" sz="1600" dirty="0"/>
                      <a:t>Ж</a:t>
                    </a:r>
                    <a:r>
                      <a:rPr lang="ru-RU" dirty="0"/>
                      <a:t>илищно-коммунальное </a:t>
                    </a:r>
                    <a:r>
                      <a:rPr lang="ru-RU" dirty="0" smtClean="0"/>
                      <a:t>хозяйство</a:t>
                    </a:r>
                  </a:p>
                  <a:p>
                    <a:r>
                      <a:rPr lang="ru-RU" b="1" i="0" dirty="0" smtClean="0"/>
                      <a:t>2,3</a:t>
                    </a:r>
                    <a:endParaRPr lang="ru-RU" b="1" i="0" dirty="0"/>
                  </a:p>
                </c:rich>
              </c:tx>
              <c:showVal val="1"/>
              <c:showCatName val="1"/>
              <c:showPercent val="1"/>
            </c:dLbl>
            <c:dLbl>
              <c:idx val="6"/>
              <c:layout>
                <c:manualLayout>
                  <c:x val="9.367623702701787E-2"/>
                  <c:y val="-0.23327031097672593"/>
                </c:manualLayout>
              </c:layout>
              <c:tx>
                <c:rich>
                  <a:bodyPr/>
                  <a:lstStyle/>
                  <a:p>
                    <a:r>
                      <a:rPr lang="ru-RU" sz="1600" dirty="0" smtClean="0"/>
                      <a:t>О</a:t>
                    </a:r>
                    <a:r>
                      <a:rPr lang="ru-RU" dirty="0" smtClean="0"/>
                      <a:t>бразование</a:t>
                    </a:r>
                  </a:p>
                  <a:p>
                    <a:r>
                      <a:rPr lang="ru-RU" b="1" dirty="0" smtClean="0"/>
                      <a:t>1193</a:t>
                    </a:r>
                    <a:endParaRPr lang="ru-RU" b="1" dirty="0"/>
                  </a:p>
                </c:rich>
              </c:tx>
              <c:showVal val="1"/>
              <c:showCatName val="1"/>
            </c:dLbl>
            <c:dLbl>
              <c:idx val="7"/>
              <c:layout>
                <c:manualLayout>
                  <c:x val="-0.12691387484805888"/>
                  <c:y val="0.11499276384889369"/>
                </c:manualLayout>
              </c:layout>
              <c:tx>
                <c:rich>
                  <a:bodyPr/>
                  <a:lstStyle/>
                  <a:p>
                    <a:r>
                      <a:rPr lang="ru-RU" sz="1600" dirty="0"/>
                      <a:t>К</a:t>
                    </a:r>
                    <a:r>
                      <a:rPr lang="ru-RU" dirty="0"/>
                      <a:t>ультура и </a:t>
                    </a:r>
                    <a:r>
                      <a:rPr lang="ru-RU" dirty="0" smtClean="0"/>
                      <a:t>кинематография</a:t>
                    </a:r>
                  </a:p>
                  <a:p>
                    <a:r>
                      <a:rPr lang="ru-RU" b="1" dirty="0" smtClean="0"/>
                      <a:t> 73,4</a:t>
                    </a:r>
                    <a:endParaRPr lang="ru-RU" b="1" dirty="0"/>
                  </a:p>
                </c:rich>
              </c:tx>
              <c:showVal val="1"/>
              <c:showCatName val="1"/>
              <c:showPercent val="1"/>
            </c:dLbl>
            <c:dLbl>
              <c:idx val="8"/>
              <c:layout>
                <c:manualLayout>
                  <c:x val="-7.7480748163495289E-2"/>
                  <c:y val="3.5583005027265718E-2"/>
                </c:manualLayout>
              </c:layout>
              <c:tx>
                <c:rich>
                  <a:bodyPr/>
                  <a:lstStyle/>
                  <a:p>
                    <a:r>
                      <a:rPr lang="ru-RU" sz="1600" dirty="0"/>
                      <a:t>С</a:t>
                    </a:r>
                    <a:r>
                      <a:rPr lang="ru-RU" dirty="0"/>
                      <a:t>оциальная </a:t>
                    </a:r>
                    <a:r>
                      <a:rPr lang="ru-RU" dirty="0" smtClean="0"/>
                      <a:t>политика</a:t>
                    </a:r>
                    <a:r>
                      <a:rPr lang="ru-RU" baseline="0" dirty="0" smtClean="0"/>
                      <a:t> </a:t>
                    </a:r>
                    <a:r>
                      <a:rPr lang="ru-RU" b="1" dirty="0" smtClean="0"/>
                      <a:t>116</a:t>
                    </a:r>
                    <a:endParaRPr lang="ru-RU" b="1" dirty="0"/>
                  </a:p>
                </c:rich>
              </c:tx>
              <c:showVal val="1"/>
              <c:showCatName val="1"/>
              <c:showPercent val="1"/>
            </c:dLbl>
            <c:dLbl>
              <c:idx val="9"/>
              <c:layout>
                <c:manualLayout>
                  <c:x val="-0.13564794287285734"/>
                  <c:y val="-2.389623378035835E-2"/>
                </c:manualLayout>
              </c:layout>
              <c:tx>
                <c:rich>
                  <a:bodyPr/>
                  <a:lstStyle/>
                  <a:p>
                    <a:r>
                      <a:rPr lang="ru-RU" sz="1600" dirty="0"/>
                      <a:t>Ф</a:t>
                    </a:r>
                    <a:r>
                      <a:rPr lang="ru-RU" dirty="0"/>
                      <a:t>изическая культура и </a:t>
                    </a:r>
                    <a:r>
                      <a:rPr lang="ru-RU" dirty="0" smtClean="0"/>
                      <a:t>спорт</a:t>
                    </a:r>
                  </a:p>
                  <a:p>
                    <a:r>
                      <a:rPr lang="ru-RU" dirty="0" smtClean="0"/>
                      <a:t> </a:t>
                    </a:r>
                    <a:r>
                      <a:rPr lang="ru-RU" b="1" dirty="0" smtClean="0"/>
                      <a:t>35</a:t>
                    </a:r>
                    <a:endParaRPr lang="ru-RU" b="1" dirty="0"/>
                  </a:p>
                </c:rich>
              </c:tx>
              <c:showVal val="1"/>
              <c:showCatName val="1"/>
              <c:showPercent val="1"/>
            </c:dLbl>
            <c:dLbl>
              <c:idx val="10"/>
              <c:layout>
                <c:manualLayout>
                  <c:x val="-1.8861738805629229E-2"/>
                  <c:y val="-9.1771722622660978E-2"/>
                </c:manualLayout>
              </c:layout>
              <c:tx>
                <c:rich>
                  <a:bodyPr/>
                  <a:lstStyle/>
                  <a:p>
                    <a:endParaRPr lang="ru-RU" sz="1600" dirty="0" smtClean="0"/>
                  </a:p>
                  <a:p>
                    <a:r>
                      <a:rPr lang="ru-RU" dirty="0" smtClean="0"/>
                      <a:t>Обслуживание </a:t>
                    </a:r>
                  </a:p>
                  <a:p>
                    <a:r>
                      <a:rPr lang="ru-RU" dirty="0" smtClean="0"/>
                      <a:t>долга </a:t>
                    </a:r>
                    <a:r>
                      <a:rPr lang="ru-RU" dirty="0"/>
                      <a:t>; </a:t>
                    </a:r>
                    <a:r>
                      <a:rPr lang="ru-RU" b="1" dirty="0"/>
                      <a:t>0,5</a:t>
                    </a:r>
                  </a:p>
                </c:rich>
              </c:tx>
              <c:showVal val="1"/>
              <c:showCatName val="1"/>
              <c:showPercent val="1"/>
            </c:dLbl>
            <c:txPr>
              <a:bodyPr/>
              <a:lstStyle/>
              <a:p>
                <a:pPr>
                  <a:defRPr sz="1600"/>
                </a:pPr>
                <a:endParaRPr lang="ru-RU"/>
              </a:p>
            </c:txPr>
            <c:showVal val="1"/>
            <c:showCatName val="1"/>
            <c:showPercent val="1"/>
            <c:showLeaderLines val="1"/>
          </c:dLbls>
          <c:cat>
            <c:strRef>
              <c:f>Лист1!$A$2:$A$12</c:f>
              <c:strCache>
                <c:ptCount val="11"/>
                <c:pt idx="0">
                  <c:v>Средства массовой информации</c:v>
                </c:pt>
                <c:pt idx="1">
                  <c:v>Межбюджетные трансферты</c:v>
                </c:pt>
                <c:pt idx="2">
                  <c:v>Общегосуцдарственные вопросы</c:v>
                </c:pt>
                <c:pt idx="3">
                  <c:v>Национальная безопасность и правоохранительная деятельность</c:v>
                </c:pt>
                <c:pt idx="4">
                  <c:v>Национальная экономика</c:v>
                </c:pt>
                <c:pt idx="5">
                  <c:v>Жилищно-коммунальное хозяйство</c:v>
                </c:pt>
                <c:pt idx="6">
                  <c:v>Образование</c:v>
                </c:pt>
                <c:pt idx="7">
                  <c:v>Культура и кинематография</c:v>
                </c:pt>
                <c:pt idx="8">
                  <c:v>Социальная политика</c:v>
                </c:pt>
                <c:pt idx="9">
                  <c:v>Физическая культура и спорт</c:v>
                </c:pt>
                <c:pt idx="10">
                  <c:v>Обслуживание долга </c:v>
                </c:pt>
              </c:strCache>
            </c:strRef>
          </c:cat>
          <c:val>
            <c:numRef>
              <c:f>Лист1!$B$2:$B$12</c:f>
              <c:numCache>
                <c:formatCode>General</c:formatCode>
                <c:ptCount val="11"/>
                <c:pt idx="0">
                  <c:v>0.9</c:v>
                </c:pt>
                <c:pt idx="1">
                  <c:v>158.4</c:v>
                </c:pt>
                <c:pt idx="2">
                  <c:v>183.3</c:v>
                </c:pt>
                <c:pt idx="3">
                  <c:v>14.7</c:v>
                </c:pt>
                <c:pt idx="4">
                  <c:v>69.400000000000006</c:v>
                </c:pt>
                <c:pt idx="5">
                  <c:v>2.2000000000000002</c:v>
                </c:pt>
                <c:pt idx="6">
                  <c:v>1334.3</c:v>
                </c:pt>
                <c:pt idx="7">
                  <c:v>76.099999999999994</c:v>
                </c:pt>
                <c:pt idx="8">
                  <c:v>126.6</c:v>
                </c:pt>
                <c:pt idx="9">
                  <c:v>42.1</c:v>
                </c:pt>
                <c:pt idx="10">
                  <c:v>0.5</c:v>
                </c:pt>
              </c:numCache>
            </c:numRef>
          </c:val>
        </c:ser>
        <c:dLbls>
          <c:showVal val="1"/>
          <c:showCatName val="1"/>
        </c:dLbls>
        <c:firstSliceAng val="0"/>
      </c:pieChart>
    </c:plotArea>
    <c:plotVisOnly val="1"/>
    <c:dispBlanksAs val="zero"/>
  </c:chart>
  <c:txPr>
    <a:bodyPr/>
    <a:lstStyle/>
    <a:p>
      <a:pPr>
        <a:defRPr sz="1800"/>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2.8178030449825784E-2"/>
          <c:y val="0"/>
          <c:w val="0.46262979208931831"/>
          <c:h val="1"/>
        </c:manualLayout>
      </c:layout>
      <c:doughnutChart>
        <c:varyColors val="1"/>
        <c:ser>
          <c:idx val="0"/>
          <c:order val="0"/>
          <c:tx>
            <c:strRef>
              <c:f>Лист1!$B$1</c:f>
              <c:strCache>
                <c:ptCount val="1"/>
                <c:pt idx="0">
                  <c:v>Столбец1</c:v>
                </c:pt>
              </c:strCache>
            </c:strRef>
          </c:tx>
          <c:explosion val="25"/>
          <c:dPt>
            <c:idx val="1"/>
            <c:spPr>
              <a:solidFill>
                <a:schemeClr val="tx1"/>
              </a:solidFill>
            </c:spPr>
          </c:dPt>
          <c:dPt>
            <c:idx val="3"/>
            <c:spPr>
              <a:solidFill>
                <a:srgbClr val="00B050"/>
              </a:solidFill>
            </c:spPr>
          </c:dPt>
          <c:dPt>
            <c:idx val="4"/>
            <c:spPr>
              <a:solidFill>
                <a:srgbClr val="C00000"/>
              </a:solidFill>
            </c:spPr>
          </c:dPt>
          <c:dLbls>
            <c:dLbl>
              <c:idx val="1"/>
              <c:layout>
                <c:manualLayout>
                  <c:x val="2.4154589371980567E-3"/>
                  <c:y val="-2.3349139965684176E-2"/>
                </c:manualLayout>
              </c:layout>
              <c:showVal val="1"/>
            </c:dLbl>
            <c:txPr>
              <a:bodyPr/>
              <a:lstStyle/>
              <a:p>
                <a:pPr>
                  <a:defRPr b="1">
                    <a:solidFill>
                      <a:schemeClr val="tx1">
                        <a:lumMod val="85000"/>
                        <a:lumOff val="15000"/>
                      </a:schemeClr>
                    </a:solidFill>
                  </a:defRPr>
                </a:pPr>
                <a:endParaRPr lang="ru-RU"/>
              </a:p>
            </c:txPr>
            <c:showVal val="1"/>
            <c:showLeaderLines val="1"/>
          </c:dLbls>
          <c:cat>
            <c:strRef>
              <c:f>Лист1!$A$2:$A$6</c:f>
              <c:strCache>
                <c:ptCount val="5"/>
                <c:pt idx="0">
                  <c:v>Адмиистрация Бокситогорского муниципального района </c:v>
                </c:pt>
                <c:pt idx="1">
                  <c:v>Совет депутатов Бокситогорского муниципального района</c:v>
                </c:pt>
                <c:pt idx="2">
                  <c:v>Комитет финансов администрации Бокситогорского муниципального района Ленинградской области</c:v>
                </c:pt>
                <c:pt idx="3">
                  <c:v>Комитет образования администрации Бокситогорского муниципального района Ленинградской области</c:v>
                </c:pt>
                <c:pt idx="4">
                  <c:v>Контрольно-счетная комиссия</c:v>
                </c:pt>
              </c:strCache>
            </c:strRef>
          </c:cat>
          <c:val>
            <c:numRef>
              <c:f>Лист1!$B$2:$B$6</c:f>
              <c:numCache>
                <c:formatCode>General</c:formatCode>
                <c:ptCount val="5"/>
                <c:pt idx="0">
                  <c:v>407.1</c:v>
                </c:pt>
                <c:pt idx="1">
                  <c:v>2.5</c:v>
                </c:pt>
                <c:pt idx="2">
                  <c:v>204.4</c:v>
                </c:pt>
                <c:pt idx="3">
                  <c:v>1390.7</c:v>
                </c:pt>
                <c:pt idx="4">
                  <c:v>3.8</c:v>
                </c:pt>
              </c:numCache>
            </c:numRef>
          </c:val>
        </c:ser>
        <c:firstSliceAng val="0"/>
        <c:holeSize val="50"/>
      </c:doughnutChart>
    </c:plotArea>
    <c:legend>
      <c:legendPos val="r"/>
      <c:layout>
        <c:manualLayout>
          <c:xMode val="edge"/>
          <c:yMode val="edge"/>
          <c:x val="0.5398751886676405"/>
          <c:y val="5.7695816780953341E-2"/>
          <c:w val="0.42751610755242653"/>
          <c:h val="0.90076039594484258"/>
        </c:manualLayout>
      </c:layout>
      <c:txPr>
        <a:bodyPr/>
        <a:lstStyle/>
        <a:p>
          <a:pPr>
            <a:defRPr sz="1600"/>
          </a:pPr>
          <a:endParaRPr lang="ru-RU"/>
        </a:p>
      </c:txPr>
    </c:legend>
    <c:plotVisOnly val="1"/>
  </c:chart>
  <c:txPr>
    <a:bodyPr/>
    <a:lstStyle/>
    <a:p>
      <a:pPr>
        <a:defRPr sz="1800"/>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doughnutChart>
        <c:varyColors val="1"/>
        <c:ser>
          <c:idx val="0"/>
          <c:order val="0"/>
          <c:tx>
            <c:strRef>
              <c:f>Лист1!$B$1</c:f>
              <c:strCache>
                <c:ptCount val="1"/>
                <c:pt idx="0">
                  <c:v>Столбец1</c:v>
                </c:pt>
              </c:strCache>
            </c:strRef>
          </c:tx>
          <c:dPt>
            <c:idx val="1"/>
            <c:explosion val="22"/>
          </c:dPt>
          <c:cat>
            <c:strRef>
              <c:f>Лист1!$A$2:$A$5</c:f>
              <c:strCache>
                <c:ptCount val="2"/>
                <c:pt idx="0">
                  <c:v>Проектная часть</c:v>
                </c:pt>
                <c:pt idx="1">
                  <c:v>Процессная часть </c:v>
                </c:pt>
              </c:strCache>
            </c:strRef>
          </c:cat>
          <c:val>
            <c:numRef>
              <c:f>Лист1!$B$2:$B$5</c:f>
              <c:numCache>
                <c:formatCode>General</c:formatCode>
                <c:ptCount val="4"/>
                <c:pt idx="0">
                  <c:v>186.2</c:v>
                </c:pt>
                <c:pt idx="1">
                  <c:v>1657.5</c:v>
                </c:pt>
              </c:numCache>
            </c:numRef>
          </c:val>
        </c:ser>
        <c:firstSliceAng val="0"/>
        <c:holeSize val="50"/>
      </c:doughnutChart>
    </c:plotArea>
    <c:legend>
      <c:legendPos val="r"/>
      <c:legendEntry>
        <c:idx val="2"/>
        <c:delete val="1"/>
      </c:legendEntry>
      <c:legendEntry>
        <c:idx val="3"/>
        <c:delete val="1"/>
      </c:legendEntry>
      <c:layout>
        <c:manualLayout>
          <c:xMode val="edge"/>
          <c:yMode val="edge"/>
          <c:x val="0.59710271991106145"/>
          <c:y val="0.38595407842422907"/>
          <c:w val="0.40289728008893716"/>
          <c:h val="0.29944329686819754"/>
        </c:manualLayout>
      </c:layout>
    </c:legend>
    <c:plotVisOnly val="1"/>
  </c:chart>
  <c:txPr>
    <a:bodyPr/>
    <a:lstStyle/>
    <a:p>
      <a:pPr>
        <a:defRPr sz="1800"/>
      </a:pPr>
      <a:endParaRPr lang="ru-RU"/>
    </a:p>
  </c:txPr>
  <c:externalData r:id="rId1"/>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doughnutChart>
        <c:varyColors val="1"/>
        <c:ser>
          <c:idx val="0"/>
          <c:order val="0"/>
          <c:tx>
            <c:strRef>
              <c:f>Лист1!$B$1</c:f>
              <c:strCache>
                <c:ptCount val="1"/>
                <c:pt idx="0">
                  <c:v>Столбец1</c:v>
                </c:pt>
              </c:strCache>
            </c:strRef>
          </c:tx>
          <c:dPt>
            <c:idx val="1"/>
            <c:explosion val="22"/>
          </c:dPt>
          <c:cat>
            <c:strRef>
              <c:f>Лист1!$A$2:$A$5</c:f>
              <c:strCache>
                <c:ptCount val="2"/>
                <c:pt idx="0">
                  <c:v>Проектная часть</c:v>
                </c:pt>
                <c:pt idx="1">
                  <c:v>Процессная часть </c:v>
                </c:pt>
              </c:strCache>
            </c:strRef>
          </c:cat>
          <c:val>
            <c:numRef>
              <c:f>Лист1!$B$2:$B$5</c:f>
              <c:numCache>
                <c:formatCode>General</c:formatCode>
                <c:ptCount val="4"/>
                <c:pt idx="0">
                  <c:v>250.5</c:v>
                </c:pt>
                <c:pt idx="1">
                  <c:v>1547.4</c:v>
                </c:pt>
              </c:numCache>
            </c:numRef>
          </c:val>
        </c:ser>
        <c:firstSliceAng val="0"/>
        <c:holeSize val="50"/>
      </c:doughnutChart>
    </c:plotArea>
    <c:legend>
      <c:legendPos val="r"/>
      <c:legendEntry>
        <c:idx val="2"/>
        <c:delete val="1"/>
      </c:legendEntry>
      <c:legendEntry>
        <c:idx val="3"/>
        <c:delete val="1"/>
      </c:legendEntry>
      <c:layout>
        <c:manualLayout>
          <c:xMode val="edge"/>
          <c:yMode val="edge"/>
          <c:x val="0.60352059830463511"/>
          <c:y val="0.38595407842422924"/>
          <c:w val="0.39506600805993214"/>
          <c:h val="0.29944329686819754"/>
        </c:manualLayout>
      </c:layout>
    </c:legend>
    <c:plotVisOnly val="1"/>
  </c:chart>
  <c:txPr>
    <a:bodyPr/>
    <a:lstStyle/>
    <a:p>
      <a:pPr>
        <a:defRPr sz="1800"/>
      </a:pPr>
      <a:endParaRPr lang="ru-RU"/>
    </a:p>
  </c:txPr>
  <c:externalData r:id="rId1"/>
  <c:userShapes r:id="rId2"/>
</c:chartSpace>
</file>

<file path=ppt/charts/chart14.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2.8879315790138606E-2"/>
          <c:y val="0.1967167476581812"/>
          <c:w val="0.57284586328435994"/>
          <c:h val="0.58336961321019865"/>
        </c:manualLayout>
      </c:layout>
      <c:doughnutChart>
        <c:varyColors val="1"/>
        <c:ser>
          <c:idx val="0"/>
          <c:order val="0"/>
          <c:tx>
            <c:strRef>
              <c:f>Лист1!$B$1</c:f>
              <c:strCache>
                <c:ptCount val="1"/>
                <c:pt idx="0">
                  <c:v>Столбец1</c:v>
                </c:pt>
              </c:strCache>
            </c:strRef>
          </c:tx>
          <c:dPt>
            <c:idx val="1"/>
            <c:explosion val="22"/>
          </c:dPt>
          <c:cat>
            <c:strRef>
              <c:f>Лист1!$A$2:$A$5</c:f>
              <c:strCache>
                <c:ptCount val="2"/>
                <c:pt idx="0">
                  <c:v>Проектная часть</c:v>
                </c:pt>
                <c:pt idx="1">
                  <c:v>Процессная часть </c:v>
                </c:pt>
              </c:strCache>
            </c:strRef>
          </c:cat>
          <c:val>
            <c:numRef>
              <c:f>Лист1!$B$2:$B$5</c:f>
              <c:numCache>
                <c:formatCode>General</c:formatCode>
                <c:ptCount val="4"/>
                <c:pt idx="0">
                  <c:v>74</c:v>
                </c:pt>
                <c:pt idx="1">
                  <c:v>1510.6</c:v>
                </c:pt>
              </c:numCache>
            </c:numRef>
          </c:val>
        </c:ser>
        <c:firstSliceAng val="0"/>
        <c:holeSize val="50"/>
      </c:doughnutChart>
    </c:plotArea>
    <c:legend>
      <c:legendPos val="r"/>
      <c:legendEntry>
        <c:idx val="2"/>
        <c:delete val="1"/>
      </c:legendEntry>
      <c:legendEntry>
        <c:idx val="3"/>
        <c:delete val="1"/>
      </c:legendEntry>
      <c:layout>
        <c:manualLayout>
          <c:xMode val="edge"/>
          <c:yMode val="edge"/>
          <c:x val="0.60993822403577791"/>
          <c:y val="0.38595407842422924"/>
          <c:w val="0.38864838232879007"/>
          <c:h val="0.29944329686819754"/>
        </c:manualLayout>
      </c:layout>
    </c:legend>
    <c:plotVisOnly val="1"/>
  </c:chart>
  <c:txPr>
    <a:bodyPr/>
    <a:lstStyle/>
    <a:p>
      <a:pPr>
        <a:defRPr sz="1800"/>
      </a:pPr>
      <a:endParaRPr lang="ru-RU"/>
    </a:p>
  </c:txPr>
  <c:externalData r:id="rId1"/>
  <c:userShapes r:id="rId2"/>
</c:chartSpace>
</file>

<file path=ppt/charts/chart15.xml><?xml version="1.0" encoding="utf-8"?>
<c:chartSpace xmlns:c="http://schemas.openxmlformats.org/drawingml/2006/chart" xmlns:a="http://schemas.openxmlformats.org/drawingml/2006/main" xmlns:r="http://schemas.openxmlformats.org/officeDocument/2006/relationships">
  <c:lang val="ru-RU"/>
  <c:style val="4"/>
  <c:chart>
    <c:view3D>
      <c:rAngAx val="1"/>
    </c:view3D>
    <c:floor>
      <c:spPr>
        <a:noFill/>
        <a:ln w="6350">
          <a:noFill/>
        </a:ln>
      </c:spPr>
    </c:floor>
    <c:plotArea>
      <c:layout/>
      <c:bar3D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25000</c:v>
                </c:pt>
              </c:numCache>
            </c:numRef>
          </c:val>
        </c:ser>
        <c:ser>
          <c:idx val="1"/>
          <c:order val="1"/>
          <c:tx>
            <c:strRef>
              <c:f>Лист1!$C$1</c:f>
              <c:strCache>
                <c:ptCount val="1"/>
                <c:pt idx="0">
                  <c:v>Ряд 2</c:v>
                </c:pt>
              </c:strCache>
            </c:strRef>
          </c:tx>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2008489.3</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shape val="box"/>
        <c:axId val="205882496"/>
        <c:axId val="205884032"/>
        <c:axId val="0"/>
      </c:bar3DChart>
      <c:catAx>
        <c:axId val="205882496"/>
        <c:scaling>
          <c:orientation val="minMax"/>
        </c:scaling>
        <c:delete val="1"/>
        <c:axPos val="b"/>
        <c:tickLblPos val="none"/>
        <c:crossAx val="205884032"/>
        <c:crosses val="autoZero"/>
        <c:auto val="1"/>
        <c:lblAlgn val="ctr"/>
        <c:lblOffset val="100"/>
      </c:catAx>
      <c:valAx>
        <c:axId val="205884032"/>
        <c:scaling>
          <c:orientation val="minMax"/>
        </c:scaling>
        <c:delete val="1"/>
        <c:axPos val="l"/>
        <c:numFmt formatCode="General" sourceLinked="1"/>
        <c:tickLblPos val="none"/>
        <c:crossAx val="205882496"/>
        <c:crosses val="autoZero"/>
        <c:crossBetween val="between"/>
      </c:valAx>
    </c:plotArea>
    <c:plotVisOnly val="1"/>
  </c:chart>
  <c:txPr>
    <a:bodyPr/>
    <a:lstStyle/>
    <a:p>
      <a:pPr>
        <a:defRPr sz="1800"/>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ru-RU"/>
  <c:style val="4"/>
  <c:chart>
    <c:view3D>
      <c:rAngAx val="1"/>
    </c:view3D>
    <c:floor>
      <c:spPr>
        <a:noFill/>
        <a:ln w="6350">
          <a:noFill/>
        </a:ln>
      </c:spPr>
    </c:floor>
    <c:plotArea>
      <c:layout/>
      <c:bar3D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35000</c:v>
                </c:pt>
              </c:numCache>
            </c:numRef>
          </c:val>
        </c:ser>
        <c:ser>
          <c:idx val="1"/>
          <c:order val="1"/>
          <c:tx>
            <c:strRef>
              <c:f>Лист1!$C$1</c:f>
              <c:strCache>
                <c:ptCount val="1"/>
                <c:pt idx="0">
                  <c:v>Ряд 2</c:v>
                </c:pt>
              </c:strCache>
            </c:strRef>
          </c:tx>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2008489.3</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shape val="box"/>
        <c:axId val="206616064"/>
        <c:axId val="206617600"/>
        <c:axId val="0"/>
      </c:bar3DChart>
      <c:catAx>
        <c:axId val="206616064"/>
        <c:scaling>
          <c:orientation val="minMax"/>
        </c:scaling>
        <c:delete val="1"/>
        <c:axPos val="b"/>
        <c:tickLblPos val="none"/>
        <c:crossAx val="206617600"/>
        <c:crosses val="autoZero"/>
        <c:auto val="1"/>
        <c:lblAlgn val="ctr"/>
        <c:lblOffset val="100"/>
      </c:catAx>
      <c:valAx>
        <c:axId val="206617600"/>
        <c:scaling>
          <c:orientation val="minMax"/>
        </c:scaling>
        <c:delete val="1"/>
        <c:axPos val="l"/>
        <c:numFmt formatCode="General" sourceLinked="1"/>
        <c:tickLblPos val="none"/>
        <c:crossAx val="206616064"/>
        <c:crosses val="autoZero"/>
        <c:crossBetween val="between"/>
      </c:valAx>
    </c:plotArea>
    <c:plotVisOnly val="1"/>
  </c:chart>
  <c:txPr>
    <a:bodyPr/>
    <a:lstStyle/>
    <a:p>
      <a:pPr>
        <a:defRPr sz="1800"/>
      </a:pPr>
      <a:endParaRPr lang="ru-RU"/>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ru-RU"/>
  <c:style val="4"/>
  <c:chart>
    <c:view3D>
      <c:rAngAx val="1"/>
    </c:view3D>
    <c:floor>
      <c:spPr>
        <a:noFill/>
        <a:ln w="6350">
          <a:noFill/>
        </a:ln>
      </c:spPr>
    </c:floor>
    <c:plotArea>
      <c:layout/>
      <c:bar3D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160774.79999999999</c:v>
                </c:pt>
              </c:numCache>
            </c:numRef>
          </c:val>
        </c:ser>
        <c:ser>
          <c:idx val="1"/>
          <c:order val="1"/>
          <c:tx>
            <c:strRef>
              <c:f>Лист1!$C$1</c:f>
              <c:strCache>
                <c:ptCount val="1"/>
                <c:pt idx="0">
                  <c:v>Ряд 2</c:v>
                </c:pt>
              </c:strCache>
            </c:strRef>
          </c:tx>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2008489.3</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shape val="box"/>
        <c:axId val="206905728"/>
        <c:axId val="206907264"/>
        <c:axId val="0"/>
      </c:bar3DChart>
      <c:catAx>
        <c:axId val="206905728"/>
        <c:scaling>
          <c:orientation val="minMax"/>
        </c:scaling>
        <c:delete val="1"/>
        <c:axPos val="b"/>
        <c:tickLblPos val="none"/>
        <c:crossAx val="206907264"/>
        <c:crosses val="autoZero"/>
        <c:auto val="1"/>
        <c:lblAlgn val="ctr"/>
        <c:lblOffset val="100"/>
      </c:catAx>
      <c:valAx>
        <c:axId val="206907264"/>
        <c:scaling>
          <c:orientation val="minMax"/>
        </c:scaling>
        <c:delete val="1"/>
        <c:axPos val="l"/>
        <c:numFmt formatCode="General" sourceLinked="1"/>
        <c:tickLblPos val="none"/>
        <c:crossAx val="206905728"/>
        <c:crosses val="autoZero"/>
        <c:crossBetween val="between"/>
      </c:valAx>
    </c:plotArea>
    <c:plotVisOnly val="1"/>
  </c:chart>
  <c:txPr>
    <a:bodyPr/>
    <a:lstStyle/>
    <a:p>
      <a:pPr>
        <a:defRPr sz="1800"/>
      </a:pPr>
      <a:endParaRPr lang="ru-RU"/>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ru-RU"/>
  <c:style val="4"/>
  <c:chart>
    <c:view3D>
      <c:rAngAx val="1"/>
    </c:view3D>
    <c:floor>
      <c:spPr>
        <a:noFill/>
        <a:ln w="6350">
          <a:noFill/>
        </a:ln>
      </c:spPr>
    </c:floor>
    <c:plotArea>
      <c:layout/>
      <c:bar3D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30000</c:v>
                </c:pt>
              </c:numCache>
            </c:numRef>
          </c:val>
        </c:ser>
        <c:ser>
          <c:idx val="1"/>
          <c:order val="1"/>
          <c:tx>
            <c:strRef>
              <c:f>Лист1!$C$1</c:f>
              <c:strCache>
                <c:ptCount val="1"/>
                <c:pt idx="0">
                  <c:v>Ряд 2</c:v>
                </c:pt>
              </c:strCache>
            </c:strRef>
          </c:tx>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2008489.3</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shape val="box"/>
        <c:axId val="207014912"/>
        <c:axId val="207024896"/>
        <c:axId val="0"/>
      </c:bar3DChart>
      <c:catAx>
        <c:axId val="207014912"/>
        <c:scaling>
          <c:orientation val="minMax"/>
        </c:scaling>
        <c:delete val="1"/>
        <c:axPos val="b"/>
        <c:tickLblPos val="none"/>
        <c:crossAx val="207024896"/>
        <c:crosses val="autoZero"/>
        <c:auto val="1"/>
        <c:lblAlgn val="ctr"/>
        <c:lblOffset val="100"/>
      </c:catAx>
      <c:valAx>
        <c:axId val="207024896"/>
        <c:scaling>
          <c:orientation val="minMax"/>
        </c:scaling>
        <c:delete val="1"/>
        <c:axPos val="l"/>
        <c:numFmt formatCode="General" sourceLinked="1"/>
        <c:tickLblPos val="none"/>
        <c:crossAx val="207014912"/>
        <c:crosses val="autoZero"/>
        <c:crossBetween val="between"/>
      </c:valAx>
    </c:plotArea>
    <c:plotVisOnly val="1"/>
  </c:chart>
  <c:txPr>
    <a:bodyPr/>
    <a:lstStyle/>
    <a:p>
      <a:pPr>
        <a:defRPr sz="1800"/>
      </a:pPr>
      <a:endParaRPr lang="ru-RU"/>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ru-RU"/>
  <c:style val="4"/>
  <c:chart>
    <c:view3D>
      <c:rAngAx val="1"/>
    </c:view3D>
    <c:floor>
      <c:spPr>
        <a:noFill/>
        <a:ln w="6350">
          <a:noFill/>
        </a:ln>
      </c:spPr>
    </c:floor>
    <c:plotArea>
      <c:layout/>
      <c:bar3D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40000</c:v>
                </c:pt>
              </c:numCache>
            </c:numRef>
          </c:val>
        </c:ser>
        <c:ser>
          <c:idx val="1"/>
          <c:order val="1"/>
          <c:tx>
            <c:strRef>
              <c:f>Лист1!$C$1</c:f>
              <c:strCache>
                <c:ptCount val="1"/>
                <c:pt idx="0">
                  <c:v>Ряд 2</c:v>
                </c:pt>
              </c:strCache>
            </c:strRef>
          </c:tx>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2008489.3</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shape val="box"/>
        <c:axId val="207147776"/>
        <c:axId val="207149312"/>
        <c:axId val="0"/>
      </c:bar3DChart>
      <c:catAx>
        <c:axId val="207147776"/>
        <c:scaling>
          <c:orientation val="minMax"/>
        </c:scaling>
        <c:delete val="1"/>
        <c:axPos val="b"/>
        <c:tickLblPos val="none"/>
        <c:crossAx val="207149312"/>
        <c:crosses val="autoZero"/>
        <c:auto val="1"/>
        <c:lblAlgn val="ctr"/>
        <c:lblOffset val="100"/>
      </c:catAx>
      <c:valAx>
        <c:axId val="207149312"/>
        <c:scaling>
          <c:orientation val="minMax"/>
        </c:scaling>
        <c:delete val="1"/>
        <c:axPos val="l"/>
        <c:numFmt formatCode="General" sourceLinked="1"/>
        <c:tickLblPos val="none"/>
        <c:crossAx val="207147776"/>
        <c:crosses val="autoZero"/>
        <c:crossBetween val="between"/>
      </c:valAx>
    </c:plotArea>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1568233267716534"/>
          <c:y val="3.421149073675861E-2"/>
          <c:w val="0.8702551673228347"/>
          <c:h val="0.76977578518046164"/>
        </c:manualLayout>
      </c:layout>
      <c:barChart>
        <c:barDir val="col"/>
        <c:grouping val="stacked"/>
        <c:ser>
          <c:idx val="0"/>
          <c:order val="0"/>
          <c:tx>
            <c:strRef>
              <c:f>Лист1!$B$1</c:f>
              <c:strCache>
                <c:ptCount val="1"/>
                <c:pt idx="0">
                  <c:v>Столбец1</c:v>
                </c:pt>
              </c:strCache>
            </c:strRef>
          </c:tx>
          <c:cat>
            <c:strRef>
              <c:f>Лист1!$A$2:$A$6</c:f>
              <c:strCache>
                <c:ptCount val="5"/>
                <c:pt idx="0">
                  <c:v>2021 год (отчет)</c:v>
                </c:pt>
                <c:pt idx="1">
                  <c:v>2022 год (оценка)</c:v>
                </c:pt>
                <c:pt idx="2">
                  <c:v>2023 год (прогноз)</c:v>
                </c:pt>
                <c:pt idx="3">
                  <c:v>2024 год (прогноз)</c:v>
                </c:pt>
                <c:pt idx="4">
                  <c:v>2025 год (прогноз)</c:v>
                </c:pt>
              </c:strCache>
            </c:strRef>
          </c:cat>
          <c:val>
            <c:numRef>
              <c:f>Лист1!$B$2:$B$6</c:f>
              <c:numCache>
                <c:formatCode>General</c:formatCode>
                <c:ptCount val="5"/>
                <c:pt idx="0">
                  <c:v>48048</c:v>
                </c:pt>
                <c:pt idx="1">
                  <c:v>47236</c:v>
                </c:pt>
                <c:pt idx="2">
                  <c:v>46504</c:v>
                </c:pt>
                <c:pt idx="3">
                  <c:v>46024</c:v>
                </c:pt>
                <c:pt idx="4">
                  <c:v>45544</c:v>
                </c:pt>
              </c:numCache>
            </c:numRef>
          </c:val>
        </c:ser>
        <c:ser>
          <c:idx val="1"/>
          <c:order val="1"/>
          <c:tx>
            <c:strRef>
              <c:f>Лист1!$C$1</c:f>
              <c:strCache>
                <c:ptCount val="1"/>
                <c:pt idx="0">
                  <c:v>Столбец2</c:v>
                </c:pt>
              </c:strCache>
            </c:strRef>
          </c:tx>
          <c:cat>
            <c:strRef>
              <c:f>Лист1!$A$2:$A$6</c:f>
              <c:strCache>
                <c:ptCount val="5"/>
                <c:pt idx="0">
                  <c:v>2021 год (отчет)</c:v>
                </c:pt>
                <c:pt idx="1">
                  <c:v>2022 год (оценка)</c:v>
                </c:pt>
                <c:pt idx="2">
                  <c:v>2023 год (прогноз)</c:v>
                </c:pt>
                <c:pt idx="3">
                  <c:v>2024 год (прогноз)</c:v>
                </c:pt>
                <c:pt idx="4">
                  <c:v>2025 год (прогноз)</c:v>
                </c:pt>
              </c:strCache>
            </c:strRef>
          </c:cat>
          <c:val>
            <c:numRef>
              <c:f>Лист1!$C$2:$C$6</c:f>
              <c:numCache>
                <c:formatCode>General</c:formatCode>
                <c:ptCount val="5"/>
              </c:numCache>
            </c:numRef>
          </c:val>
        </c:ser>
        <c:ser>
          <c:idx val="2"/>
          <c:order val="2"/>
          <c:tx>
            <c:strRef>
              <c:f>Лист1!$D$1</c:f>
              <c:strCache>
                <c:ptCount val="1"/>
                <c:pt idx="0">
                  <c:v>Столбец3</c:v>
                </c:pt>
              </c:strCache>
            </c:strRef>
          </c:tx>
          <c:cat>
            <c:strRef>
              <c:f>Лист1!$A$2:$A$6</c:f>
              <c:strCache>
                <c:ptCount val="5"/>
                <c:pt idx="0">
                  <c:v>2021 год (отчет)</c:v>
                </c:pt>
                <c:pt idx="1">
                  <c:v>2022 год (оценка)</c:v>
                </c:pt>
                <c:pt idx="2">
                  <c:v>2023 год (прогноз)</c:v>
                </c:pt>
                <c:pt idx="3">
                  <c:v>2024 год (прогноз)</c:v>
                </c:pt>
                <c:pt idx="4">
                  <c:v>2025 год (прогноз)</c:v>
                </c:pt>
              </c:strCache>
            </c:strRef>
          </c:cat>
          <c:val>
            <c:numRef>
              <c:f>Лист1!$D$2:$D$6</c:f>
              <c:numCache>
                <c:formatCode>General</c:formatCode>
                <c:ptCount val="5"/>
              </c:numCache>
            </c:numRef>
          </c:val>
        </c:ser>
        <c:overlap val="100"/>
        <c:axId val="138473472"/>
        <c:axId val="138475008"/>
      </c:barChart>
      <c:catAx>
        <c:axId val="138473472"/>
        <c:scaling>
          <c:orientation val="minMax"/>
        </c:scaling>
        <c:axPos val="b"/>
        <c:tickLblPos val="nextTo"/>
        <c:crossAx val="138475008"/>
        <c:crosses val="autoZero"/>
        <c:auto val="1"/>
        <c:lblAlgn val="ctr"/>
        <c:lblOffset val="100"/>
      </c:catAx>
      <c:valAx>
        <c:axId val="138475008"/>
        <c:scaling>
          <c:orientation val="minMax"/>
        </c:scaling>
        <c:axPos val="l"/>
        <c:majorGridlines/>
        <c:numFmt formatCode="General" sourceLinked="1"/>
        <c:tickLblPos val="nextTo"/>
        <c:crossAx val="138473472"/>
        <c:crosses val="autoZero"/>
        <c:crossBetween val="between"/>
      </c:valAx>
    </c:plotArea>
    <c:plotVisOnly val="1"/>
  </c:chart>
  <c:txPr>
    <a:bodyPr/>
    <a:lstStyle/>
    <a:p>
      <a:pPr>
        <a:defRPr sz="1800"/>
      </a:pPr>
      <a:endParaRPr lang="ru-RU"/>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ru-RU"/>
  <c:style val="4"/>
  <c:chart>
    <c:view3D>
      <c:rAngAx val="1"/>
    </c:view3D>
    <c:floor>
      <c:spPr>
        <a:noFill/>
        <a:ln w="6350">
          <a:noFill/>
        </a:ln>
      </c:spPr>
    </c:floor>
    <c:plotArea>
      <c:layout/>
      <c:bar3D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23000</c:v>
                </c:pt>
              </c:numCache>
            </c:numRef>
          </c:val>
        </c:ser>
        <c:ser>
          <c:idx val="1"/>
          <c:order val="1"/>
          <c:tx>
            <c:strRef>
              <c:f>Лист1!$C$1</c:f>
              <c:strCache>
                <c:ptCount val="1"/>
                <c:pt idx="0">
                  <c:v>Ряд 2</c:v>
                </c:pt>
              </c:strCache>
            </c:strRef>
          </c:tx>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2008489.3</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shape val="box"/>
        <c:axId val="208174080"/>
        <c:axId val="208179968"/>
        <c:axId val="0"/>
      </c:bar3DChart>
      <c:catAx>
        <c:axId val="208174080"/>
        <c:scaling>
          <c:orientation val="minMax"/>
        </c:scaling>
        <c:delete val="1"/>
        <c:axPos val="b"/>
        <c:tickLblPos val="none"/>
        <c:crossAx val="208179968"/>
        <c:crosses val="autoZero"/>
        <c:auto val="1"/>
        <c:lblAlgn val="ctr"/>
        <c:lblOffset val="100"/>
      </c:catAx>
      <c:valAx>
        <c:axId val="208179968"/>
        <c:scaling>
          <c:orientation val="minMax"/>
        </c:scaling>
        <c:delete val="1"/>
        <c:axPos val="l"/>
        <c:numFmt formatCode="General" sourceLinked="1"/>
        <c:tickLblPos val="none"/>
        <c:crossAx val="208174080"/>
        <c:crosses val="autoZero"/>
        <c:crossBetween val="between"/>
      </c:valAx>
    </c:plotArea>
    <c:plotVisOnly val="1"/>
  </c:chart>
  <c:txPr>
    <a:bodyPr/>
    <a:lstStyle/>
    <a:p>
      <a:pPr>
        <a:defRPr sz="1800"/>
      </a:pPr>
      <a:endParaRPr lang="ru-RU"/>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ru-RU"/>
  <c:style val="4"/>
  <c:chart>
    <c:view3D>
      <c:rAngAx val="1"/>
    </c:view3D>
    <c:floor>
      <c:spPr>
        <a:noFill/>
        <a:ln w="6350">
          <a:noFill/>
        </a:ln>
      </c:spPr>
    </c:floor>
    <c:plotArea>
      <c:layout/>
      <c:bar3D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55735</c:v>
                </c:pt>
              </c:numCache>
            </c:numRef>
          </c:val>
        </c:ser>
        <c:ser>
          <c:idx val="1"/>
          <c:order val="1"/>
          <c:tx>
            <c:strRef>
              <c:f>Лист1!$C$1</c:f>
              <c:strCache>
                <c:ptCount val="1"/>
                <c:pt idx="0">
                  <c:v>Ряд 2</c:v>
                </c:pt>
              </c:strCache>
            </c:strRef>
          </c:tx>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2008489.3</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shape val="box"/>
        <c:axId val="208115584"/>
        <c:axId val="208117120"/>
        <c:axId val="0"/>
      </c:bar3DChart>
      <c:catAx>
        <c:axId val="208115584"/>
        <c:scaling>
          <c:orientation val="minMax"/>
        </c:scaling>
        <c:delete val="1"/>
        <c:axPos val="b"/>
        <c:tickLblPos val="none"/>
        <c:crossAx val="208117120"/>
        <c:crosses val="autoZero"/>
        <c:auto val="1"/>
        <c:lblAlgn val="ctr"/>
        <c:lblOffset val="100"/>
      </c:catAx>
      <c:valAx>
        <c:axId val="208117120"/>
        <c:scaling>
          <c:orientation val="minMax"/>
        </c:scaling>
        <c:delete val="1"/>
        <c:axPos val="l"/>
        <c:numFmt formatCode="General" sourceLinked="1"/>
        <c:tickLblPos val="none"/>
        <c:crossAx val="208115584"/>
        <c:crosses val="autoZero"/>
        <c:crossBetween val="between"/>
      </c:valAx>
    </c:plotArea>
    <c:plotVisOnly val="1"/>
  </c:chart>
  <c:txPr>
    <a:bodyPr/>
    <a:lstStyle/>
    <a:p>
      <a:pPr>
        <a:defRPr sz="1800"/>
      </a:pPr>
      <a:endParaRPr lang="ru-RU"/>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ru-RU"/>
  <c:style val="4"/>
  <c:chart>
    <c:view3D>
      <c:rAngAx val="1"/>
    </c:view3D>
    <c:floor>
      <c:spPr>
        <a:noFill/>
        <a:ln w="6350">
          <a:noFill/>
        </a:ln>
      </c:spPr>
    </c:floor>
    <c:plotArea>
      <c:layout/>
      <c:bar3D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1389386.7</c:v>
                </c:pt>
              </c:numCache>
            </c:numRef>
          </c:val>
        </c:ser>
        <c:ser>
          <c:idx val="1"/>
          <c:order val="1"/>
          <c:tx>
            <c:strRef>
              <c:f>Лист1!$C$1</c:f>
              <c:strCache>
                <c:ptCount val="1"/>
                <c:pt idx="0">
                  <c:v>Ряд 2</c:v>
                </c:pt>
              </c:strCache>
            </c:strRef>
          </c:tx>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2008489.3</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shape val="box"/>
        <c:axId val="208529664"/>
        <c:axId val="208535552"/>
        <c:axId val="0"/>
      </c:bar3DChart>
      <c:catAx>
        <c:axId val="208529664"/>
        <c:scaling>
          <c:orientation val="minMax"/>
        </c:scaling>
        <c:delete val="1"/>
        <c:axPos val="b"/>
        <c:tickLblPos val="none"/>
        <c:crossAx val="208535552"/>
        <c:crosses val="autoZero"/>
        <c:auto val="1"/>
        <c:lblAlgn val="ctr"/>
        <c:lblOffset val="100"/>
      </c:catAx>
      <c:valAx>
        <c:axId val="208535552"/>
        <c:scaling>
          <c:orientation val="minMax"/>
        </c:scaling>
        <c:delete val="1"/>
        <c:axPos val="l"/>
        <c:numFmt formatCode="General" sourceLinked="1"/>
        <c:tickLblPos val="none"/>
        <c:crossAx val="208529664"/>
        <c:crosses val="autoZero"/>
        <c:crossBetween val="between"/>
      </c:valAx>
    </c:plotArea>
    <c:plotVisOnly val="1"/>
  </c:chart>
  <c:txPr>
    <a:bodyPr/>
    <a:lstStyle/>
    <a:p>
      <a:pPr>
        <a:defRPr sz="1800"/>
      </a:pPr>
      <a:endParaRPr lang="ru-RU"/>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ru-RU"/>
  <c:style val="4"/>
  <c:chart>
    <c:view3D>
      <c:rAngAx val="1"/>
    </c:view3D>
    <c:floor>
      <c:spPr>
        <a:noFill/>
        <a:ln w="6350">
          <a:noFill/>
        </a:ln>
      </c:spPr>
    </c:floor>
    <c:plotArea>
      <c:layout/>
      <c:bar3D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117505.7</c:v>
                </c:pt>
              </c:numCache>
            </c:numRef>
          </c:val>
        </c:ser>
        <c:ser>
          <c:idx val="1"/>
          <c:order val="1"/>
          <c:tx>
            <c:strRef>
              <c:f>Лист1!$C$1</c:f>
              <c:strCache>
                <c:ptCount val="1"/>
                <c:pt idx="0">
                  <c:v>Ряд 2</c:v>
                </c:pt>
              </c:strCache>
            </c:strRef>
          </c:tx>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2008489.3</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shape val="box"/>
        <c:axId val="209243520"/>
        <c:axId val="209249408"/>
        <c:axId val="0"/>
      </c:bar3DChart>
      <c:catAx>
        <c:axId val="209243520"/>
        <c:scaling>
          <c:orientation val="minMax"/>
        </c:scaling>
        <c:delete val="1"/>
        <c:axPos val="b"/>
        <c:tickLblPos val="none"/>
        <c:crossAx val="209249408"/>
        <c:crosses val="autoZero"/>
        <c:auto val="1"/>
        <c:lblAlgn val="ctr"/>
        <c:lblOffset val="100"/>
      </c:catAx>
      <c:valAx>
        <c:axId val="209249408"/>
        <c:scaling>
          <c:orientation val="minMax"/>
        </c:scaling>
        <c:delete val="1"/>
        <c:axPos val="l"/>
        <c:numFmt formatCode="General" sourceLinked="1"/>
        <c:tickLblPos val="none"/>
        <c:crossAx val="209243520"/>
        <c:crosses val="autoZero"/>
        <c:crossBetween val="between"/>
      </c:valAx>
    </c:plotArea>
    <c:plotVisOnly val="1"/>
  </c:chart>
  <c:txPr>
    <a:bodyPr/>
    <a:lstStyle/>
    <a:p>
      <a:pPr>
        <a:defRPr sz="1800"/>
      </a:pPr>
      <a:endParaRPr lang="ru-RU"/>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lang val="ru-RU"/>
  <c:style val="4"/>
  <c:chart>
    <c:view3D>
      <c:rAngAx val="1"/>
    </c:view3D>
    <c:floor>
      <c:spPr>
        <a:noFill/>
        <a:ln w="6350">
          <a:noFill/>
        </a:ln>
      </c:spPr>
    </c:floor>
    <c:plotArea>
      <c:layout/>
      <c:bar3DChart>
        <c:barDir val="col"/>
        <c:grouping val="stacked"/>
        <c:ser>
          <c:idx val="0"/>
          <c:order val="0"/>
          <c:tx>
            <c:strRef>
              <c:f>Лист1!$B$1</c:f>
              <c:strCache>
                <c:ptCount val="1"/>
                <c:pt idx="0">
                  <c:v>Ряд 1</c:v>
                </c:pt>
              </c:strCache>
            </c:strRef>
          </c:tx>
          <c:spPr>
            <a:solidFill>
              <a:schemeClr val="accent3">
                <a:lumMod val="50000"/>
              </a:schemeClr>
            </a:solidFill>
          </c:spPr>
          <c:cat>
            <c:strRef>
              <c:f>Лист1!$A$2:$A$5</c:f>
              <c:strCache>
                <c:ptCount val="1"/>
                <c:pt idx="0">
                  <c:v>Категория 1</c:v>
                </c:pt>
              </c:strCache>
            </c:strRef>
          </c:cat>
          <c:val>
            <c:numRef>
              <c:f>Лист1!$B$2:$B$5</c:f>
              <c:numCache>
                <c:formatCode>General</c:formatCode>
                <c:ptCount val="4"/>
                <c:pt idx="0">
                  <c:v>74488.5</c:v>
                </c:pt>
              </c:numCache>
            </c:numRef>
          </c:val>
        </c:ser>
        <c:ser>
          <c:idx val="1"/>
          <c:order val="1"/>
          <c:tx>
            <c:strRef>
              <c:f>Лист1!$C$1</c:f>
              <c:strCache>
                <c:ptCount val="1"/>
                <c:pt idx="0">
                  <c:v>Ряд 2</c:v>
                </c:pt>
              </c:strCache>
            </c:strRef>
          </c:tx>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c:spPr>
          <c:dPt>
            <c:idx val="0"/>
            <c:spPr>
              <a:solidFill>
                <a:schemeClr val="accent3">
                  <a:lumMod val="40000"/>
                  <a:lumOff val="60000"/>
                </a:schemeClr>
              </a:solidFill>
              <a:effectLst>
                <a:innerShdw blurRad="63500" dist="50800" dir="2700000">
                  <a:prstClr val="black">
                    <a:alpha val="50000"/>
                  </a:prstClr>
                </a:innerShdw>
              </a:effectLst>
              <a:scene3d>
                <a:camera prst="orthographicFront"/>
                <a:lightRig rig="threePt" dir="t"/>
              </a:scene3d>
              <a:sp3d>
                <a:bevelT/>
              </a:sp3d>
            </c:spPr>
          </c:dPt>
          <c:cat>
            <c:strRef>
              <c:f>Лист1!$A$2:$A$5</c:f>
              <c:strCache>
                <c:ptCount val="1"/>
                <c:pt idx="0">
                  <c:v>Категория 1</c:v>
                </c:pt>
              </c:strCache>
            </c:strRef>
          </c:cat>
          <c:val>
            <c:numRef>
              <c:f>Лист1!$C$2:$C$5</c:f>
              <c:numCache>
                <c:formatCode>General</c:formatCode>
                <c:ptCount val="4"/>
                <c:pt idx="0">
                  <c:v>2008489.3</c:v>
                </c:pt>
                <c:pt idx="1">
                  <c:v>3.7086829389631299</c:v>
                </c:pt>
              </c:numCache>
            </c:numRef>
          </c:val>
        </c:ser>
        <c:ser>
          <c:idx val="2"/>
          <c:order val="2"/>
          <c:tx>
            <c:strRef>
              <c:f>Лист1!$D$1</c:f>
              <c:strCache>
                <c:ptCount val="1"/>
                <c:pt idx="0">
                  <c:v>Столбец1</c:v>
                </c:pt>
              </c:strCache>
            </c:strRef>
          </c:tx>
          <c:cat>
            <c:strRef>
              <c:f>Лист1!$A$2:$A$5</c:f>
              <c:strCache>
                <c:ptCount val="1"/>
                <c:pt idx="0">
                  <c:v>Категория 1</c:v>
                </c:pt>
              </c:strCache>
            </c:strRef>
          </c:cat>
          <c:val>
            <c:numRef>
              <c:f>Лист1!$D$2:$D$5</c:f>
              <c:numCache>
                <c:formatCode>General</c:formatCode>
                <c:ptCount val="4"/>
              </c:numCache>
            </c:numRef>
          </c:val>
        </c:ser>
        <c:shape val="box"/>
        <c:axId val="209391616"/>
        <c:axId val="209393152"/>
        <c:axId val="0"/>
      </c:bar3DChart>
      <c:catAx>
        <c:axId val="209391616"/>
        <c:scaling>
          <c:orientation val="minMax"/>
        </c:scaling>
        <c:delete val="1"/>
        <c:axPos val="b"/>
        <c:tickLblPos val="none"/>
        <c:crossAx val="209393152"/>
        <c:crosses val="autoZero"/>
        <c:auto val="1"/>
        <c:lblAlgn val="ctr"/>
        <c:lblOffset val="100"/>
      </c:catAx>
      <c:valAx>
        <c:axId val="209393152"/>
        <c:scaling>
          <c:orientation val="minMax"/>
        </c:scaling>
        <c:delete val="1"/>
        <c:axPos val="l"/>
        <c:numFmt formatCode="General" sourceLinked="1"/>
        <c:tickLblPos val="none"/>
        <c:crossAx val="209391616"/>
        <c:crosses val="autoZero"/>
        <c:crossBetween val="between"/>
      </c:valAx>
    </c:plotArea>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8.4401082677165354E-2"/>
          <c:y val="2.4257811007762611E-2"/>
          <c:w val="0.89372391732283463"/>
          <c:h val="0.82629694720122127"/>
        </c:manualLayout>
      </c:layout>
      <c:lineChart>
        <c:grouping val="standard"/>
        <c:ser>
          <c:idx val="0"/>
          <c:order val="0"/>
          <c:tx>
            <c:strRef>
              <c:f>Лист1!$B$1</c:f>
              <c:strCache>
                <c:ptCount val="1"/>
                <c:pt idx="0">
                  <c:v>Столбец1</c:v>
                </c:pt>
              </c:strCache>
            </c:strRef>
          </c:tx>
          <c:spPr>
            <a:ln w="57150"/>
          </c:spPr>
          <c:marker>
            <c:spPr>
              <a:ln w="57150"/>
            </c:spPr>
          </c:marker>
          <c:cat>
            <c:strRef>
              <c:f>Лист1!$A$2:$A$6</c:f>
              <c:strCache>
                <c:ptCount val="5"/>
                <c:pt idx="0">
                  <c:v>2021 год (отчет)</c:v>
                </c:pt>
                <c:pt idx="1">
                  <c:v>2022 год (оценка</c:v>
                </c:pt>
                <c:pt idx="2">
                  <c:v>2023 год (прогноз)</c:v>
                </c:pt>
                <c:pt idx="3">
                  <c:v>2024 год (прогноз)</c:v>
                </c:pt>
                <c:pt idx="4">
                  <c:v>2025 год (прогноз)</c:v>
                </c:pt>
              </c:strCache>
            </c:strRef>
          </c:cat>
          <c:val>
            <c:numRef>
              <c:f>Лист1!$B$2:$B$6</c:f>
              <c:numCache>
                <c:formatCode>General</c:formatCode>
                <c:ptCount val="5"/>
                <c:pt idx="0">
                  <c:v>0.70000000000000062</c:v>
                </c:pt>
                <c:pt idx="1">
                  <c:v>0.60000000000000064</c:v>
                </c:pt>
                <c:pt idx="2">
                  <c:v>0.60000000000000064</c:v>
                </c:pt>
                <c:pt idx="3">
                  <c:v>0.60000000000000064</c:v>
                </c:pt>
                <c:pt idx="4">
                  <c:v>0.60000000000000064</c:v>
                </c:pt>
              </c:numCache>
            </c:numRef>
          </c:val>
        </c:ser>
        <c:ser>
          <c:idx val="1"/>
          <c:order val="1"/>
          <c:tx>
            <c:strRef>
              <c:f>Лист1!$C$1</c:f>
              <c:strCache>
                <c:ptCount val="1"/>
                <c:pt idx="0">
                  <c:v>Столбец2</c:v>
                </c:pt>
              </c:strCache>
            </c:strRef>
          </c:tx>
          <c:cat>
            <c:strRef>
              <c:f>Лист1!$A$2:$A$6</c:f>
              <c:strCache>
                <c:ptCount val="5"/>
                <c:pt idx="0">
                  <c:v>2021 год (отчет)</c:v>
                </c:pt>
                <c:pt idx="1">
                  <c:v>2022 год (оценка</c:v>
                </c:pt>
                <c:pt idx="2">
                  <c:v>2023 год (прогноз)</c:v>
                </c:pt>
                <c:pt idx="3">
                  <c:v>2024 год (прогноз)</c:v>
                </c:pt>
                <c:pt idx="4">
                  <c:v>2025 год (прогноз)</c:v>
                </c:pt>
              </c:strCache>
            </c:strRef>
          </c:cat>
          <c:val>
            <c:numRef>
              <c:f>Лист1!$C$2:$C$6</c:f>
              <c:numCache>
                <c:formatCode>General</c:formatCode>
                <c:ptCount val="5"/>
              </c:numCache>
            </c:numRef>
          </c:val>
        </c:ser>
        <c:ser>
          <c:idx val="2"/>
          <c:order val="2"/>
          <c:tx>
            <c:strRef>
              <c:f>Лист1!$D$1</c:f>
              <c:strCache>
                <c:ptCount val="1"/>
                <c:pt idx="0">
                  <c:v>Столбец3</c:v>
                </c:pt>
              </c:strCache>
            </c:strRef>
          </c:tx>
          <c:cat>
            <c:strRef>
              <c:f>Лист1!$A$2:$A$6</c:f>
              <c:strCache>
                <c:ptCount val="5"/>
                <c:pt idx="0">
                  <c:v>2021 год (отчет)</c:v>
                </c:pt>
                <c:pt idx="1">
                  <c:v>2022 год (оценка</c:v>
                </c:pt>
                <c:pt idx="2">
                  <c:v>2023 год (прогноз)</c:v>
                </c:pt>
                <c:pt idx="3">
                  <c:v>2024 год (прогноз)</c:v>
                </c:pt>
                <c:pt idx="4">
                  <c:v>2025 год (прогноз)</c:v>
                </c:pt>
              </c:strCache>
            </c:strRef>
          </c:cat>
          <c:val>
            <c:numRef>
              <c:f>Лист1!$D$2:$D$6</c:f>
              <c:numCache>
                <c:formatCode>General</c:formatCode>
                <c:ptCount val="5"/>
              </c:numCache>
            </c:numRef>
          </c:val>
        </c:ser>
        <c:marker val="1"/>
        <c:axId val="151714048"/>
        <c:axId val="152375296"/>
      </c:lineChart>
      <c:catAx>
        <c:axId val="151714048"/>
        <c:scaling>
          <c:orientation val="minMax"/>
        </c:scaling>
        <c:axPos val="b"/>
        <c:tickLblPos val="nextTo"/>
        <c:crossAx val="152375296"/>
        <c:crosses val="autoZero"/>
        <c:auto val="1"/>
        <c:lblAlgn val="ctr"/>
        <c:lblOffset val="100"/>
      </c:catAx>
      <c:valAx>
        <c:axId val="152375296"/>
        <c:scaling>
          <c:orientation val="minMax"/>
        </c:scaling>
        <c:axPos val="l"/>
        <c:majorGridlines/>
        <c:numFmt formatCode="General" sourceLinked="1"/>
        <c:tickLblPos val="nextTo"/>
        <c:crossAx val="151714048"/>
        <c:crosses val="autoZero"/>
        <c:crossBetween val="between"/>
      </c:valAx>
    </c:plotArea>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5344008366141781"/>
          <c:y val="2.7187546585676268E-2"/>
          <c:w val="0.81372404035433155"/>
          <c:h val="0.87873536844866762"/>
        </c:manualLayout>
      </c:layout>
      <c:barChart>
        <c:barDir val="bar"/>
        <c:grouping val="clustered"/>
        <c:ser>
          <c:idx val="0"/>
          <c:order val="0"/>
          <c:tx>
            <c:strRef>
              <c:f>Лист1!$B$1</c:f>
              <c:strCache>
                <c:ptCount val="1"/>
                <c:pt idx="0">
                  <c:v>Ряд 1</c:v>
                </c:pt>
              </c:strCache>
            </c:strRef>
          </c:tx>
          <c:cat>
            <c:strRef>
              <c:f>Лист1!$A$2:$A$6</c:f>
              <c:strCache>
                <c:ptCount val="5"/>
                <c:pt idx="0">
                  <c:v>2025 год (прогноз)</c:v>
                </c:pt>
                <c:pt idx="1">
                  <c:v>2024 год (прогноз)</c:v>
                </c:pt>
                <c:pt idx="2">
                  <c:v>2023 год (прогноз)</c:v>
                </c:pt>
                <c:pt idx="3">
                  <c:v>2022 год (оценка)</c:v>
                </c:pt>
                <c:pt idx="4">
                  <c:v>2021 год (отчет)</c:v>
                </c:pt>
              </c:strCache>
            </c:strRef>
          </c:cat>
          <c:val>
            <c:numRef>
              <c:f>Лист1!$B$2:$B$6</c:f>
              <c:numCache>
                <c:formatCode>General</c:formatCode>
                <c:ptCount val="5"/>
                <c:pt idx="0">
                  <c:v>104</c:v>
                </c:pt>
                <c:pt idx="1">
                  <c:v>104.6</c:v>
                </c:pt>
                <c:pt idx="2">
                  <c:v>109</c:v>
                </c:pt>
                <c:pt idx="3">
                  <c:v>115.5</c:v>
                </c:pt>
                <c:pt idx="4">
                  <c:v>106.2</c:v>
                </c:pt>
              </c:numCache>
            </c:numRef>
          </c:val>
        </c:ser>
        <c:ser>
          <c:idx val="1"/>
          <c:order val="1"/>
          <c:tx>
            <c:strRef>
              <c:f>Лист1!$C$1</c:f>
              <c:strCache>
                <c:ptCount val="1"/>
                <c:pt idx="0">
                  <c:v>Столбец1</c:v>
                </c:pt>
              </c:strCache>
            </c:strRef>
          </c:tx>
          <c:cat>
            <c:strRef>
              <c:f>Лист1!$A$2:$A$6</c:f>
              <c:strCache>
                <c:ptCount val="5"/>
                <c:pt idx="0">
                  <c:v>2025 год (прогноз)</c:v>
                </c:pt>
                <c:pt idx="1">
                  <c:v>2024 год (прогноз)</c:v>
                </c:pt>
                <c:pt idx="2">
                  <c:v>2023 год (прогноз)</c:v>
                </c:pt>
                <c:pt idx="3">
                  <c:v>2022 год (оценка)</c:v>
                </c:pt>
                <c:pt idx="4">
                  <c:v>2021 год (отчет)</c:v>
                </c:pt>
              </c:strCache>
            </c:strRef>
          </c:cat>
          <c:val>
            <c:numRef>
              <c:f>Лист1!$C$2:$C$6</c:f>
              <c:numCache>
                <c:formatCode>General</c:formatCode>
                <c:ptCount val="5"/>
              </c:numCache>
            </c:numRef>
          </c:val>
        </c:ser>
        <c:ser>
          <c:idx val="2"/>
          <c:order val="2"/>
          <c:tx>
            <c:strRef>
              <c:f>Лист1!$D$1</c:f>
              <c:strCache>
                <c:ptCount val="1"/>
                <c:pt idx="0">
                  <c:v>Столбец2</c:v>
                </c:pt>
              </c:strCache>
            </c:strRef>
          </c:tx>
          <c:cat>
            <c:strRef>
              <c:f>Лист1!$A$2:$A$6</c:f>
              <c:strCache>
                <c:ptCount val="5"/>
                <c:pt idx="0">
                  <c:v>2025 год (прогноз)</c:v>
                </c:pt>
                <c:pt idx="1">
                  <c:v>2024 год (прогноз)</c:v>
                </c:pt>
                <c:pt idx="2">
                  <c:v>2023 год (прогноз)</c:v>
                </c:pt>
                <c:pt idx="3">
                  <c:v>2022 год (оценка)</c:v>
                </c:pt>
                <c:pt idx="4">
                  <c:v>2021 год (отчет)</c:v>
                </c:pt>
              </c:strCache>
            </c:strRef>
          </c:cat>
          <c:val>
            <c:numRef>
              <c:f>Лист1!$D$2:$D$6</c:f>
              <c:numCache>
                <c:formatCode>General</c:formatCode>
                <c:ptCount val="5"/>
              </c:numCache>
            </c:numRef>
          </c:val>
        </c:ser>
        <c:axId val="141501184"/>
        <c:axId val="141503488"/>
      </c:barChart>
      <c:catAx>
        <c:axId val="141501184"/>
        <c:scaling>
          <c:orientation val="minMax"/>
        </c:scaling>
        <c:axPos val="l"/>
        <c:tickLblPos val="nextTo"/>
        <c:crossAx val="141503488"/>
        <c:crosses val="autoZero"/>
        <c:auto val="1"/>
        <c:lblAlgn val="ctr"/>
        <c:lblOffset val="100"/>
      </c:catAx>
      <c:valAx>
        <c:axId val="141503488"/>
        <c:scaling>
          <c:orientation val="minMax"/>
        </c:scaling>
        <c:delete val="1"/>
        <c:axPos val="b"/>
        <c:majorGridlines/>
        <c:numFmt formatCode="General" sourceLinked="1"/>
        <c:tickLblPos val="none"/>
        <c:crossAx val="141501184"/>
        <c:crosses val="autoZero"/>
        <c:crossBetween val="between"/>
      </c:valAx>
      <c:spPr>
        <a:noFill/>
        <a:ln w="25400">
          <a:noFill/>
        </a:ln>
      </c:spPr>
    </c:plotArea>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col"/>
        <c:grouping val="clustered"/>
        <c:ser>
          <c:idx val="0"/>
          <c:order val="0"/>
          <c:tx>
            <c:strRef>
              <c:f>Лист1!$B$1</c:f>
              <c:strCache>
                <c:ptCount val="1"/>
                <c:pt idx="0">
                  <c:v>2023</c:v>
                </c:pt>
              </c:strCache>
            </c:strRef>
          </c:tx>
          <c:cat>
            <c:strRef>
              <c:f>Лист1!$A$2:$A$5</c:f>
              <c:strCache>
                <c:ptCount val="4"/>
                <c:pt idx="0">
                  <c:v>Всего</c:v>
                </c:pt>
                <c:pt idx="1">
                  <c:v>Дотации</c:v>
                </c:pt>
                <c:pt idx="2">
                  <c:v>Субсидии</c:v>
                </c:pt>
                <c:pt idx="3">
                  <c:v>Иные МБТ</c:v>
                </c:pt>
              </c:strCache>
            </c:strRef>
          </c:cat>
          <c:val>
            <c:numRef>
              <c:f>Лист1!$B$2:$B$5</c:f>
              <c:numCache>
                <c:formatCode>General</c:formatCode>
                <c:ptCount val="4"/>
                <c:pt idx="0">
                  <c:v>181.5</c:v>
                </c:pt>
                <c:pt idx="1">
                  <c:v>137.9</c:v>
                </c:pt>
                <c:pt idx="2">
                  <c:v>1</c:v>
                </c:pt>
                <c:pt idx="3">
                  <c:v>43.3</c:v>
                </c:pt>
              </c:numCache>
            </c:numRef>
          </c:val>
        </c:ser>
        <c:ser>
          <c:idx val="1"/>
          <c:order val="1"/>
          <c:tx>
            <c:strRef>
              <c:f>Лист1!$C$1</c:f>
              <c:strCache>
                <c:ptCount val="1"/>
                <c:pt idx="0">
                  <c:v>2024</c:v>
                </c:pt>
              </c:strCache>
            </c:strRef>
          </c:tx>
          <c:cat>
            <c:strRef>
              <c:f>Лист1!$A$2:$A$5</c:f>
              <c:strCache>
                <c:ptCount val="4"/>
                <c:pt idx="0">
                  <c:v>Всего</c:v>
                </c:pt>
                <c:pt idx="1">
                  <c:v>Дотации</c:v>
                </c:pt>
                <c:pt idx="2">
                  <c:v>Субсидии</c:v>
                </c:pt>
                <c:pt idx="3">
                  <c:v>Иные МБТ</c:v>
                </c:pt>
              </c:strCache>
            </c:strRef>
          </c:cat>
          <c:val>
            <c:numRef>
              <c:f>Лист1!$C$2:$C$5</c:f>
              <c:numCache>
                <c:formatCode>General</c:formatCode>
                <c:ptCount val="4"/>
                <c:pt idx="0">
                  <c:v>185.3</c:v>
                </c:pt>
                <c:pt idx="1">
                  <c:v>141.80000000000001</c:v>
                </c:pt>
                <c:pt idx="2">
                  <c:v>1</c:v>
                </c:pt>
                <c:pt idx="3">
                  <c:v>43.3</c:v>
                </c:pt>
              </c:numCache>
            </c:numRef>
          </c:val>
        </c:ser>
        <c:ser>
          <c:idx val="2"/>
          <c:order val="2"/>
          <c:tx>
            <c:strRef>
              <c:f>Лист1!$D$1</c:f>
              <c:strCache>
                <c:ptCount val="1"/>
                <c:pt idx="0">
                  <c:v>2025</c:v>
                </c:pt>
              </c:strCache>
            </c:strRef>
          </c:tx>
          <c:cat>
            <c:strRef>
              <c:f>Лист1!$A$2:$A$5</c:f>
              <c:strCache>
                <c:ptCount val="4"/>
                <c:pt idx="0">
                  <c:v>Всего</c:v>
                </c:pt>
                <c:pt idx="1">
                  <c:v>Дотации</c:v>
                </c:pt>
                <c:pt idx="2">
                  <c:v>Субсидии</c:v>
                </c:pt>
                <c:pt idx="3">
                  <c:v>Иные МБТ</c:v>
                </c:pt>
              </c:strCache>
            </c:strRef>
          </c:cat>
          <c:val>
            <c:numRef>
              <c:f>Лист1!$D$2:$D$5</c:f>
              <c:numCache>
                <c:formatCode>General</c:formatCode>
                <c:ptCount val="4"/>
                <c:pt idx="0">
                  <c:v>183.2</c:v>
                </c:pt>
                <c:pt idx="1">
                  <c:v>145.1</c:v>
                </c:pt>
                <c:pt idx="2">
                  <c:v>1</c:v>
                </c:pt>
                <c:pt idx="3">
                  <c:v>37.800000000000004</c:v>
                </c:pt>
              </c:numCache>
            </c:numRef>
          </c:val>
        </c:ser>
        <c:ser>
          <c:idx val="3"/>
          <c:order val="3"/>
          <c:tx>
            <c:strRef>
              <c:f>Лист1!$E$1</c:f>
              <c:strCache>
                <c:ptCount val="1"/>
                <c:pt idx="0">
                  <c:v>Столбец2</c:v>
                </c:pt>
              </c:strCache>
            </c:strRef>
          </c:tx>
          <c:cat>
            <c:strRef>
              <c:f>Лист1!$A$2:$A$5</c:f>
              <c:strCache>
                <c:ptCount val="4"/>
                <c:pt idx="0">
                  <c:v>Всего</c:v>
                </c:pt>
                <c:pt idx="1">
                  <c:v>Дотации</c:v>
                </c:pt>
                <c:pt idx="2">
                  <c:v>Субсидии</c:v>
                </c:pt>
                <c:pt idx="3">
                  <c:v>Иные МБТ</c:v>
                </c:pt>
              </c:strCache>
            </c:strRef>
          </c:cat>
          <c:val>
            <c:numRef>
              <c:f>Лист1!$E$2:$E$5</c:f>
              <c:numCache>
                <c:formatCode>General</c:formatCode>
                <c:ptCount val="4"/>
              </c:numCache>
            </c:numRef>
          </c:val>
        </c:ser>
        <c:shape val="cylinder"/>
        <c:axId val="204667904"/>
        <c:axId val="204669696"/>
        <c:axId val="0"/>
      </c:bar3DChart>
      <c:catAx>
        <c:axId val="204667904"/>
        <c:scaling>
          <c:orientation val="minMax"/>
        </c:scaling>
        <c:axPos val="b"/>
        <c:numFmt formatCode="General" sourceLinked="1"/>
        <c:tickLblPos val="nextTo"/>
        <c:crossAx val="204669696"/>
        <c:crosses val="autoZero"/>
        <c:auto val="1"/>
        <c:lblAlgn val="ctr"/>
        <c:lblOffset val="100"/>
      </c:catAx>
      <c:valAx>
        <c:axId val="204669696"/>
        <c:scaling>
          <c:orientation val="minMax"/>
        </c:scaling>
        <c:axPos val="l"/>
        <c:majorGridlines/>
        <c:numFmt formatCode="General" sourceLinked="1"/>
        <c:tickLblPos val="nextTo"/>
        <c:crossAx val="204667904"/>
        <c:crosses val="autoZero"/>
        <c:crossBetween val="between"/>
      </c:valAx>
    </c:plotArea>
    <c:legend>
      <c:legendPos val="r"/>
      <c:legendEntry>
        <c:idx val="3"/>
        <c:delete val="1"/>
      </c:legendEntry>
      <c:layout/>
    </c:legend>
    <c:plotVisOnly val="1"/>
  </c:chart>
  <c:txPr>
    <a:bodyPr/>
    <a:lstStyle/>
    <a:p>
      <a:pPr>
        <a:defRPr sz="1800"/>
      </a:pPr>
      <a:endParaRPr lang="ru-RU"/>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doughnutChart>
        <c:varyColors val="1"/>
        <c:ser>
          <c:idx val="0"/>
          <c:order val="0"/>
          <c:tx>
            <c:strRef>
              <c:f>Лист1!$B$1</c:f>
              <c:strCache>
                <c:ptCount val="1"/>
                <c:pt idx="0">
                  <c:v>Продажи</c:v>
                </c:pt>
              </c:strCache>
            </c:strRef>
          </c:tx>
          <c:spPr>
            <a:ln w="12700">
              <a:solidFill>
                <a:schemeClr val="tx1">
                  <a:lumMod val="75000"/>
                  <a:lumOff val="25000"/>
                </a:schemeClr>
              </a:solidFill>
            </a:ln>
          </c:spPr>
          <c:explosion val="1"/>
          <c:dPt>
            <c:idx val="0"/>
            <c:explosion val="9"/>
          </c:dPt>
          <c:dPt>
            <c:idx val="1"/>
            <c:spPr>
              <a:solidFill>
                <a:schemeClr val="accent3">
                  <a:lumMod val="75000"/>
                </a:schemeClr>
              </a:solidFill>
              <a:ln w="12700">
                <a:solidFill>
                  <a:schemeClr val="tx1">
                    <a:lumMod val="75000"/>
                    <a:lumOff val="25000"/>
                  </a:schemeClr>
                </a:solidFill>
              </a:ln>
            </c:spPr>
          </c:dPt>
          <c:cat>
            <c:strRef>
              <c:f>Лист1!$A$2:$A$3</c:f>
              <c:strCache>
                <c:ptCount val="2"/>
                <c:pt idx="0">
                  <c:v>НАЛОГОВЫЕ И НЕНАЛОГОВЫЕ</c:v>
                </c:pt>
                <c:pt idx="1">
                  <c:v>БЕЗВОЗМЕЗДНЫЕ ПОСТУПЛЕНИЯ</c:v>
                </c:pt>
              </c:strCache>
            </c:strRef>
          </c:cat>
          <c:val>
            <c:numRef>
              <c:f>Лист1!$B$2:$B$3</c:f>
              <c:numCache>
                <c:formatCode>General</c:formatCode>
                <c:ptCount val="2"/>
                <c:pt idx="0">
                  <c:v>780</c:v>
                </c:pt>
                <c:pt idx="1">
                  <c:v>1196</c:v>
                </c:pt>
              </c:numCache>
            </c:numRef>
          </c:val>
        </c:ser>
        <c:firstSliceAng val="0"/>
        <c:holeSize val="50"/>
      </c:doughnutChart>
    </c:plotArea>
    <c:plotVisOnly val="1"/>
  </c:chart>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barChart>
        <c:barDir val="col"/>
        <c:grouping val="stacked"/>
        <c:ser>
          <c:idx val="0"/>
          <c:order val="0"/>
          <c:tx>
            <c:strRef>
              <c:f>Лист1!$B$1</c:f>
              <c:strCache>
                <c:ptCount val="1"/>
                <c:pt idx="0">
                  <c:v>Ряд 1</c:v>
                </c:pt>
              </c:strCache>
            </c:strRef>
          </c:tx>
          <c:spPr>
            <a:solidFill>
              <a:srgbClr val="9BBB59">
                <a:lumMod val="75000"/>
              </a:srgbClr>
            </a:solidFill>
          </c:spPr>
          <c:dPt>
            <c:idx val="0"/>
            <c:spPr>
              <a:solidFill>
                <a:srgbClr val="9BBB59">
                  <a:lumMod val="75000"/>
                  <a:alpha val="80000"/>
                </a:srgbClr>
              </a:solidFill>
            </c:spPr>
          </c:dPt>
          <c:dPt>
            <c:idx val="2"/>
            <c:spPr>
              <a:solidFill>
                <a:schemeClr val="accent3">
                  <a:lumMod val="50000"/>
                </a:schemeClr>
              </a:solidFill>
            </c:spPr>
          </c:dPt>
          <c:dLbls>
            <c:dLbl>
              <c:idx val="0"/>
              <c:layout>
                <c:manualLayout>
                  <c:x val="0"/>
                  <c:y val="-0.12527116512778097"/>
                </c:manualLayout>
              </c:layout>
              <c:tx>
                <c:rich>
                  <a:bodyPr/>
                  <a:lstStyle/>
                  <a:p>
                    <a:pPr marL="0" algn="l" defTabSz="914400" rtl="0" eaLnBrk="1" latinLnBrk="0" hangingPunct="1">
                      <a:defRPr lang="ru-RU" sz="2000" b="1" i="1" kern="1200" cap="none" spc="0" dirty="0" smtClean="0">
                        <a:ln w="12700">
                          <a:solidFill>
                            <a:schemeClr val="tx1">
                              <a:lumMod val="50000"/>
                              <a:lumOff val="50000"/>
                            </a:schemeClr>
                          </a:solidFill>
                          <a:prstDash val="solid"/>
                        </a:ln>
                        <a:solidFill>
                          <a:srgbClr val="74903C"/>
                        </a:solidFill>
                        <a:effectLst>
                          <a:reflection blurRad="10000" stA="55000" endPos="48000" dist="500" dir="5400000" sy="-100000" algn="bl" rotWithShape="0"/>
                        </a:effectLst>
                        <a:latin typeface="+mj-lt"/>
                        <a:ea typeface="+mn-ea"/>
                        <a:cs typeface="Times New Roman" pitchFamily="18" charset="0"/>
                      </a:defRPr>
                    </a:pPr>
                    <a:r>
                      <a:rPr b="1" cap="none" spc="0" dirty="0">
                        <a:ln w="12700">
                          <a:solidFill>
                            <a:schemeClr val="tx1">
                              <a:lumMod val="50000"/>
                              <a:lumOff val="50000"/>
                            </a:schemeClr>
                          </a:solidFill>
                          <a:prstDash val="solid"/>
                        </a:ln>
                        <a:solidFill>
                          <a:srgbClr val="74903C"/>
                        </a:solidFill>
                        <a:effectLst>
                          <a:reflection blurRad="10000" stA="55000" endPos="48000" dist="500" dir="5400000" sy="-100000" algn="bl" rotWithShape="0"/>
                        </a:effectLst>
                      </a:rPr>
                      <a:t>1</a:t>
                    </a:r>
                    <a:r>
                      <a:rPr b="1" cap="none" spc="0" dirty="0">
                        <a:ln w="12700">
                          <a:solidFill>
                            <a:schemeClr val="tx1">
                              <a:lumMod val="50000"/>
                              <a:lumOff val="50000"/>
                            </a:schemeClr>
                          </a:solidFill>
                          <a:prstDash val="solid"/>
                        </a:ln>
                        <a:solidFill>
                          <a:srgbClr val="74903C"/>
                        </a:solidFill>
                        <a:effectLst>
                          <a:outerShdw blurRad="41275" dist="20320" dir="1800000" algn="tl" rotWithShape="0">
                            <a:srgbClr val="000000">
                              <a:alpha val="40000"/>
                            </a:srgbClr>
                          </a:outerShdw>
                        </a:effectLst>
                      </a:rPr>
                      <a:t>61,3</a:t>
                    </a:r>
                  </a:p>
                </c:rich>
              </c:tx>
              <c:spPr/>
              <c:showVal val="1"/>
            </c:dLbl>
            <c:dLbl>
              <c:idx val="1"/>
              <c:layout>
                <c:manualLayout>
                  <c:x val="0"/>
                  <c:y val="-0.13455051069280177"/>
                </c:manualLayout>
              </c:layout>
              <c:tx>
                <c:rich>
                  <a:bodyPr/>
                  <a:lstStyle/>
                  <a:p>
                    <a:pPr marL="0" algn="l" defTabSz="914400" rtl="0" eaLnBrk="1" latinLnBrk="0" hangingPunct="1">
                      <a:defRPr lang="ru-RU" sz="2000" b="1" i="1" kern="1200" cap="all" dirty="0" smtClean="0">
                        <a:ln w="12700">
                          <a:solidFill>
                            <a:schemeClr val="accent3">
                              <a:lumMod val="50000"/>
                            </a:schemeClr>
                          </a:solidFill>
                          <a:prstDash val="solid"/>
                        </a:ln>
                        <a:solidFill>
                          <a:schemeClr val="accent3">
                            <a:lumMod val="75000"/>
                          </a:schemeClr>
                        </a:solidFill>
                        <a:effectLst>
                          <a:reflection blurRad="10000" stA="55000" endPos="48000" dist="500" dir="5400000" sy="-100000" algn="bl" rotWithShape="0"/>
                        </a:effectLst>
                        <a:latin typeface="+mj-lt"/>
                        <a:ea typeface="+mn-ea"/>
                        <a:cs typeface="Times New Roman" pitchFamily="18" charset="0"/>
                      </a:defRPr>
                    </a:pPr>
                    <a:r>
                      <a:rPr b="1" cap="none" spc="0" dirty="0">
                        <a:ln w="12700">
                          <a:solidFill>
                            <a:schemeClr val="accent3">
                              <a:lumMod val="50000"/>
                            </a:schemeClr>
                          </a:solidFill>
                          <a:prstDash val="solid"/>
                        </a:ln>
                        <a:solidFill>
                          <a:schemeClr val="accent3">
                            <a:lumMod val="75000"/>
                          </a:schemeClr>
                        </a:solidFill>
                        <a:effectLst>
                          <a:reflection blurRad="10000" stA="55000" endPos="48000" dist="500" dir="5400000" sy="-100000" algn="bl" rotWithShape="0"/>
                        </a:effectLst>
                      </a:rPr>
                      <a:t>2</a:t>
                    </a:r>
                    <a:r>
                      <a:rPr b="1" cap="none" spc="0" dirty="0">
                        <a:ln w="12700">
                          <a:solidFill>
                            <a:schemeClr val="accent3">
                              <a:lumMod val="50000"/>
                            </a:schemeClr>
                          </a:solidFill>
                          <a:prstDash val="solid"/>
                        </a:ln>
                        <a:solidFill>
                          <a:schemeClr val="accent3">
                            <a:lumMod val="75000"/>
                          </a:schemeClr>
                        </a:solidFill>
                        <a:effectLst>
                          <a:outerShdw blurRad="41275" dist="20320" dir="1800000" algn="tl" rotWithShape="0">
                            <a:srgbClr val="000000">
                              <a:alpha val="40000"/>
                            </a:srgbClr>
                          </a:outerShdw>
                        </a:effectLst>
                      </a:rPr>
                      <a:t>03,9</a:t>
                    </a:r>
                  </a:p>
                </c:rich>
              </c:tx>
              <c:spPr/>
              <c:showVal val="1"/>
            </c:dLbl>
            <c:dLbl>
              <c:idx val="2"/>
              <c:layout>
                <c:manualLayout>
                  <c:x val="0"/>
                  <c:y val="-0.37581349538334363"/>
                </c:manualLayout>
              </c:layout>
              <c:tx>
                <c:rich>
                  <a:bodyPr/>
                  <a:lstStyle/>
                  <a:p>
                    <a:pPr marL="0" algn="l" defTabSz="914400" rtl="0" eaLnBrk="1" latinLnBrk="0" hangingPunct="1">
                      <a:defRPr lang="ru-RU" sz="2000" b="1" i="1" kern="1200" cap="all" dirty="0" smtClean="0">
                        <a:ln w="12700">
                          <a:solidFill>
                            <a:schemeClr val="bg2">
                              <a:lumMod val="10000"/>
                            </a:schemeClr>
                          </a:solidFill>
                          <a:prstDash val="solid"/>
                        </a:ln>
                        <a:solidFill>
                          <a:schemeClr val="accent3">
                            <a:lumMod val="50000"/>
                          </a:schemeClr>
                        </a:solidFill>
                        <a:effectLst>
                          <a:reflection blurRad="10000" stA="55000" endPos="48000" dist="500" dir="5400000" sy="-100000" algn="bl" rotWithShape="0"/>
                        </a:effectLst>
                        <a:latin typeface="+mj-lt"/>
                        <a:ea typeface="+mn-ea"/>
                        <a:cs typeface="Times New Roman" pitchFamily="18" charset="0"/>
                      </a:defRPr>
                    </a:pPr>
                    <a:r>
                      <a:rPr b="1" cap="none" spc="0" dirty="0" smtClean="0">
                        <a:ln w="12700">
                          <a:solidFill>
                            <a:schemeClr val="bg2">
                              <a:lumMod val="10000"/>
                            </a:schemeClr>
                          </a:solidFill>
                          <a:prstDash val="solid"/>
                        </a:ln>
                        <a:solidFill>
                          <a:schemeClr val="accent3">
                            <a:lumMod val="50000"/>
                          </a:schemeClr>
                        </a:solidFill>
                        <a:effectLst>
                          <a:reflection blurRad="10000" stA="55000" endPos="48000" dist="500" dir="5400000" sy="-100000" algn="bl" rotWithShape="0"/>
                        </a:effectLst>
                      </a:rPr>
                      <a:t>8</a:t>
                    </a:r>
                    <a:r>
                      <a:rPr b="1" cap="none" spc="0" dirty="0" smtClean="0">
                        <a:ln w="12700">
                          <a:solidFill>
                            <a:schemeClr val="bg2">
                              <a:lumMod val="10000"/>
                            </a:schemeClr>
                          </a:solidFill>
                          <a:prstDash val="solid"/>
                        </a:ln>
                        <a:solidFill>
                          <a:schemeClr val="accent3">
                            <a:lumMod val="50000"/>
                          </a:schemeClr>
                        </a:solidFill>
                        <a:effectLst>
                          <a:outerShdw blurRad="41275" dist="20320" dir="1800000" algn="tl" rotWithShape="0">
                            <a:srgbClr val="000000">
                              <a:alpha val="40000"/>
                            </a:srgbClr>
                          </a:outerShdw>
                        </a:effectLst>
                      </a:rPr>
                      <a:t>23,0</a:t>
                    </a:r>
                  </a:p>
                </c:rich>
              </c:tx>
              <c:spPr/>
              <c:showVal val="1"/>
            </c:dLbl>
            <c:txPr>
              <a:bodyPr/>
              <a:lstStyle/>
              <a:p>
                <a:pPr marL="0" algn="l" defTabSz="914400" rtl="0" eaLnBrk="1" latinLnBrk="0" hangingPunct="1">
                  <a:defRPr lang="ru-RU" sz="2000" b="1" i="1" kern="1200" cap="all" dirty="0" smtClean="0">
                    <a:ln>
                      <a:solidFill>
                        <a:schemeClr val="bg2">
                          <a:lumMod val="25000"/>
                        </a:schemeClr>
                      </a:solidFill>
                    </a:ln>
                    <a:solidFill>
                      <a:schemeClr val="accent3">
                        <a:lumMod val="50000"/>
                      </a:schemeClr>
                    </a:solidFill>
                    <a:effectLst>
                      <a:reflection blurRad="10000" stA="55000" endPos="48000" dist="500" dir="5400000" sy="-100000" algn="bl" rotWithShape="0"/>
                    </a:effectLst>
                    <a:latin typeface="+mj-lt"/>
                    <a:ea typeface="+mn-ea"/>
                    <a:cs typeface="Times New Roman" pitchFamily="18" charset="0"/>
                  </a:defRPr>
                </a:pPr>
                <a:endParaRPr lang="ru-RU"/>
              </a:p>
            </c:txPr>
            <c:showVal val="1"/>
          </c:dLbls>
          <c:cat>
            <c:strRef>
              <c:f>Лист1!$A$2:$A$4</c:f>
              <c:strCache>
                <c:ptCount val="3"/>
                <c:pt idx="0">
                  <c:v>Дотации</c:v>
                </c:pt>
                <c:pt idx="1">
                  <c:v>Субсидии</c:v>
                </c:pt>
                <c:pt idx="2">
                  <c:v>Субвенции</c:v>
                </c:pt>
              </c:strCache>
            </c:strRef>
          </c:cat>
          <c:val>
            <c:numRef>
              <c:f>Лист1!$B$2:$B$4</c:f>
              <c:numCache>
                <c:formatCode>General</c:formatCode>
                <c:ptCount val="3"/>
                <c:pt idx="0">
                  <c:v>161.30000000000001</c:v>
                </c:pt>
                <c:pt idx="1">
                  <c:v>203.9</c:v>
                </c:pt>
                <c:pt idx="2">
                  <c:v>823</c:v>
                </c:pt>
              </c:numCache>
            </c:numRef>
          </c:val>
        </c:ser>
        <c:dLbls>
          <c:showVal val="1"/>
        </c:dLbls>
        <c:gapWidth val="95"/>
        <c:overlap val="100"/>
        <c:axId val="204999680"/>
        <c:axId val="205013760"/>
      </c:barChart>
      <c:catAx>
        <c:axId val="204999680"/>
        <c:scaling>
          <c:orientation val="minMax"/>
        </c:scaling>
        <c:delete val="1"/>
        <c:axPos val="b"/>
        <c:majorTickMark val="none"/>
        <c:tickLblPos val="none"/>
        <c:crossAx val="205013760"/>
        <c:crosses val="autoZero"/>
        <c:auto val="1"/>
        <c:lblAlgn val="ctr"/>
        <c:lblOffset val="100"/>
      </c:catAx>
      <c:valAx>
        <c:axId val="205013760"/>
        <c:scaling>
          <c:orientation val="minMax"/>
        </c:scaling>
        <c:delete val="1"/>
        <c:axPos val="l"/>
        <c:numFmt formatCode="General" sourceLinked="1"/>
        <c:majorTickMark val="none"/>
        <c:tickLblPos val="none"/>
        <c:crossAx val="204999680"/>
        <c:crosses val="autoZero"/>
        <c:crossBetween val="between"/>
      </c:valAx>
    </c:plotArea>
    <c:legend>
      <c:legendPos val="t"/>
      <c:legendEntry>
        <c:idx val="0"/>
        <c:txPr>
          <a:bodyPr/>
          <a:lstStyle/>
          <a:p>
            <a:pPr>
              <a:defRPr sz="1600" b="0">
                <a:solidFill>
                  <a:schemeClr val="tx1">
                    <a:lumMod val="95000"/>
                    <a:lumOff val="5000"/>
                  </a:schemeClr>
                </a:solidFill>
                <a:latin typeface="Georgia" pitchFamily="18" charset="0"/>
              </a:defRPr>
            </a:pPr>
            <a:endParaRPr lang="ru-RU"/>
          </a:p>
        </c:txPr>
      </c:legendEntry>
      <c:legendEntry>
        <c:idx val="1"/>
        <c:txPr>
          <a:bodyPr/>
          <a:lstStyle/>
          <a:p>
            <a:pPr>
              <a:defRPr sz="1600" b="0">
                <a:solidFill>
                  <a:schemeClr val="tx1">
                    <a:lumMod val="95000"/>
                    <a:lumOff val="5000"/>
                  </a:schemeClr>
                </a:solidFill>
                <a:latin typeface="Georgia" pitchFamily="18" charset="0"/>
              </a:defRPr>
            </a:pPr>
            <a:endParaRPr lang="ru-RU"/>
          </a:p>
        </c:txPr>
      </c:legendEntry>
      <c:legendEntry>
        <c:idx val="2"/>
        <c:txPr>
          <a:bodyPr/>
          <a:lstStyle/>
          <a:p>
            <a:pPr>
              <a:defRPr sz="1600" b="0">
                <a:solidFill>
                  <a:schemeClr val="tx1">
                    <a:lumMod val="95000"/>
                    <a:lumOff val="5000"/>
                  </a:schemeClr>
                </a:solidFill>
                <a:latin typeface="Georgia" pitchFamily="18" charset="0"/>
              </a:defRPr>
            </a:pPr>
            <a:endParaRPr lang="ru-RU"/>
          </a:p>
        </c:txPr>
      </c:legendEntry>
      <c:layout>
        <c:manualLayout>
          <c:xMode val="edge"/>
          <c:yMode val="edge"/>
          <c:x val="4.3557685487947582E-4"/>
          <c:y val="3.7117382260083251E-2"/>
          <c:w val="0.51214966200188494"/>
          <c:h val="0.35408959756135888"/>
        </c:manualLayout>
      </c:layout>
      <c:txPr>
        <a:bodyPr/>
        <a:lstStyle/>
        <a:p>
          <a:pPr>
            <a:defRPr sz="1600" b="0">
              <a:solidFill>
                <a:schemeClr val="tx1">
                  <a:lumMod val="75000"/>
                  <a:lumOff val="25000"/>
                </a:schemeClr>
              </a:solidFill>
              <a:latin typeface="Georgia" pitchFamily="18" charset="0"/>
            </a:defRPr>
          </a:pPr>
          <a:endParaRPr lang="ru-RU"/>
        </a:p>
      </c:txPr>
    </c:legend>
    <c:plotVisOnly val="1"/>
  </c:chart>
  <c:txPr>
    <a:bodyPr/>
    <a:lstStyle/>
    <a:p>
      <a:pPr>
        <a:defRPr sz="1800"/>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manualLayout>
          <c:layoutTarget val="inner"/>
          <c:xMode val="edge"/>
          <c:yMode val="edge"/>
          <c:x val="1.2915994170513498E-2"/>
          <c:y val="4.5773878351576813E-2"/>
          <c:w val="0.94316962564974061"/>
          <c:h val="0.90845224329684637"/>
        </c:manualLayout>
      </c:layout>
      <c:barChart>
        <c:barDir val="bar"/>
        <c:grouping val="stacked"/>
        <c:ser>
          <c:idx val="0"/>
          <c:order val="0"/>
          <c:tx>
            <c:strRef>
              <c:f>Лист1!$B$1</c:f>
              <c:strCache>
                <c:ptCount val="1"/>
                <c:pt idx="0">
                  <c:v>Ряд 1</c:v>
                </c:pt>
              </c:strCache>
            </c:strRef>
          </c:tx>
          <c:dPt>
            <c:idx val="0"/>
            <c:spPr>
              <a:solidFill>
                <a:srgbClr val="1F497D">
                  <a:lumMod val="75000"/>
                  <a:alpha val="78000"/>
                </a:srgbClr>
              </a:solidFill>
            </c:spPr>
          </c:dPt>
          <c:dPt>
            <c:idx val="1"/>
            <c:spPr>
              <a:solidFill>
                <a:schemeClr val="accent1">
                  <a:lumMod val="75000"/>
                </a:schemeClr>
              </a:solidFill>
            </c:spPr>
          </c:dPt>
          <c:dPt>
            <c:idx val="2"/>
            <c:spPr>
              <a:solidFill>
                <a:schemeClr val="tx2">
                  <a:lumMod val="60000"/>
                  <a:lumOff val="40000"/>
                </a:schemeClr>
              </a:solidFill>
            </c:spPr>
          </c:dPt>
          <c:dPt>
            <c:idx val="3"/>
            <c:spPr>
              <a:solidFill>
                <a:schemeClr val="accent1">
                  <a:lumMod val="60000"/>
                  <a:lumOff val="40000"/>
                </a:schemeClr>
              </a:solidFill>
            </c:spPr>
          </c:dPt>
          <c:dLbls>
            <c:dLbl>
              <c:idx val="0"/>
              <c:layout>
                <c:manualLayout>
                  <c:x val="0.13482961056819509"/>
                  <c:y val="1.3257535119492724E-2"/>
                </c:manualLayout>
              </c:layout>
              <c:spPr/>
              <c:txPr>
                <a:bodyPr/>
                <a:lstStyle/>
                <a:p>
                  <a:pPr marL="0" algn="l" defTabSz="914400" rtl="0" eaLnBrk="1" latinLnBrk="0" hangingPunct="1">
                    <a:defRPr lang="en-US" sz="2000" b="1" i="1" u="none" strike="noStrike" kern="1200" cap="none" spc="0" baseline="0" dirty="0" smtClean="0">
                      <a:ln w="12700">
                        <a:solidFill>
                          <a:schemeClr val="accent1">
                            <a:lumMod val="50000"/>
                          </a:schemeClr>
                        </a:solidFill>
                        <a:prstDash val="solid"/>
                      </a:ln>
                      <a:solidFill>
                        <a:schemeClr val="accent1">
                          <a:lumMod val="75000"/>
                        </a:schemeClr>
                      </a:solidFill>
                      <a:effectLst>
                        <a:reflection blurRad="10000" stA="55000" endPos="48000" dist="500" dir="5400000" sy="-100000" algn="bl" rotWithShape="0"/>
                      </a:effectLst>
                      <a:latin typeface="+mj-lt"/>
                      <a:ea typeface="+mn-ea"/>
                      <a:cs typeface="Times New Roman" pitchFamily="18" charset="0"/>
                    </a:defRPr>
                  </a:pPr>
                  <a:endParaRPr lang="ru-RU"/>
                </a:p>
              </c:txPr>
              <c:showVal val="1"/>
            </c:dLbl>
            <c:dLbl>
              <c:idx val="1"/>
              <c:layout>
                <c:manualLayout>
                  <c:x val="0.18512302044202741"/>
                  <c:y val="0"/>
                </c:manualLayout>
              </c:layout>
              <c:tx>
                <c:rich>
                  <a:bodyPr/>
                  <a:lstStyle/>
                  <a:p>
                    <a:pPr marL="0" algn="l" defTabSz="914400" rtl="0" eaLnBrk="1" latinLnBrk="0" hangingPunct="1">
                      <a:defRPr lang="en-US" sz="2000" b="1" i="1" u="none" strike="noStrike" kern="1200" cap="none" spc="0" baseline="0" dirty="0" smtClean="0">
                        <a:ln w="12700">
                          <a:solidFill>
                            <a:schemeClr val="bg2">
                              <a:lumMod val="10000"/>
                            </a:schemeClr>
                          </a:solidFill>
                          <a:prstDash val="solid"/>
                        </a:ln>
                        <a:solidFill>
                          <a:schemeClr val="accent3">
                            <a:lumMod val="50000"/>
                          </a:schemeClr>
                        </a:solidFill>
                        <a:effectLst>
                          <a:reflection blurRad="10000" stA="55000" endPos="48000" dist="500" dir="5400000" sy="-100000" algn="bl" rotWithShape="0"/>
                        </a:effectLst>
                        <a:latin typeface="+mj-lt"/>
                        <a:ea typeface="+mn-ea"/>
                        <a:cs typeface="Times New Roman" pitchFamily="18" charset="0"/>
                      </a:defRPr>
                    </a:pPr>
                    <a:r>
                      <a:rPr sz="2000" b="1" i="1" u="none" strike="noStrike" kern="1200" cap="none" spc="0" baseline="0" dirty="0" smtClean="0">
                        <a:ln w="12700">
                          <a:solidFill>
                            <a:schemeClr val="tx2">
                              <a:lumMod val="75000"/>
                            </a:schemeClr>
                          </a:solidFill>
                          <a:prstDash val="solid"/>
                        </a:ln>
                        <a:solidFill>
                          <a:schemeClr val="accent1">
                            <a:lumMod val="75000"/>
                          </a:schemeClr>
                        </a:solidFill>
                        <a:effectLst>
                          <a:reflection blurRad="10000" stA="55000" endPos="48000" dist="500" dir="5400000" sy="-100000" algn="bl" rotWithShape="0"/>
                        </a:effectLst>
                        <a:latin typeface="+mj-lt"/>
                        <a:ea typeface="+mn-ea"/>
                        <a:cs typeface="Times New Roman" pitchFamily="18" charset="0"/>
                      </a:rPr>
                      <a:t>138</a:t>
                    </a:r>
                  </a:p>
                </c:rich>
              </c:tx>
              <c:spPr/>
              <c:showVal val="1"/>
            </c:dLbl>
            <c:dLbl>
              <c:idx val="2"/>
              <c:layout>
                <c:manualLayout>
                  <c:x val="0.48603077906208364"/>
                  <c:y val="4.4193133222702116E-3"/>
                </c:manualLayout>
              </c:layout>
              <c:tx>
                <c:rich>
                  <a:bodyPr/>
                  <a:lstStyle/>
                  <a:p>
                    <a:pPr marL="0" algn="l" defTabSz="914400" rtl="0" eaLnBrk="1" latinLnBrk="0" hangingPunct="1">
                      <a:defRPr lang="en-US" sz="2000" b="1" i="1" u="none" strike="noStrike" kern="1200" cap="none" spc="0" baseline="0" dirty="0" smtClean="0">
                        <a:ln w="12700">
                          <a:solidFill>
                            <a:schemeClr val="tx2">
                              <a:lumMod val="60000"/>
                              <a:lumOff val="40000"/>
                            </a:schemeClr>
                          </a:solidFill>
                          <a:prstDash val="solid"/>
                        </a:ln>
                        <a:solidFill>
                          <a:schemeClr val="tx2">
                            <a:lumMod val="60000"/>
                            <a:lumOff val="40000"/>
                          </a:schemeClr>
                        </a:solidFill>
                        <a:effectLst>
                          <a:reflection blurRad="10000" stA="55000" endPos="48000" dist="500" dir="5400000" sy="-100000" algn="bl" rotWithShape="0"/>
                        </a:effectLst>
                        <a:latin typeface="+mj-lt"/>
                        <a:ea typeface="+mn-ea"/>
                        <a:cs typeface="Times New Roman" pitchFamily="18" charset="0"/>
                      </a:defRPr>
                    </a:pPr>
                    <a:r>
                      <a:rPr lang="en-US" sz="2000" b="1" i="1" u="none" strike="noStrike" kern="1200" cap="none" spc="0" baseline="0" dirty="0" smtClean="0">
                        <a:ln w="12700">
                          <a:solidFill>
                            <a:schemeClr val="tx2">
                              <a:lumMod val="60000"/>
                              <a:lumOff val="40000"/>
                            </a:schemeClr>
                          </a:solidFill>
                          <a:prstDash val="solid"/>
                        </a:ln>
                        <a:solidFill>
                          <a:schemeClr val="tx2">
                            <a:lumMod val="60000"/>
                            <a:lumOff val="40000"/>
                          </a:schemeClr>
                        </a:solidFill>
                        <a:effectLst>
                          <a:reflection blurRad="10000" stA="55000" endPos="48000" dist="500" dir="5400000" sy="-100000" algn="bl" rotWithShape="0"/>
                        </a:effectLst>
                        <a:latin typeface="+mj-lt"/>
                        <a:ea typeface="+mn-ea"/>
                        <a:cs typeface="Times New Roman" pitchFamily="18" charset="0"/>
                      </a:rPr>
                      <a:t>537</a:t>
                    </a:r>
                  </a:p>
                </c:rich>
              </c:tx>
              <c:spPr/>
              <c:showVal val="1"/>
            </c:dLbl>
            <c:dLbl>
              <c:idx val="3"/>
              <c:layout>
                <c:manualLayout>
                  <c:x val="0.40628408059883608"/>
                  <c:y val="4.4191927978988405E-3"/>
                </c:manualLayout>
              </c:layout>
              <c:showVal val="1"/>
            </c:dLbl>
            <c:showVal val="1"/>
          </c:dLbls>
          <c:cat>
            <c:strRef>
              <c:f>Лист1!$A$2:$A$4</c:f>
              <c:strCache>
                <c:ptCount val="3"/>
                <c:pt idx="0">
                  <c:v>Доходы от использования имущества</c:v>
                </c:pt>
                <c:pt idx="1">
                  <c:v>налог на совокупный доход</c:v>
                </c:pt>
                <c:pt idx="2">
                  <c:v>Налог на доходы физ лиц</c:v>
                </c:pt>
              </c:strCache>
            </c:strRef>
          </c:cat>
          <c:val>
            <c:numRef>
              <c:f>Лист1!$B$2:$B$4</c:f>
              <c:numCache>
                <c:formatCode>General</c:formatCode>
                <c:ptCount val="3"/>
                <c:pt idx="0">
                  <c:v>64.400000000000006</c:v>
                </c:pt>
                <c:pt idx="1">
                  <c:v>138</c:v>
                </c:pt>
                <c:pt idx="2">
                  <c:v>537</c:v>
                </c:pt>
              </c:numCache>
            </c:numRef>
          </c:val>
        </c:ser>
        <c:dLbls>
          <c:showVal val="1"/>
        </c:dLbls>
        <c:gapWidth val="75"/>
        <c:overlap val="100"/>
        <c:axId val="205123968"/>
        <c:axId val="205125504"/>
      </c:barChart>
      <c:catAx>
        <c:axId val="205123968"/>
        <c:scaling>
          <c:orientation val="minMax"/>
        </c:scaling>
        <c:delete val="1"/>
        <c:axPos val="l"/>
        <c:majorTickMark val="none"/>
        <c:tickLblPos val="none"/>
        <c:crossAx val="205125504"/>
        <c:crosses val="autoZero"/>
        <c:auto val="1"/>
        <c:lblAlgn val="ctr"/>
        <c:lblOffset val="100"/>
      </c:catAx>
      <c:valAx>
        <c:axId val="205125504"/>
        <c:scaling>
          <c:orientation val="minMax"/>
        </c:scaling>
        <c:delete val="1"/>
        <c:axPos val="b"/>
        <c:numFmt formatCode="General" sourceLinked="1"/>
        <c:majorTickMark val="none"/>
        <c:tickLblPos val="none"/>
        <c:crossAx val="205123968"/>
        <c:crosses val="autoZero"/>
        <c:crossBetween val="between"/>
      </c:valAx>
    </c:plotArea>
    <c:plotVisOnly val="1"/>
  </c:chart>
  <c:txPr>
    <a:bodyPr/>
    <a:lstStyle/>
    <a:p>
      <a:pPr>
        <a:defRPr sz="1800"/>
      </a:pPr>
      <a:endParaRPr lang="ru-RU"/>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perspective val="30"/>
    </c:view3D>
    <c:plotArea>
      <c:layout/>
      <c:pie3DChart>
        <c:varyColors val="1"/>
        <c:ser>
          <c:idx val="0"/>
          <c:order val="0"/>
          <c:tx>
            <c:strRef>
              <c:f>Лист1!$B$1</c:f>
              <c:strCache>
                <c:ptCount val="1"/>
                <c:pt idx="0">
                  <c:v>Продажи</c:v>
                </c:pt>
              </c:strCache>
            </c:strRef>
          </c:tx>
          <c:explosion val="25"/>
          <c:dPt>
            <c:idx val="1"/>
            <c:explosion val="19"/>
            <c:spPr>
              <a:solidFill>
                <a:srgbClr val="9BBB59">
                  <a:lumMod val="75000"/>
                </a:srgbClr>
              </a:solidFill>
            </c:spPr>
          </c:dPt>
          <c:cat>
            <c:strRef>
              <c:f>Лист1!$A$2:$A$3</c:f>
              <c:strCache>
                <c:ptCount val="2"/>
                <c:pt idx="0">
                  <c:v>Налоговые </c:v>
                </c:pt>
                <c:pt idx="1">
                  <c:v>Неналоговые </c:v>
                </c:pt>
              </c:strCache>
            </c:strRef>
          </c:cat>
          <c:val>
            <c:numRef>
              <c:f>Лист1!$B$2:$B$3</c:f>
              <c:numCache>
                <c:formatCode>General</c:formatCode>
                <c:ptCount val="2"/>
                <c:pt idx="0">
                  <c:v>704</c:v>
                </c:pt>
                <c:pt idx="1">
                  <c:v>76.2</c:v>
                </c:pt>
              </c:numCache>
            </c:numRef>
          </c:val>
        </c:ser>
      </c:pie3DChart>
    </c:plotArea>
    <c:legend>
      <c:legendPos val="r"/>
      <c:layout>
        <c:manualLayout>
          <c:xMode val="edge"/>
          <c:yMode val="edge"/>
          <c:x val="0.68919587898224233"/>
          <c:y val="0.67916160800602232"/>
          <c:w val="0.24245719044404077"/>
          <c:h val="0.12742353844163951"/>
        </c:manualLayout>
      </c:layout>
    </c:legend>
    <c:plotVisOnly val="1"/>
  </c:chart>
  <c:txPr>
    <a:bodyPr/>
    <a:lstStyle/>
    <a:p>
      <a:pPr>
        <a:defRPr sz="1800"/>
      </a:pPr>
      <a:endParaRPr lang="ru-RU"/>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A7F4D5-4163-41A5-B660-8D2E3D7F5D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003D81B1-E417-45EF-B468-B2FF6B182628}">
      <dgm:prSet phldrT="[Текст]"/>
      <dgm:spPr/>
      <dgm:t>
        <a:bodyPr/>
        <a:lstStyle/>
        <a:p>
          <a:r>
            <a:rPr lang="ru-RU" dirty="0" smtClean="0"/>
            <a:t>-654</a:t>
          </a:r>
          <a:endParaRPr lang="ru-RU" dirty="0"/>
        </a:p>
      </dgm:t>
    </dgm:pt>
    <dgm:pt modelId="{A2A26700-8F0B-4F2D-9711-BD502E6BBE98}" type="parTrans" cxnId="{E14BE28B-FB2D-4365-BB53-A89B158EF2E2}">
      <dgm:prSet/>
      <dgm:spPr/>
      <dgm:t>
        <a:bodyPr/>
        <a:lstStyle/>
        <a:p>
          <a:endParaRPr lang="ru-RU"/>
        </a:p>
      </dgm:t>
    </dgm:pt>
    <dgm:pt modelId="{B99A0938-045A-4B3D-A6EE-7E2EDF4E5FE6}" type="sibTrans" cxnId="{E14BE28B-FB2D-4365-BB53-A89B158EF2E2}">
      <dgm:prSet/>
      <dgm:spPr/>
      <dgm:t>
        <a:bodyPr/>
        <a:lstStyle/>
        <a:p>
          <a:endParaRPr lang="ru-RU"/>
        </a:p>
      </dgm:t>
    </dgm:pt>
    <dgm:pt modelId="{CB7B1644-57DF-45DB-8A84-14B66F561F24}">
      <dgm:prSet phldrT="[Текст]"/>
      <dgm:spPr>
        <a:ln w="28575">
          <a:solidFill>
            <a:schemeClr val="accent1">
              <a:lumMod val="75000"/>
              <a:alpha val="90000"/>
            </a:schemeClr>
          </a:solidFill>
        </a:ln>
      </dgm:spPr>
      <dgm:t>
        <a:bodyPr/>
        <a:lstStyle/>
        <a:p>
          <a:r>
            <a:rPr lang="ru-RU" b="1" dirty="0" smtClean="0">
              <a:solidFill>
                <a:schemeClr val="tx2">
                  <a:lumMod val="50000"/>
                </a:schemeClr>
              </a:solidFill>
            </a:rPr>
            <a:t>ЕСТЕСТВЕННЫЙ ПРИРОСТ                      («-» убыль)</a:t>
          </a:r>
          <a:endParaRPr lang="ru-RU" b="1" dirty="0">
            <a:solidFill>
              <a:schemeClr val="tx2">
                <a:lumMod val="50000"/>
              </a:schemeClr>
            </a:solidFill>
          </a:endParaRPr>
        </a:p>
      </dgm:t>
    </dgm:pt>
    <dgm:pt modelId="{5911A181-05A4-46A6-97BE-5F9266FA16D0}" type="parTrans" cxnId="{DA559FE0-8962-46AF-95EA-3BCB39F4C64A}">
      <dgm:prSet/>
      <dgm:spPr/>
      <dgm:t>
        <a:bodyPr/>
        <a:lstStyle/>
        <a:p>
          <a:endParaRPr lang="ru-RU"/>
        </a:p>
      </dgm:t>
    </dgm:pt>
    <dgm:pt modelId="{D5AC59CF-5144-4736-88DB-1FE08BCFD9BD}" type="sibTrans" cxnId="{DA559FE0-8962-46AF-95EA-3BCB39F4C64A}">
      <dgm:prSet/>
      <dgm:spPr/>
      <dgm:t>
        <a:bodyPr/>
        <a:lstStyle/>
        <a:p>
          <a:endParaRPr lang="ru-RU"/>
        </a:p>
      </dgm:t>
    </dgm:pt>
    <dgm:pt modelId="{EC3AB012-9FDB-4A44-BCCD-B123B834B37D}">
      <dgm:prSet phldrT="[Текст]"/>
      <dgm:spPr/>
      <dgm:t>
        <a:bodyPr/>
        <a:lstStyle/>
        <a:p>
          <a:r>
            <a:rPr lang="ru-RU" dirty="0" smtClean="0"/>
            <a:t>47236</a:t>
          </a:r>
          <a:endParaRPr lang="ru-RU" dirty="0"/>
        </a:p>
      </dgm:t>
    </dgm:pt>
    <dgm:pt modelId="{A8B8760B-9A60-46AE-8637-02C503CEDFC9}" type="parTrans" cxnId="{F76B4776-83FC-4C0F-A34A-B25934A97CC5}">
      <dgm:prSet/>
      <dgm:spPr/>
      <dgm:t>
        <a:bodyPr/>
        <a:lstStyle/>
        <a:p>
          <a:endParaRPr lang="ru-RU"/>
        </a:p>
      </dgm:t>
    </dgm:pt>
    <dgm:pt modelId="{A42AD36C-31CE-4293-84CC-C9C1E4E2827C}" type="sibTrans" cxnId="{F76B4776-83FC-4C0F-A34A-B25934A97CC5}">
      <dgm:prSet/>
      <dgm:spPr/>
      <dgm:t>
        <a:bodyPr/>
        <a:lstStyle/>
        <a:p>
          <a:endParaRPr lang="ru-RU"/>
        </a:p>
      </dgm:t>
    </dgm:pt>
    <dgm:pt modelId="{E6956393-11C2-4521-A780-118256E4CB54}">
      <dgm:prSet phldrT="[Текст]"/>
      <dgm:spPr/>
      <dgm:t>
        <a:bodyPr/>
        <a:lstStyle/>
        <a:p>
          <a:r>
            <a:rPr lang="ru-RU" dirty="0" smtClean="0"/>
            <a:t>-78</a:t>
          </a:r>
          <a:endParaRPr lang="ru-RU" dirty="0"/>
        </a:p>
      </dgm:t>
    </dgm:pt>
    <dgm:pt modelId="{B0EE51A0-79D1-4E13-896F-5DA50CB67F14}" type="parTrans" cxnId="{45477339-10D7-496C-A7F8-D0E405219D0B}">
      <dgm:prSet/>
      <dgm:spPr/>
      <dgm:t>
        <a:bodyPr/>
        <a:lstStyle/>
        <a:p>
          <a:endParaRPr lang="ru-RU"/>
        </a:p>
      </dgm:t>
    </dgm:pt>
    <dgm:pt modelId="{C2CC62BD-DBB6-4288-A0ED-7FE515D4C12D}" type="sibTrans" cxnId="{45477339-10D7-496C-A7F8-D0E405219D0B}">
      <dgm:prSet/>
      <dgm:spPr/>
      <dgm:t>
        <a:bodyPr/>
        <a:lstStyle/>
        <a:p>
          <a:endParaRPr lang="ru-RU"/>
        </a:p>
      </dgm:t>
    </dgm:pt>
    <dgm:pt modelId="{5856DF1C-B90C-48E2-919C-25AC749A8BDF}">
      <dgm:prSet phldrT="[Текст]"/>
      <dgm:spPr>
        <a:ln w="28575">
          <a:solidFill>
            <a:schemeClr val="accent1">
              <a:lumMod val="75000"/>
              <a:alpha val="90000"/>
            </a:schemeClr>
          </a:solidFill>
        </a:ln>
      </dgm:spPr>
      <dgm:t>
        <a:bodyPr/>
        <a:lstStyle/>
        <a:p>
          <a:r>
            <a:rPr lang="ru-RU" b="1" dirty="0" smtClean="0">
              <a:solidFill>
                <a:schemeClr val="tx2">
                  <a:lumMod val="50000"/>
                </a:schemeClr>
              </a:solidFill>
            </a:rPr>
            <a:t>МИГРАЦИОННЫЙ ПРИРОСТ                    («-» убыль)</a:t>
          </a:r>
          <a:endParaRPr lang="ru-RU" b="1" dirty="0">
            <a:solidFill>
              <a:schemeClr val="tx2">
                <a:lumMod val="50000"/>
              </a:schemeClr>
            </a:solidFill>
          </a:endParaRPr>
        </a:p>
      </dgm:t>
    </dgm:pt>
    <dgm:pt modelId="{43EAF80D-AAB3-463C-8222-5FC3CE7573D4}" type="parTrans" cxnId="{00173229-8649-4403-A995-4DC1265459C4}">
      <dgm:prSet/>
      <dgm:spPr/>
      <dgm:t>
        <a:bodyPr/>
        <a:lstStyle/>
        <a:p>
          <a:endParaRPr lang="ru-RU"/>
        </a:p>
      </dgm:t>
    </dgm:pt>
    <dgm:pt modelId="{DD989014-32DF-43FC-B34D-3C3F9CDBF0CC}" type="sibTrans" cxnId="{00173229-8649-4403-A995-4DC1265459C4}">
      <dgm:prSet/>
      <dgm:spPr/>
      <dgm:t>
        <a:bodyPr/>
        <a:lstStyle/>
        <a:p>
          <a:endParaRPr lang="ru-RU"/>
        </a:p>
      </dgm:t>
    </dgm:pt>
    <dgm:pt modelId="{0160144E-70F8-4DE4-8DE5-57670418AD4A}">
      <dgm:prSet phldrT="[Текст]"/>
      <dgm:spPr>
        <a:ln w="28575">
          <a:solidFill>
            <a:schemeClr val="accent1">
              <a:lumMod val="75000"/>
              <a:alpha val="90000"/>
            </a:schemeClr>
          </a:solidFill>
        </a:ln>
      </dgm:spPr>
      <dgm:t>
        <a:bodyPr/>
        <a:lstStyle/>
        <a:p>
          <a:r>
            <a:rPr lang="ru-RU" b="1" dirty="0" smtClean="0">
              <a:solidFill>
                <a:schemeClr val="tx2">
                  <a:lumMod val="50000"/>
                </a:schemeClr>
              </a:solidFill>
            </a:rPr>
            <a:t>ЧИСЛЕННОСТЬ НАСЕЛЕНИЯ</a:t>
          </a:r>
          <a:endParaRPr lang="ru-RU" b="1" dirty="0">
            <a:solidFill>
              <a:schemeClr val="tx2">
                <a:lumMod val="50000"/>
              </a:schemeClr>
            </a:solidFill>
          </a:endParaRPr>
        </a:p>
      </dgm:t>
    </dgm:pt>
    <dgm:pt modelId="{C413C042-DDE4-4361-8C29-389781B96595}" type="sibTrans" cxnId="{ED043EFC-2EBE-4595-9435-32E8482D3FC3}">
      <dgm:prSet/>
      <dgm:spPr/>
      <dgm:t>
        <a:bodyPr/>
        <a:lstStyle/>
        <a:p>
          <a:endParaRPr lang="ru-RU"/>
        </a:p>
      </dgm:t>
    </dgm:pt>
    <dgm:pt modelId="{86BE1C10-DF7F-4274-9EDA-824A71BBB530}" type="parTrans" cxnId="{ED043EFC-2EBE-4595-9435-32E8482D3FC3}">
      <dgm:prSet/>
      <dgm:spPr/>
      <dgm:t>
        <a:bodyPr/>
        <a:lstStyle/>
        <a:p>
          <a:endParaRPr lang="ru-RU"/>
        </a:p>
      </dgm:t>
    </dgm:pt>
    <dgm:pt modelId="{C7DE78C4-D401-479A-A0A6-D34F6B4A3964}" type="pres">
      <dgm:prSet presAssocID="{70A7F4D5-4163-41A5-B660-8D2E3D7F5DA8}" presName="Name0" presStyleCnt="0">
        <dgm:presLayoutVars>
          <dgm:dir/>
          <dgm:animLvl val="lvl"/>
          <dgm:resizeHandles val="exact"/>
        </dgm:presLayoutVars>
      </dgm:prSet>
      <dgm:spPr/>
      <dgm:t>
        <a:bodyPr/>
        <a:lstStyle/>
        <a:p>
          <a:endParaRPr lang="ru-RU"/>
        </a:p>
      </dgm:t>
    </dgm:pt>
    <dgm:pt modelId="{FDEA8BAF-D6AF-4B37-8CFC-295ED542AAB7}" type="pres">
      <dgm:prSet presAssocID="{003D81B1-E417-45EF-B468-B2FF6B182628}" presName="linNode" presStyleCnt="0"/>
      <dgm:spPr/>
    </dgm:pt>
    <dgm:pt modelId="{F5D66B16-2997-4603-B378-44053DA7E8B0}" type="pres">
      <dgm:prSet presAssocID="{003D81B1-E417-45EF-B468-B2FF6B182628}" presName="parentText" presStyleLbl="node1" presStyleIdx="0" presStyleCnt="3" custScaleX="67124">
        <dgm:presLayoutVars>
          <dgm:chMax val="1"/>
          <dgm:bulletEnabled val="1"/>
        </dgm:presLayoutVars>
      </dgm:prSet>
      <dgm:spPr/>
      <dgm:t>
        <a:bodyPr/>
        <a:lstStyle/>
        <a:p>
          <a:endParaRPr lang="ru-RU"/>
        </a:p>
      </dgm:t>
    </dgm:pt>
    <dgm:pt modelId="{9B161E43-7D75-490B-8B7A-A1A1C124D16F}" type="pres">
      <dgm:prSet presAssocID="{003D81B1-E417-45EF-B468-B2FF6B182628}" presName="descendantText" presStyleLbl="alignAccFollowNode1" presStyleIdx="0" presStyleCnt="3">
        <dgm:presLayoutVars>
          <dgm:bulletEnabled val="1"/>
        </dgm:presLayoutVars>
      </dgm:prSet>
      <dgm:spPr/>
      <dgm:t>
        <a:bodyPr/>
        <a:lstStyle/>
        <a:p>
          <a:endParaRPr lang="ru-RU"/>
        </a:p>
      </dgm:t>
    </dgm:pt>
    <dgm:pt modelId="{31071330-C696-497A-BFC7-758E3A68139A}" type="pres">
      <dgm:prSet presAssocID="{B99A0938-045A-4B3D-A6EE-7E2EDF4E5FE6}" presName="sp" presStyleCnt="0"/>
      <dgm:spPr/>
    </dgm:pt>
    <dgm:pt modelId="{C26A070A-F2BC-4025-9ACA-A2E9D2089AD5}" type="pres">
      <dgm:prSet presAssocID="{EC3AB012-9FDB-4A44-BCCD-B123B834B37D}" presName="linNode" presStyleCnt="0"/>
      <dgm:spPr/>
    </dgm:pt>
    <dgm:pt modelId="{A6D39F3F-AE1B-4CFE-BEB6-4B139068B66F}" type="pres">
      <dgm:prSet presAssocID="{EC3AB012-9FDB-4A44-BCCD-B123B834B37D}" presName="parentText" presStyleLbl="node1" presStyleIdx="1" presStyleCnt="3" custScaleX="66705">
        <dgm:presLayoutVars>
          <dgm:chMax val="1"/>
          <dgm:bulletEnabled val="1"/>
        </dgm:presLayoutVars>
      </dgm:prSet>
      <dgm:spPr/>
      <dgm:t>
        <a:bodyPr/>
        <a:lstStyle/>
        <a:p>
          <a:endParaRPr lang="ru-RU"/>
        </a:p>
      </dgm:t>
    </dgm:pt>
    <dgm:pt modelId="{E9D6EFEF-EC07-49F1-8E20-2C20BCA0E2C4}" type="pres">
      <dgm:prSet presAssocID="{EC3AB012-9FDB-4A44-BCCD-B123B834B37D}" presName="descendantText" presStyleLbl="alignAccFollowNode1" presStyleIdx="1" presStyleCnt="3">
        <dgm:presLayoutVars>
          <dgm:bulletEnabled val="1"/>
        </dgm:presLayoutVars>
      </dgm:prSet>
      <dgm:spPr/>
      <dgm:t>
        <a:bodyPr/>
        <a:lstStyle/>
        <a:p>
          <a:endParaRPr lang="ru-RU"/>
        </a:p>
      </dgm:t>
    </dgm:pt>
    <dgm:pt modelId="{4820AEFA-3CC6-48FD-B713-BE9AA5DDA70B}" type="pres">
      <dgm:prSet presAssocID="{A42AD36C-31CE-4293-84CC-C9C1E4E2827C}" presName="sp" presStyleCnt="0"/>
      <dgm:spPr/>
    </dgm:pt>
    <dgm:pt modelId="{61DE1741-C9FB-48DA-A7BD-1ED9FFF29F73}" type="pres">
      <dgm:prSet presAssocID="{E6956393-11C2-4521-A780-118256E4CB54}" presName="linNode" presStyleCnt="0"/>
      <dgm:spPr/>
    </dgm:pt>
    <dgm:pt modelId="{5931BF0B-E331-4C08-9D33-CADCA1BFDCEA}" type="pres">
      <dgm:prSet presAssocID="{E6956393-11C2-4521-A780-118256E4CB54}" presName="parentText" presStyleLbl="node1" presStyleIdx="2" presStyleCnt="3" custScaleX="66471">
        <dgm:presLayoutVars>
          <dgm:chMax val="1"/>
          <dgm:bulletEnabled val="1"/>
        </dgm:presLayoutVars>
      </dgm:prSet>
      <dgm:spPr/>
      <dgm:t>
        <a:bodyPr/>
        <a:lstStyle/>
        <a:p>
          <a:endParaRPr lang="ru-RU"/>
        </a:p>
      </dgm:t>
    </dgm:pt>
    <dgm:pt modelId="{2AC1A0E1-1AA9-49CA-B6B4-71C1CCD5C7A3}" type="pres">
      <dgm:prSet presAssocID="{E6956393-11C2-4521-A780-118256E4CB54}" presName="descendantText" presStyleLbl="alignAccFollowNode1" presStyleIdx="2" presStyleCnt="3">
        <dgm:presLayoutVars>
          <dgm:bulletEnabled val="1"/>
        </dgm:presLayoutVars>
      </dgm:prSet>
      <dgm:spPr/>
      <dgm:t>
        <a:bodyPr/>
        <a:lstStyle/>
        <a:p>
          <a:endParaRPr lang="ru-RU"/>
        </a:p>
      </dgm:t>
    </dgm:pt>
  </dgm:ptLst>
  <dgm:cxnLst>
    <dgm:cxn modelId="{E14BE28B-FB2D-4365-BB53-A89B158EF2E2}" srcId="{70A7F4D5-4163-41A5-B660-8D2E3D7F5DA8}" destId="{003D81B1-E417-45EF-B468-B2FF6B182628}" srcOrd="0" destOrd="0" parTransId="{A2A26700-8F0B-4F2D-9711-BD502E6BBE98}" sibTransId="{B99A0938-045A-4B3D-A6EE-7E2EDF4E5FE6}"/>
    <dgm:cxn modelId="{B9759E97-9731-45DC-93B1-659B0C72D656}" type="presOf" srcId="{E6956393-11C2-4521-A780-118256E4CB54}" destId="{5931BF0B-E331-4C08-9D33-CADCA1BFDCEA}" srcOrd="0" destOrd="0" presId="urn:microsoft.com/office/officeart/2005/8/layout/vList5"/>
    <dgm:cxn modelId="{F76B4776-83FC-4C0F-A34A-B25934A97CC5}" srcId="{70A7F4D5-4163-41A5-B660-8D2E3D7F5DA8}" destId="{EC3AB012-9FDB-4A44-BCCD-B123B834B37D}" srcOrd="1" destOrd="0" parTransId="{A8B8760B-9A60-46AE-8637-02C503CEDFC9}" sibTransId="{A42AD36C-31CE-4293-84CC-C9C1E4E2827C}"/>
    <dgm:cxn modelId="{45477339-10D7-496C-A7F8-D0E405219D0B}" srcId="{70A7F4D5-4163-41A5-B660-8D2E3D7F5DA8}" destId="{E6956393-11C2-4521-A780-118256E4CB54}" srcOrd="2" destOrd="0" parTransId="{B0EE51A0-79D1-4E13-896F-5DA50CB67F14}" sibTransId="{C2CC62BD-DBB6-4288-A0ED-7FE515D4C12D}"/>
    <dgm:cxn modelId="{00173229-8649-4403-A995-4DC1265459C4}" srcId="{E6956393-11C2-4521-A780-118256E4CB54}" destId="{5856DF1C-B90C-48E2-919C-25AC749A8BDF}" srcOrd="0" destOrd="0" parTransId="{43EAF80D-AAB3-463C-8222-5FC3CE7573D4}" sibTransId="{DD989014-32DF-43FC-B34D-3C3F9CDBF0CC}"/>
    <dgm:cxn modelId="{C387DC30-BFCA-47FE-9A69-417538F1CB35}" type="presOf" srcId="{CB7B1644-57DF-45DB-8A84-14B66F561F24}" destId="{9B161E43-7D75-490B-8B7A-A1A1C124D16F}" srcOrd="0" destOrd="0" presId="urn:microsoft.com/office/officeart/2005/8/layout/vList5"/>
    <dgm:cxn modelId="{68E0F0AC-860C-4CE3-9D3A-DD913D801303}" type="presOf" srcId="{0160144E-70F8-4DE4-8DE5-57670418AD4A}" destId="{E9D6EFEF-EC07-49F1-8E20-2C20BCA0E2C4}" srcOrd="0" destOrd="0" presId="urn:microsoft.com/office/officeart/2005/8/layout/vList5"/>
    <dgm:cxn modelId="{DA559FE0-8962-46AF-95EA-3BCB39F4C64A}" srcId="{003D81B1-E417-45EF-B468-B2FF6B182628}" destId="{CB7B1644-57DF-45DB-8A84-14B66F561F24}" srcOrd="0" destOrd="0" parTransId="{5911A181-05A4-46A6-97BE-5F9266FA16D0}" sibTransId="{D5AC59CF-5144-4736-88DB-1FE08BCFD9BD}"/>
    <dgm:cxn modelId="{BEFE821E-EC10-475D-AEF5-A478865F016D}" type="presOf" srcId="{70A7F4D5-4163-41A5-B660-8D2E3D7F5DA8}" destId="{C7DE78C4-D401-479A-A0A6-D34F6B4A3964}" srcOrd="0" destOrd="0" presId="urn:microsoft.com/office/officeart/2005/8/layout/vList5"/>
    <dgm:cxn modelId="{E32361B5-F30B-41EE-B573-9CA6ED9C3CCA}" type="presOf" srcId="{EC3AB012-9FDB-4A44-BCCD-B123B834B37D}" destId="{A6D39F3F-AE1B-4CFE-BEB6-4B139068B66F}" srcOrd="0" destOrd="0" presId="urn:microsoft.com/office/officeart/2005/8/layout/vList5"/>
    <dgm:cxn modelId="{7B0C3FAB-C75D-4CF5-B8F9-2D09123C35E1}" type="presOf" srcId="{003D81B1-E417-45EF-B468-B2FF6B182628}" destId="{F5D66B16-2997-4603-B378-44053DA7E8B0}" srcOrd="0" destOrd="0" presId="urn:microsoft.com/office/officeart/2005/8/layout/vList5"/>
    <dgm:cxn modelId="{A5B4C402-F128-494D-806E-1DA137C19A4A}" type="presOf" srcId="{5856DF1C-B90C-48E2-919C-25AC749A8BDF}" destId="{2AC1A0E1-1AA9-49CA-B6B4-71C1CCD5C7A3}" srcOrd="0" destOrd="0" presId="urn:microsoft.com/office/officeart/2005/8/layout/vList5"/>
    <dgm:cxn modelId="{ED043EFC-2EBE-4595-9435-32E8482D3FC3}" srcId="{EC3AB012-9FDB-4A44-BCCD-B123B834B37D}" destId="{0160144E-70F8-4DE4-8DE5-57670418AD4A}" srcOrd="0" destOrd="0" parTransId="{86BE1C10-DF7F-4274-9EDA-824A71BBB530}" sibTransId="{C413C042-DDE4-4361-8C29-389781B96595}"/>
    <dgm:cxn modelId="{DF27E2E3-7161-4370-85B1-21B8381CECCD}" type="presParOf" srcId="{C7DE78C4-D401-479A-A0A6-D34F6B4A3964}" destId="{FDEA8BAF-D6AF-4B37-8CFC-295ED542AAB7}" srcOrd="0" destOrd="0" presId="urn:microsoft.com/office/officeart/2005/8/layout/vList5"/>
    <dgm:cxn modelId="{5E155991-20A0-475C-9F8A-F12E1547F57C}" type="presParOf" srcId="{FDEA8BAF-D6AF-4B37-8CFC-295ED542AAB7}" destId="{F5D66B16-2997-4603-B378-44053DA7E8B0}" srcOrd="0" destOrd="0" presId="urn:microsoft.com/office/officeart/2005/8/layout/vList5"/>
    <dgm:cxn modelId="{FD0629BC-F0FC-446E-9484-89D91CC2321B}" type="presParOf" srcId="{FDEA8BAF-D6AF-4B37-8CFC-295ED542AAB7}" destId="{9B161E43-7D75-490B-8B7A-A1A1C124D16F}" srcOrd="1" destOrd="0" presId="urn:microsoft.com/office/officeart/2005/8/layout/vList5"/>
    <dgm:cxn modelId="{68FDF705-1229-4199-BB2E-07E2AFA32A0D}" type="presParOf" srcId="{C7DE78C4-D401-479A-A0A6-D34F6B4A3964}" destId="{31071330-C696-497A-BFC7-758E3A68139A}" srcOrd="1" destOrd="0" presId="urn:microsoft.com/office/officeart/2005/8/layout/vList5"/>
    <dgm:cxn modelId="{D8B73B94-1011-43A4-A2B4-F2BF5181201E}" type="presParOf" srcId="{C7DE78C4-D401-479A-A0A6-D34F6B4A3964}" destId="{C26A070A-F2BC-4025-9ACA-A2E9D2089AD5}" srcOrd="2" destOrd="0" presId="urn:microsoft.com/office/officeart/2005/8/layout/vList5"/>
    <dgm:cxn modelId="{37C576A7-E338-4B08-B311-56306C8388A7}" type="presParOf" srcId="{C26A070A-F2BC-4025-9ACA-A2E9D2089AD5}" destId="{A6D39F3F-AE1B-4CFE-BEB6-4B139068B66F}" srcOrd="0" destOrd="0" presId="urn:microsoft.com/office/officeart/2005/8/layout/vList5"/>
    <dgm:cxn modelId="{C909E280-40B8-4EB2-9879-7A691868F7A0}" type="presParOf" srcId="{C26A070A-F2BC-4025-9ACA-A2E9D2089AD5}" destId="{E9D6EFEF-EC07-49F1-8E20-2C20BCA0E2C4}" srcOrd="1" destOrd="0" presId="urn:microsoft.com/office/officeart/2005/8/layout/vList5"/>
    <dgm:cxn modelId="{26E6032C-FA71-4053-AE69-8A8CF671515C}" type="presParOf" srcId="{C7DE78C4-D401-479A-A0A6-D34F6B4A3964}" destId="{4820AEFA-3CC6-48FD-B713-BE9AA5DDA70B}" srcOrd="3" destOrd="0" presId="urn:microsoft.com/office/officeart/2005/8/layout/vList5"/>
    <dgm:cxn modelId="{C93BE38B-A6DA-4E3A-9E1B-3438383CD19B}" type="presParOf" srcId="{C7DE78C4-D401-479A-A0A6-D34F6B4A3964}" destId="{61DE1741-C9FB-48DA-A7BD-1ED9FFF29F73}" srcOrd="4" destOrd="0" presId="urn:microsoft.com/office/officeart/2005/8/layout/vList5"/>
    <dgm:cxn modelId="{7EB8A8AC-E7D3-4DD1-A2F7-933D04A11397}" type="presParOf" srcId="{61DE1741-C9FB-48DA-A7BD-1ED9FFF29F73}" destId="{5931BF0B-E331-4C08-9D33-CADCA1BFDCEA}" srcOrd="0" destOrd="0" presId="urn:microsoft.com/office/officeart/2005/8/layout/vList5"/>
    <dgm:cxn modelId="{3E2D4334-E0B4-46B4-8E3F-4C6CFCE8CF86}" type="presParOf" srcId="{61DE1741-C9FB-48DA-A7BD-1ED9FFF29F73}" destId="{2AC1A0E1-1AA9-49CA-B6B4-71C1CCD5C7A3}"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F5D91D-2FF6-440B-85F5-3AAEE37477A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F6F45CEC-49BD-42FE-B08B-B69D0880FAF4}">
      <dgm:prSet phldrT="[Текст]" custT="1"/>
      <dgm:spPr/>
      <dgm:t>
        <a:bodyPr/>
        <a:lstStyle/>
        <a:p>
          <a:r>
            <a:rPr lang="ru-RU" sz="4000" b="1" dirty="0" smtClean="0"/>
            <a:t>4,5</a:t>
          </a:r>
          <a:r>
            <a:rPr lang="ru-RU" sz="2400" dirty="0" smtClean="0"/>
            <a:t> млн. руб.</a:t>
          </a:r>
          <a:endParaRPr lang="ru-RU" sz="2400" dirty="0"/>
        </a:p>
      </dgm:t>
    </dgm:pt>
    <dgm:pt modelId="{AF08E2FD-1636-478C-B6CD-64E2A014FDAF}" type="parTrans" cxnId="{6F3EEA03-B4CF-451D-B1EB-92F13BA7BCC4}">
      <dgm:prSet/>
      <dgm:spPr/>
      <dgm:t>
        <a:bodyPr/>
        <a:lstStyle/>
        <a:p>
          <a:endParaRPr lang="ru-RU"/>
        </a:p>
      </dgm:t>
    </dgm:pt>
    <dgm:pt modelId="{86902FA5-AB3E-47E3-8E3F-863C962F2DAB}" type="sibTrans" cxnId="{6F3EEA03-B4CF-451D-B1EB-92F13BA7BCC4}">
      <dgm:prSet/>
      <dgm:spPr/>
      <dgm:t>
        <a:bodyPr/>
        <a:lstStyle/>
        <a:p>
          <a:endParaRPr lang="ru-RU"/>
        </a:p>
      </dgm:t>
    </dgm:pt>
    <dgm:pt modelId="{770C8F50-BDDE-491D-A2CA-C68CBA306731}">
      <dgm:prSet phldrT="[Текст]"/>
      <dgm:spPr/>
      <dgm:t>
        <a:bodyPr/>
        <a:lstStyle/>
        <a:p>
          <a:pPr algn="ctr"/>
          <a:r>
            <a:rPr lang="ru-RU" dirty="0" smtClean="0"/>
            <a:t>Федеральный проект "Современная школа" </a:t>
          </a:r>
          <a:endParaRPr lang="ru-RU" dirty="0"/>
        </a:p>
      </dgm:t>
    </dgm:pt>
    <dgm:pt modelId="{70E0D8E7-4FD0-40D0-B8A4-7D670F46B83E}" type="parTrans" cxnId="{8B991985-FC57-4D32-9BA7-A25581280355}">
      <dgm:prSet/>
      <dgm:spPr/>
      <dgm:t>
        <a:bodyPr/>
        <a:lstStyle/>
        <a:p>
          <a:endParaRPr lang="ru-RU"/>
        </a:p>
      </dgm:t>
    </dgm:pt>
    <dgm:pt modelId="{3A73FBCB-2433-470C-8695-8C3A7065A12E}" type="sibTrans" cxnId="{8B991985-FC57-4D32-9BA7-A25581280355}">
      <dgm:prSet/>
      <dgm:spPr/>
      <dgm:t>
        <a:bodyPr/>
        <a:lstStyle/>
        <a:p>
          <a:endParaRPr lang="ru-RU"/>
        </a:p>
      </dgm:t>
    </dgm:pt>
    <dgm:pt modelId="{811AEEAC-6113-412A-87C3-497C8A0173BD}">
      <dgm:prSet phldrT="[Текст]" custT="1"/>
      <dgm:spPr/>
      <dgm:t>
        <a:bodyPr/>
        <a:lstStyle/>
        <a:p>
          <a:r>
            <a:rPr lang="ru-RU" sz="4000" b="1" dirty="0" smtClean="0"/>
            <a:t>4,3 </a:t>
          </a:r>
          <a:r>
            <a:rPr lang="ru-RU" sz="2400" dirty="0" smtClean="0"/>
            <a:t>млн. руб.</a:t>
          </a:r>
          <a:endParaRPr lang="ru-RU" sz="2400" dirty="0"/>
        </a:p>
      </dgm:t>
    </dgm:pt>
    <dgm:pt modelId="{1DD415DD-460E-4395-BF55-0DE2CFFEF180}" type="parTrans" cxnId="{301F4397-B954-4D28-B524-98F79BEA6580}">
      <dgm:prSet/>
      <dgm:spPr/>
      <dgm:t>
        <a:bodyPr/>
        <a:lstStyle/>
        <a:p>
          <a:endParaRPr lang="ru-RU"/>
        </a:p>
      </dgm:t>
    </dgm:pt>
    <dgm:pt modelId="{5A12C9DE-0022-49F0-95CE-0A9E589529A9}" type="sibTrans" cxnId="{301F4397-B954-4D28-B524-98F79BEA6580}">
      <dgm:prSet/>
      <dgm:spPr/>
      <dgm:t>
        <a:bodyPr/>
        <a:lstStyle/>
        <a:p>
          <a:endParaRPr lang="ru-RU"/>
        </a:p>
      </dgm:t>
    </dgm:pt>
    <dgm:pt modelId="{FA9B5A9E-8A92-406C-A547-EED20E312B09}">
      <dgm:prSet phldrT="[Текст]"/>
      <dgm:spPr/>
      <dgm:t>
        <a:bodyPr/>
        <a:lstStyle/>
        <a:p>
          <a:pPr algn="ctr"/>
          <a:r>
            <a:rPr lang="ru-RU" dirty="0" smtClean="0"/>
            <a:t>Федеральный проект "Успех каждого ребёнка" </a:t>
          </a:r>
          <a:endParaRPr lang="ru-RU" dirty="0"/>
        </a:p>
      </dgm:t>
    </dgm:pt>
    <dgm:pt modelId="{B9546B81-1331-43AF-B831-EC9B2D7D4664}" type="parTrans" cxnId="{6A5EAD8A-F123-46CE-8B29-332F5921E15E}">
      <dgm:prSet/>
      <dgm:spPr/>
      <dgm:t>
        <a:bodyPr/>
        <a:lstStyle/>
        <a:p>
          <a:endParaRPr lang="ru-RU"/>
        </a:p>
      </dgm:t>
    </dgm:pt>
    <dgm:pt modelId="{04D92CA1-665D-46EA-BDD0-891B273F2915}" type="sibTrans" cxnId="{6A5EAD8A-F123-46CE-8B29-332F5921E15E}">
      <dgm:prSet/>
      <dgm:spPr/>
      <dgm:t>
        <a:bodyPr/>
        <a:lstStyle/>
        <a:p>
          <a:endParaRPr lang="ru-RU"/>
        </a:p>
      </dgm:t>
    </dgm:pt>
    <dgm:pt modelId="{A5D01D2F-FA9D-4342-8CB9-23B6DFF54C5F}">
      <dgm:prSet phldrT="[Текст]" custT="1"/>
      <dgm:spPr/>
      <dgm:t>
        <a:bodyPr/>
        <a:lstStyle/>
        <a:p>
          <a:r>
            <a:rPr lang="ru-RU" sz="4000" b="1" dirty="0" smtClean="0"/>
            <a:t>5,3</a:t>
          </a:r>
          <a:r>
            <a:rPr lang="ru-RU" sz="2400" dirty="0" smtClean="0"/>
            <a:t> млн. руб.</a:t>
          </a:r>
          <a:endParaRPr lang="ru-RU" sz="2400" dirty="0"/>
        </a:p>
      </dgm:t>
    </dgm:pt>
    <dgm:pt modelId="{A1083629-1717-4E5C-9BCA-1816574E4ACF}" type="parTrans" cxnId="{3495CB03-A95F-4D65-950B-29EFE8808DB2}">
      <dgm:prSet/>
      <dgm:spPr/>
      <dgm:t>
        <a:bodyPr/>
        <a:lstStyle/>
        <a:p>
          <a:endParaRPr lang="ru-RU"/>
        </a:p>
      </dgm:t>
    </dgm:pt>
    <dgm:pt modelId="{5122CC99-31AF-4647-BB0B-1152FC6D7910}" type="sibTrans" cxnId="{3495CB03-A95F-4D65-950B-29EFE8808DB2}">
      <dgm:prSet/>
      <dgm:spPr/>
      <dgm:t>
        <a:bodyPr/>
        <a:lstStyle/>
        <a:p>
          <a:endParaRPr lang="ru-RU"/>
        </a:p>
      </dgm:t>
    </dgm:pt>
    <dgm:pt modelId="{529B094B-4F05-4E1B-9263-C77BFBA3EE32}">
      <dgm:prSet phldrT="[Текст]"/>
      <dgm:spPr/>
      <dgm:t>
        <a:bodyPr/>
        <a:lstStyle/>
        <a:p>
          <a:pPr algn="ctr"/>
          <a:r>
            <a:rPr lang="ru-RU" dirty="0" smtClean="0"/>
            <a:t>Федеральный проект "Цифровая образовательная среда" </a:t>
          </a:r>
          <a:endParaRPr lang="ru-RU" dirty="0"/>
        </a:p>
      </dgm:t>
    </dgm:pt>
    <dgm:pt modelId="{CC787702-A2DD-4637-9E14-6922F2934C68}" type="parTrans" cxnId="{EDCCFD5F-6FD5-43DC-B934-169762A4D479}">
      <dgm:prSet/>
      <dgm:spPr/>
      <dgm:t>
        <a:bodyPr/>
        <a:lstStyle/>
        <a:p>
          <a:endParaRPr lang="ru-RU"/>
        </a:p>
      </dgm:t>
    </dgm:pt>
    <dgm:pt modelId="{47911CA7-5768-43C6-974C-E6A2B1247B53}" type="sibTrans" cxnId="{EDCCFD5F-6FD5-43DC-B934-169762A4D479}">
      <dgm:prSet/>
      <dgm:spPr/>
      <dgm:t>
        <a:bodyPr/>
        <a:lstStyle/>
        <a:p>
          <a:endParaRPr lang="ru-RU"/>
        </a:p>
      </dgm:t>
    </dgm:pt>
    <dgm:pt modelId="{29871002-6071-4B04-AEA8-47BE70667616}" type="pres">
      <dgm:prSet presAssocID="{37F5D91D-2FF6-440B-85F5-3AAEE37477A3}" presName="Name0" presStyleCnt="0">
        <dgm:presLayoutVars>
          <dgm:dir/>
          <dgm:animLvl val="lvl"/>
          <dgm:resizeHandles val="exact"/>
        </dgm:presLayoutVars>
      </dgm:prSet>
      <dgm:spPr/>
      <dgm:t>
        <a:bodyPr/>
        <a:lstStyle/>
        <a:p>
          <a:endParaRPr lang="ru-RU"/>
        </a:p>
      </dgm:t>
    </dgm:pt>
    <dgm:pt modelId="{44F839B2-878E-4C11-8CB7-641F65585506}" type="pres">
      <dgm:prSet presAssocID="{F6F45CEC-49BD-42FE-B08B-B69D0880FAF4}" presName="composite" presStyleCnt="0"/>
      <dgm:spPr/>
    </dgm:pt>
    <dgm:pt modelId="{EC854B1D-E5C0-4A4F-909D-30D61EF4B597}" type="pres">
      <dgm:prSet presAssocID="{F6F45CEC-49BD-42FE-B08B-B69D0880FAF4}" presName="parTx" presStyleLbl="alignNode1" presStyleIdx="0" presStyleCnt="3" custScaleX="103628">
        <dgm:presLayoutVars>
          <dgm:chMax val="0"/>
          <dgm:chPref val="0"/>
          <dgm:bulletEnabled val="1"/>
        </dgm:presLayoutVars>
      </dgm:prSet>
      <dgm:spPr/>
      <dgm:t>
        <a:bodyPr/>
        <a:lstStyle/>
        <a:p>
          <a:endParaRPr lang="ru-RU"/>
        </a:p>
      </dgm:t>
    </dgm:pt>
    <dgm:pt modelId="{B0918E3E-DDED-4047-9B4A-CDB57AB57F26}" type="pres">
      <dgm:prSet presAssocID="{F6F45CEC-49BD-42FE-B08B-B69D0880FAF4}" presName="desTx" presStyleLbl="alignAccFollowNode1" presStyleIdx="0" presStyleCnt="3">
        <dgm:presLayoutVars>
          <dgm:bulletEnabled val="1"/>
        </dgm:presLayoutVars>
      </dgm:prSet>
      <dgm:spPr/>
      <dgm:t>
        <a:bodyPr/>
        <a:lstStyle/>
        <a:p>
          <a:endParaRPr lang="ru-RU"/>
        </a:p>
      </dgm:t>
    </dgm:pt>
    <dgm:pt modelId="{0D481924-D56B-4D95-96C8-281842A44358}" type="pres">
      <dgm:prSet presAssocID="{86902FA5-AB3E-47E3-8E3F-863C962F2DAB}" presName="space" presStyleCnt="0"/>
      <dgm:spPr/>
    </dgm:pt>
    <dgm:pt modelId="{7365B4D5-AD55-436E-BC6F-3F1C50C5C7DD}" type="pres">
      <dgm:prSet presAssocID="{811AEEAC-6113-412A-87C3-497C8A0173BD}" presName="composite" presStyleCnt="0"/>
      <dgm:spPr/>
    </dgm:pt>
    <dgm:pt modelId="{AB2FC98D-8F1F-4E2B-AF3A-0E5D7A4CD6C5}" type="pres">
      <dgm:prSet presAssocID="{811AEEAC-6113-412A-87C3-497C8A0173BD}" presName="parTx" presStyleLbl="alignNode1" presStyleIdx="1" presStyleCnt="3" custScaleX="109053">
        <dgm:presLayoutVars>
          <dgm:chMax val="0"/>
          <dgm:chPref val="0"/>
          <dgm:bulletEnabled val="1"/>
        </dgm:presLayoutVars>
      </dgm:prSet>
      <dgm:spPr/>
      <dgm:t>
        <a:bodyPr/>
        <a:lstStyle/>
        <a:p>
          <a:endParaRPr lang="ru-RU"/>
        </a:p>
      </dgm:t>
    </dgm:pt>
    <dgm:pt modelId="{B7AF9388-A234-4D13-A834-69DE1CEA3130}" type="pres">
      <dgm:prSet presAssocID="{811AEEAC-6113-412A-87C3-497C8A0173BD}" presName="desTx" presStyleLbl="alignAccFollowNode1" presStyleIdx="1" presStyleCnt="3">
        <dgm:presLayoutVars>
          <dgm:bulletEnabled val="1"/>
        </dgm:presLayoutVars>
      </dgm:prSet>
      <dgm:spPr/>
      <dgm:t>
        <a:bodyPr/>
        <a:lstStyle/>
        <a:p>
          <a:endParaRPr lang="ru-RU"/>
        </a:p>
      </dgm:t>
    </dgm:pt>
    <dgm:pt modelId="{2150495E-E137-40BE-8019-C00904F2C627}" type="pres">
      <dgm:prSet presAssocID="{5A12C9DE-0022-49F0-95CE-0A9E589529A9}" presName="space" presStyleCnt="0"/>
      <dgm:spPr/>
    </dgm:pt>
    <dgm:pt modelId="{CCE2ADB0-3D4E-4E0E-8D7F-766FE09135DE}" type="pres">
      <dgm:prSet presAssocID="{A5D01D2F-FA9D-4342-8CB9-23B6DFF54C5F}" presName="composite" presStyleCnt="0"/>
      <dgm:spPr/>
    </dgm:pt>
    <dgm:pt modelId="{CCB8D6B3-8FD3-4FEF-A390-C101596BA1BB}" type="pres">
      <dgm:prSet presAssocID="{A5D01D2F-FA9D-4342-8CB9-23B6DFF54C5F}" presName="parTx" presStyleLbl="alignNode1" presStyleIdx="2" presStyleCnt="3" custScaleX="104568">
        <dgm:presLayoutVars>
          <dgm:chMax val="0"/>
          <dgm:chPref val="0"/>
          <dgm:bulletEnabled val="1"/>
        </dgm:presLayoutVars>
      </dgm:prSet>
      <dgm:spPr/>
      <dgm:t>
        <a:bodyPr/>
        <a:lstStyle/>
        <a:p>
          <a:endParaRPr lang="ru-RU"/>
        </a:p>
      </dgm:t>
    </dgm:pt>
    <dgm:pt modelId="{A492AAC9-7B71-4EB7-B876-C1BA39CA055F}" type="pres">
      <dgm:prSet presAssocID="{A5D01D2F-FA9D-4342-8CB9-23B6DFF54C5F}" presName="desTx" presStyleLbl="alignAccFollowNode1" presStyleIdx="2" presStyleCnt="3">
        <dgm:presLayoutVars>
          <dgm:bulletEnabled val="1"/>
        </dgm:presLayoutVars>
      </dgm:prSet>
      <dgm:spPr/>
      <dgm:t>
        <a:bodyPr/>
        <a:lstStyle/>
        <a:p>
          <a:endParaRPr lang="ru-RU"/>
        </a:p>
      </dgm:t>
    </dgm:pt>
  </dgm:ptLst>
  <dgm:cxnLst>
    <dgm:cxn modelId="{CEB4A78B-5C6B-498E-BA24-21FC24A5A061}" type="presOf" srcId="{811AEEAC-6113-412A-87C3-497C8A0173BD}" destId="{AB2FC98D-8F1F-4E2B-AF3A-0E5D7A4CD6C5}" srcOrd="0" destOrd="0" presId="urn:microsoft.com/office/officeart/2005/8/layout/hList1"/>
    <dgm:cxn modelId="{8B991985-FC57-4D32-9BA7-A25581280355}" srcId="{F6F45CEC-49BD-42FE-B08B-B69D0880FAF4}" destId="{770C8F50-BDDE-491D-A2CA-C68CBA306731}" srcOrd="0" destOrd="0" parTransId="{70E0D8E7-4FD0-40D0-B8A4-7D670F46B83E}" sibTransId="{3A73FBCB-2433-470C-8695-8C3A7065A12E}"/>
    <dgm:cxn modelId="{BB3F9259-0814-4D9F-8EF7-A7A8C2D098E6}" type="presOf" srcId="{37F5D91D-2FF6-440B-85F5-3AAEE37477A3}" destId="{29871002-6071-4B04-AEA8-47BE70667616}" srcOrd="0" destOrd="0" presId="urn:microsoft.com/office/officeart/2005/8/layout/hList1"/>
    <dgm:cxn modelId="{EDCCFD5F-6FD5-43DC-B934-169762A4D479}" srcId="{A5D01D2F-FA9D-4342-8CB9-23B6DFF54C5F}" destId="{529B094B-4F05-4E1B-9263-C77BFBA3EE32}" srcOrd="0" destOrd="0" parTransId="{CC787702-A2DD-4637-9E14-6922F2934C68}" sibTransId="{47911CA7-5768-43C6-974C-E6A2B1247B53}"/>
    <dgm:cxn modelId="{6F3EEA03-B4CF-451D-B1EB-92F13BA7BCC4}" srcId="{37F5D91D-2FF6-440B-85F5-3AAEE37477A3}" destId="{F6F45CEC-49BD-42FE-B08B-B69D0880FAF4}" srcOrd="0" destOrd="0" parTransId="{AF08E2FD-1636-478C-B6CD-64E2A014FDAF}" sibTransId="{86902FA5-AB3E-47E3-8E3F-863C962F2DAB}"/>
    <dgm:cxn modelId="{39CF0CCC-015E-45ED-B031-25AA2054D6EB}" type="presOf" srcId="{FA9B5A9E-8A92-406C-A547-EED20E312B09}" destId="{B7AF9388-A234-4D13-A834-69DE1CEA3130}" srcOrd="0" destOrd="0" presId="urn:microsoft.com/office/officeart/2005/8/layout/hList1"/>
    <dgm:cxn modelId="{DE17D059-435D-4477-B3D0-19629B270AF1}" type="presOf" srcId="{F6F45CEC-49BD-42FE-B08B-B69D0880FAF4}" destId="{EC854B1D-E5C0-4A4F-909D-30D61EF4B597}" srcOrd="0" destOrd="0" presId="urn:microsoft.com/office/officeart/2005/8/layout/hList1"/>
    <dgm:cxn modelId="{72FD3D89-CC25-4D8C-99BC-7C5C73F01189}" type="presOf" srcId="{529B094B-4F05-4E1B-9263-C77BFBA3EE32}" destId="{A492AAC9-7B71-4EB7-B876-C1BA39CA055F}" srcOrd="0" destOrd="0" presId="urn:microsoft.com/office/officeart/2005/8/layout/hList1"/>
    <dgm:cxn modelId="{6A5EAD8A-F123-46CE-8B29-332F5921E15E}" srcId="{811AEEAC-6113-412A-87C3-497C8A0173BD}" destId="{FA9B5A9E-8A92-406C-A547-EED20E312B09}" srcOrd="0" destOrd="0" parTransId="{B9546B81-1331-43AF-B831-EC9B2D7D4664}" sibTransId="{04D92CA1-665D-46EA-BDD0-891B273F2915}"/>
    <dgm:cxn modelId="{301F4397-B954-4D28-B524-98F79BEA6580}" srcId="{37F5D91D-2FF6-440B-85F5-3AAEE37477A3}" destId="{811AEEAC-6113-412A-87C3-497C8A0173BD}" srcOrd="1" destOrd="0" parTransId="{1DD415DD-460E-4395-BF55-0DE2CFFEF180}" sibTransId="{5A12C9DE-0022-49F0-95CE-0A9E589529A9}"/>
    <dgm:cxn modelId="{06C10148-D6FB-49C0-911B-F0A7EC448B58}" type="presOf" srcId="{A5D01D2F-FA9D-4342-8CB9-23B6DFF54C5F}" destId="{CCB8D6B3-8FD3-4FEF-A390-C101596BA1BB}" srcOrd="0" destOrd="0" presId="urn:microsoft.com/office/officeart/2005/8/layout/hList1"/>
    <dgm:cxn modelId="{FC9A1FB3-D6C4-4CDA-BF5E-FE1792093C85}" type="presOf" srcId="{770C8F50-BDDE-491D-A2CA-C68CBA306731}" destId="{B0918E3E-DDED-4047-9B4A-CDB57AB57F26}" srcOrd="0" destOrd="0" presId="urn:microsoft.com/office/officeart/2005/8/layout/hList1"/>
    <dgm:cxn modelId="{3495CB03-A95F-4D65-950B-29EFE8808DB2}" srcId="{37F5D91D-2FF6-440B-85F5-3AAEE37477A3}" destId="{A5D01D2F-FA9D-4342-8CB9-23B6DFF54C5F}" srcOrd="2" destOrd="0" parTransId="{A1083629-1717-4E5C-9BCA-1816574E4ACF}" sibTransId="{5122CC99-31AF-4647-BB0B-1152FC6D7910}"/>
    <dgm:cxn modelId="{396F55FF-0C91-4E66-A167-B85FC0DACA3D}" type="presParOf" srcId="{29871002-6071-4B04-AEA8-47BE70667616}" destId="{44F839B2-878E-4C11-8CB7-641F65585506}" srcOrd="0" destOrd="0" presId="urn:microsoft.com/office/officeart/2005/8/layout/hList1"/>
    <dgm:cxn modelId="{D30B7776-5668-4380-A8BB-F465C60E84F7}" type="presParOf" srcId="{44F839B2-878E-4C11-8CB7-641F65585506}" destId="{EC854B1D-E5C0-4A4F-909D-30D61EF4B597}" srcOrd="0" destOrd="0" presId="urn:microsoft.com/office/officeart/2005/8/layout/hList1"/>
    <dgm:cxn modelId="{FE7218DA-B8CA-4C77-B3AA-DE2A720102A2}" type="presParOf" srcId="{44F839B2-878E-4C11-8CB7-641F65585506}" destId="{B0918E3E-DDED-4047-9B4A-CDB57AB57F26}" srcOrd="1" destOrd="0" presId="urn:microsoft.com/office/officeart/2005/8/layout/hList1"/>
    <dgm:cxn modelId="{A187BD96-3A11-4D18-A341-F7C435C436FE}" type="presParOf" srcId="{29871002-6071-4B04-AEA8-47BE70667616}" destId="{0D481924-D56B-4D95-96C8-281842A44358}" srcOrd="1" destOrd="0" presId="urn:microsoft.com/office/officeart/2005/8/layout/hList1"/>
    <dgm:cxn modelId="{ACE7BD02-FDF1-41C2-A768-67C76F520AB7}" type="presParOf" srcId="{29871002-6071-4B04-AEA8-47BE70667616}" destId="{7365B4D5-AD55-436E-BC6F-3F1C50C5C7DD}" srcOrd="2" destOrd="0" presId="urn:microsoft.com/office/officeart/2005/8/layout/hList1"/>
    <dgm:cxn modelId="{50BCFF35-0341-4554-A830-02496538CE97}" type="presParOf" srcId="{7365B4D5-AD55-436E-BC6F-3F1C50C5C7DD}" destId="{AB2FC98D-8F1F-4E2B-AF3A-0E5D7A4CD6C5}" srcOrd="0" destOrd="0" presId="urn:microsoft.com/office/officeart/2005/8/layout/hList1"/>
    <dgm:cxn modelId="{AA12346E-A79F-4104-B7B6-0593E147BC15}" type="presParOf" srcId="{7365B4D5-AD55-436E-BC6F-3F1C50C5C7DD}" destId="{B7AF9388-A234-4D13-A834-69DE1CEA3130}" srcOrd="1" destOrd="0" presId="urn:microsoft.com/office/officeart/2005/8/layout/hList1"/>
    <dgm:cxn modelId="{EC9584DE-7C51-47F2-9090-C3AA6219569E}" type="presParOf" srcId="{29871002-6071-4B04-AEA8-47BE70667616}" destId="{2150495E-E137-40BE-8019-C00904F2C627}" srcOrd="3" destOrd="0" presId="urn:microsoft.com/office/officeart/2005/8/layout/hList1"/>
    <dgm:cxn modelId="{D38F17B9-BF6E-49A1-B9BD-EC2C0A42DB48}" type="presParOf" srcId="{29871002-6071-4B04-AEA8-47BE70667616}" destId="{CCE2ADB0-3D4E-4E0E-8D7F-766FE09135DE}" srcOrd="4" destOrd="0" presId="urn:microsoft.com/office/officeart/2005/8/layout/hList1"/>
    <dgm:cxn modelId="{8B2FFC6B-BDFC-42B9-A568-CD292F3081A0}" type="presParOf" srcId="{CCE2ADB0-3D4E-4E0E-8D7F-766FE09135DE}" destId="{CCB8D6B3-8FD3-4FEF-A390-C101596BA1BB}" srcOrd="0" destOrd="0" presId="urn:microsoft.com/office/officeart/2005/8/layout/hList1"/>
    <dgm:cxn modelId="{01B5F459-3869-4CA6-907D-08AEE5DBE4A3}" type="presParOf" srcId="{CCE2ADB0-3D4E-4E0E-8D7F-766FE09135DE}" destId="{A492AAC9-7B71-4EB7-B876-C1BA39CA055F}"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E1FA72F-1B09-44B6-9E72-DBA00420F62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ru-RU"/>
        </a:p>
      </dgm:t>
    </dgm:pt>
    <dgm:pt modelId="{50BC6F9E-7D87-4B86-8EBB-025F6DCFBB39}">
      <dgm:prSet phldrT="[Текст]" custT="1"/>
      <dgm:spPr>
        <a:ln w="38100">
          <a:solidFill>
            <a:schemeClr val="accent1"/>
          </a:solidFill>
        </a:ln>
      </dgm:spPr>
      <dgm:t>
        <a:bodyPr/>
        <a:lstStyle/>
        <a:p>
          <a:r>
            <a:rPr lang="ru-RU" sz="2000" b="1" dirty="0" smtClean="0">
              <a:solidFill>
                <a:schemeClr val="accent1">
                  <a:lumMod val="75000"/>
                </a:schemeClr>
              </a:solidFill>
            </a:rPr>
            <a:t>"Создание условий для обучения, отдыха и оздоровления детей и молодёжи»</a:t>
          </a:r>
        </a:p>
        <a:p>
          <a:r>
            <a:rPr lang="ru-RU" sz="2000" b="1" dirty="0" smtClean="0">
              <a:solidFill>
                <a:schemeClr val="accent1">
                  <a:lumMod val="75000"/>
                </a:schemeClr>
              </a:solidFill>
            </a:rPr>
            <a:t> </a:t>
          </a:r>
          <a:r>
            <a:rPr lang="ru-RU" sz="2600" b="1" dirty="0" smtClean="0">
              <a:solidFill>
                <a:schemeClr val="accent1">
                  <a:lumMod val="75000"/>
                </a:schemeClr>
              </a:solidFill>
            </a:rPr>
            <a:t>36,1</a:t>
          </a:r>
          <a:r>
            <a:rPr lang="ru-RU" sz="2000" b="1" dirty="0" smtClean="0">
              <a:solidFill>
                <a:schemeClr val="accent1">
                  <a:lumMod val="75000"/>
                </a:schemeClr>
              </a:solidFill>
            </a:rPr>
            <a:t> млн. руб.</a:t>
          </a:r>
          <a:endParaRPr lang="ru-RU" sz="2000" dirty="0">
            <a:solidFill>
              <a:schemeClr val="accent1">
                <a:lumMod val="75000"/>
              </a:schemeClr>
            </a:solidFill>
          </a:endParaRPr>
        </a:p>
      </dgm:t>
    </dgm:pt>
    <dgm:pt modelId="{2D436EF1-64AD-4843-BB93-59F66B4B48B7}" type="parTrans" cxnId="{F7DAC02E-3239-4032-B3D2-3D472A3D3AFA}">
      <dgm:prSet/>
      <dgm:spPr>
        <a:ln w="57150">
          <a:solidFill>
            <a:schemeClr val="accent1"/>
          </a:solidFill>
        </a:ln>
      </dgm:spPr>
      <dgm:t>
        <a:bodyPr/>
        <a:lstStyle/>
        <a:p>
          <a:endParaRPr lang="ru-RU"/>
        </a:p>
      </dgm:t>
    </dgm:pt>
    <dgm:pt modelId="{3B29DE00-5807-4B63-8059-CECFA4841791}" type="sibTrans" cxnId="{F7DAC02E-3239-4032-B3D2-3D472A3D3AFA}">
      <dgm:prSet/>
      <dgm:spPr/>
      <dgm:t>
        <a:bodyPr/>
        <a:lstStyle/>
        <a:p>
          <a:endParaRPr lang="ru-RU"/>
        </a:p>
      </dgm:t>
    </dgm:pt>
    <dgm:pt modelId="{3510D3B5-7497-4348-ACD8-647FE9007759}">
      <dgm:prSet phldrT="[Текст]"/>
      <dgm:spPr>
        <a:ln w="38100">
          <a:solidFill>
            <a:schemeClr val="accent1"/>
          </a:solidFill>
        </a:ln>
      </dgm:spPr>
      <dgm:t>
        <a:bodyPr/>
        <a:lstStyle/>
        <a:p>
          <a:r>
            <a:rPr lang="ru-RU" b="1" dirty="0" smtClean="0">
              <a:solidFill>
                <a:schemeClr val="accent1">
                  <a:lumMod val="75000"/>
                </a:schemeClr>
              </a:solidFill>
            </a:rPr>
            <a:t>"Содействие занятости» </a:t>
          </a:r>
        </a:p>
        <a:p>
          <a:r>
            <a:rPr lang="ru-RU" b="1" dirty="0" smtClean="0">
              <a:solidFill>
                <a:schemeClr val="accent1">
                  <a:lumMod val="75000"/>
                </a:schemeClr>
              </a:solidFill>
            </a:rPr>
            <a:t>125,5 млн. руб.</a:t>
          </a:r>
          <a:endParaRPr lang="ru-RU" dirty="0">
            <a:solidFill>
              <a:schemeClr val="accent1">
                <a:lumMod val="75000"/>
              </a:schemeClr>
            </a:solidFill>
          </a:endParaRPr>
        </a:p>
      </dgm:t>
    </dgm:pt>
    <dgm:pt modelId="{A01933FE-1A17-4E2B-B310-704EDDFACFB8}" type="parTrans" cxnId="{595C2971-7F7D-4F93-9DCF-F20048C065E0}">
      <dgm:prSet/>
      <dgm:spPr>
        <a:ln w="57150">
          <a:solidFill>
            <a:schemeClr val="accent1"/>
          </a:solidFill>
        </a:ln>
      </dgm:spPr>
      <dgm:t>
        <a:bodyPr/>
        <a:lstStyle/>
        <a:p>
          <a:endParaRPr lang="ru-RU"/>
        </a:p>
      </dgm:t>
    </dgm:pt>
    <dgm:pt modelId="{BB3022D0-B2FC-47F1-840A-1CBECADD2C8D}" type="sibTrans" cxnId="{595C2971-7F7D-4F93-9DCF-F20048C065E0}">
      <dgm:prSet/>
      <dgm:spPr/>
      <dgm:t>
        <a:bodyPr/>
        <a:lstStyle/>
        <a:p>
          <a:endParaRPr lang="ru-RU"/>
        </a:p>
      </dgm:t>
    </dgm:pt>
    <dgm:pt modelId="{215A4FD9-0B7B-4209-9C36-A22F2CAE88BA}">
      <dgm:prSet phldrT="[Текст]"/>
      <dgm:spPr/>
      <dgm:t>
        <a:bodyPr/>
        <a:lstStyle/>
        <a:p>
          <a:r>
            <a:rPr lang="ru-RU" dirty="0" smtClean="0"/>
            <a:t>Другие федеральные проекты </a:t>
          </a:r>
          <a:endParaRPr lang="ru-RU" dirty="0"/>
        </a:p>
      </dgm:t>
    </dgm:pt>
    <dgm:pt modelId="{36088CAB-C840-44A3-87BB-12522643099A}" type="sibTrans" cxnId="{0E5A9310-05CC-4319-8BDA-D40A2EE29095}">
      <dgm:prSet/>
      <dgm:spPr/>
      <dgm:t>
        <a:bodyPr/>
        <a:lstStyle/>
        <a:p>
          <a:endParaRPr lang="ru-RU"/>
        </a:p>
      </dgm:t>
    </dgm:pt>
    <dgm:pt modelId="{C0A217F9-4778-454E-86E8-2E4010537C52}" type="parTrans" cxnId="{0E5A9310-05CC-4319-8BDA-D40A2EE29095}">
      <dgm:prSet/>
      <dgm:spPr/>
      <dgm:t>
        <a:bodyPr/>
        <a:lstStyle/>
        <a:p>
          <a:endParaRPr lang="ru-RU"/>
        </a:p>
      </dgm:t>
    </dgm:pt>
    <dgm:pt modelId="{E30BE9F5-C73D-47F2-8B27-40F351625FD0}" type="pres">
      <dgm:prSet presAssocID="{3E1FA72F-1B09-44B6-9E72-DBA00420F624}" presName="diagram" presStyleCnt="0">
        <dgm:presLayoutVars>
          <dgm:chPref val="1"/>
          <dgm:dir/>
          <dgm:animOne val="branch"/>
          <dgm:animLvl val="lvl"/>
          <dgm:resizeHandles/>
        </dgm:presLayoutVars>
      </dgm:prSet>
      <dgm:spPr/>
      <dgm:t>
        <a:bodyPr/>
        <a:lstStyle/>
        <a:p>
          <a:endParaRPr lang="ru-RU"/>
        </a:p>
      </dgm:t>
    </dgm:pt>
    <dgm:pt modelId="{A59915D9-6332-45C7-8C1E-927E3A0B1DC9}" type="pres">
      <dgm:prSet presAssocID="{215A4FD9-0B7B-4209-9C36-A22F2CAE88BA}" presName="root" presStyleCnt="0"/>
      <dgm:spPr/>
    </dgm:pt>
    <dgm:pt modelId="{265516EE-DAFC-4841-B04C-93DD362726DA}" type="pres">
      <dgm:prSet presAssocID="{215A4FD9-0B7B-4209-9C36-A22F2CAE88BA}" presName="rootComposite" presStyleCnt="0"/>
      <dgm:spPr/>
    </dgm:pt>
    <dgm:pt modelId="{91C1E123-3CDA-4B00-98A2-908C0D018259}" type="pres">
      <dgm:prSet presAssocID="{215A4FD9-0B7B-4209-9C36-A22F2CAE88BA}" presName="rootText" presStyleLbl="node1" presStyleIdx="0" presStyleCnt="1" custScaleX="122895" custLinFactX="-759" custLinFactNeighborX="-100000" custLinFactNeighborY="2574"/>
      <dgm:spPr/>
      <dgm:t>
        <a:bodyPr/>
        <a:lstStyle/>
        <a:p>
          <a:endParaRPr lang="ru-RU"/>
        </a:p>
      </dgm:t>
    </dgm:pt>
    <dgm:pt modelId="{BB4AD13E-520B-41AE-8380-E01CF0305DE9}" type="pres">
      <dgm:prSet presAssocID="{215A4FD9-0B7B-4209-9C36-A22F2CAE88BA}" presName="rootConnector" presStyleLbl="node1" presStyleIdx="0" presStyleCnt="1"/>
      <dgm:spPr/>
      <dgm:t>
        <a:bodyPr/>
        <a:lstStyle/>
        <a:p>
          <a:endParaRPr lang="ru-RU"/>
        </a:p>
      </dgm:t>
    </dgm:pt>
    <dgm:pt modelId="{1010A8BC-1985-415A-B906-9252A02D9A0B}" type="pres">
      <dgm:prSet presAssocID="{215A4FD9-0B7B-4209-9C36-A22F2CAE88BA}" presName="childShape" presStyleCnt="0"/>
      <dgm:spPr/>
    </dgm:pt>
    <dgm:pt modelId="{24FFC28B-8EAD-4017-B245-B47372590F83}" type="pres">
      <dgm:prSet presAssocID="{2D436EF1-64AD-4843-BB93-59F66B4B48B7}" presName="Name13" presStyleLbl="parChTrans1D2" presStyleIdx="0" presStyleCnt="2"/>
      <dgm:spPr/>
      <dgm:t>
        <a:bodyPr/>
        <a:lstStyle/>
        <a:p>
          <a:endParaRPr lang="ru-RU"/>
        </a:p>
      </dgm:t>
    </dgm:pt>
    <dgm:pt modelId="{A273BF59-F402-434D-8C76-9A3385888C2A}" type="pres">
      <dgm:prSet presAssocID="{50BC6F9E-7D87-4B86-8EBB-025F6DCFBB39}" presName="childText" presStyleLbl="bgAcc1" presStyleIdx="0" presStyleCnt="2" custScaleX="231981" custScaleY="137657" custLinFactNeighborX="-56449" custLinFactNeighborY="-946">
        <dgm:presLayoutVars>
          <dgm:bulletEnabled val="1"/>
        </dgm:presLayoutVars>
      </dgm:prSet>
      <dgm:spPr/>
      <dgm:t>
        <a:bodyPr/>
        <a:lstStyle/>
        <a:p>
          <a:endParaRPr lang="ru-RU"/>
        </a:p>
      </dgm:t>
    </dgm:pt>
    <dgm:pt modelId="{1698B1E2-5F4E-4F1A-A50A-B5207CB02D99}" type="pres">
      <dgm:prSet presAssocID="{A01933FE-1A17-4E2B-B310-704EDDFACFB8}" presName="Name13" presStyleLbl="parChTrans1D2" presStyleIdx="1" presStyleCnt="2"/>
      <dgm:spPr/>
      <dgm:t>
        <a:bodyPr/>
        <a:lstStyle/>
        <a:p>
          <a:endParaRPr lang="ru-RU"/>
        </a:p>
      </dgm:t>
    </dgm:pt>
    <dgm:pt modelId="{AA53603C-B55C-45DB-ACB7-3138BA3AFF7B}" type="pres">
      <dgm:prSet presAssocID="{3510D3B5-7497-4348-ACD8-647FE9007759}" presName="childText" presStyleLbl="bgAcc1" presStyleIdx="1" presStyleCnt="2" custScaleX="181169" custScaleY="79735" custLinFactNeighborX="23652" custLinFactNeighborY="11618">
        <dgm:presLayoutVars>
          <dgm:bulletEnabled val="1"/>
        </dgm:presLayoutVars>
      </dgm:prSet>
      <dgm:spPr/>
      <dgm:t>
        <a:bodyPr/>
        <a:lstStyle/>
        <a:p>
          <a:endParaRPr lang="ru-RU"/>
        </a:p>
      </dgm:t>
    </dgm:pt>
  </dgm:ptLst>
  <dgm:cxnLst>
    <dgm:cxn modelId="{214BC3F7-9002-4961-8C9E-250F1A925C83}" type="presOf" srcId="{A01933FE-1A17-4E2B-B310-704EDDFACFB8}" destId="{1698B1E2-5F4E-4F1A-A50A-B5207CB02D99}" srcOrd="0" destOrd="0" presId="urn:microsoft.com/office/officeart/2005/8/layout/hierarchy3"/>
    <dgm:cxn modelId="{F7DAC02E-3239-4032-B3D2-3D472A3D3AFA}" srcId="{215A4FD9-0B7B-4209-9C36-A22F2CAE88BA}" destId="{50BC6F9E-7D87-4B86-8EBB-025F6DCFBB39}" srcOrd="0" destOrd="0" parTransId="{2D436EF1-64AD-4843-BB93-59F66B4B48B7}" sibTransId="{3B29DE00-5807-4B63-8059-CECFA4841791}"/>
    <dgm:cxn modelId="{BC7B6B99-A34D-4CAB-B99E-6E889662F864}" type="presOf" srcId="{2D436EF1-64AD-4843-BB93-59F66B4B48B7}" destId="{24FFC28B-8EAD-4017-B245-B47372590F83}" srcOrd="0" destOrd="0" presId="urn:microsoft.com/office/officeart/2005/8/layout/hierarchy3"/>
    <dgm:cxn modelId="{56B20013-0808-4830-899A-7D025D4DBA44}" type="presOf" srcId="{215A4FD9-0B7B-4209-9C36-A22F2CAE88BA}" destId="{BB4AD13E-520B-41AE-8380-E01CF0305DE9}" srcOrd="1" destOrd="0" presId="urn:microsoft.com/office/officeart/2005/8/layout/hierarchy3"/>
    <dgm:cxn modelId="{0E5A9310-05CC-4319-8BDA-D40A2EE29095}" srcId="{3E1FA72F-1B09-44B6-9E72-DBA00420F624}" destId="{215A4FD9-0B7B-4209-9C36-A22F2CAE88BA}" srcOrd="0" destOrd="0" parTransId="{C0A217F9-4778-454E-86E8-2E4010537C52}" sibTransId="{36088CAB-C840-44A3-87BB-12522643099A}"/>
    <dgm:cxn modelId="{595C2971-7F7D-4F93-9DCF-F20048C065E0}" srcId="{215A4FD9-0B7B-4209-9C36-A22F2CAE88BA}" destId="{3510D3B5-7497-4348-ACD8-647FE9007759}" srcOrd="1" destOrd="0" parTransId="{A01933FE-1A17-4E2B-B310-704EDDFACFB8}" sibTransId="{BB3022D0-B2FC-47F1-840A-1CBECADD2C8D}"/>
    <dgm:cxn modelId="{3F298271-4687-4AAF-A0D0-F58A1E93EC2D}" type="presOf" srcId="{3E1FA72F-1B09-44B6-9E72-DBA00420F624}" destId="{E30BE9F5-C73D-47F2-8B27-40F351625FD0}" srcOrd="0" destOrd="0" presId="urn:microsoft.com/office/officeart/2005/8/layout/hierarchy3"/>
    <dgm:cxn modelId="{88E67E40-DFA1-4538-902F-0FE3C23B0F6B}" type="presOf" srcId="{50BC6F9E-7D87-4B86-8EBB-025F6DCFBB39}" destId="{A273BF59-F402-434D-8C76-9A3385888C2A}" srcOrd="0" destOrd="0" presId="urn:microsoft.com/office/officeart/2005/8/layout/hierarchy3"/>
    <dgm:cxn modelId="{7C446C54-31FF-4A54-B95D-6160E15E4519}" type="presOf" srcId="{215A4FD9-0B7B-4209-9C36-A22F2CAE88BA}" destId="{91C1E123-3CDA-4B00-98A2-908C0D018259}" srcOrd="0" destOrd="0" presId="urn:microsoft.com/office/officeart/2005/8/layout/hierarchy3"/>
    <dgm:cxn modelId="{B929C06C-30FC-4924-B570-3D3B19B1017D}" type="presOf" srcId="{3510D3B5-7497-4348-ACD8-647FE9007759}" destId="{AA53603C-B55C-45DB-ACB7-3138BA3AFF7B}" srcOrd="0" destOrd="0" presId="urn:microsoft.com/office/officeart/2005/8/layout/hierarchy3"/>
    <dgm:cxn modelId="{C43B064B-A5DC-4C7A-B27E-9DF44A2252D3}" type="presParOf" srcId="{E30BE9F5-C73D-47F2-8B27-40F351625FD0}" destId="{A59915D9-6332-45C7-8C1E-927E3A0B1DC9}" srcOrd="0" destOrd="0" presId="urn:microsoft.com/office/officeart/2005/8/layout/hierarchy3"/>
    <dgm:cxn modelId="{C72AF2D0-8465-4E64-89B3-47F29ADA582A}" type="presParOf" srcId="{A59915D9-6332-45C7-8C1E-927E3A0B1DC9}" destId="{265516EE-DAFC-4841-B04C-93DD362726DA}" srcOrd="0" destOrd="0" presId="urn:microsoft.com/office/officeart/2005/8/layout/hierarchy3"/>
    <dgm:cxn modelId="{9D34F56C-0F67-4960-839E-DC1C79A97C0A}" type="presParOf" srcId="{265516EE-DAFC-4841-B04C-93DD362726DA}" destId="{91C1E123-3CDA-4B00-98A2-908C0D018259}" srcOrd="0" destOrd="0" presId="urn:microsoft.com/office/officeart/2005/8/layout/hierarchy3"/>
    <dgm:cxn modelId="{65CC7069-AD7D-4153-82D4-0E42E7640749}" type="presParOf" srcId="{265516EE-DAFC-4841-B04C-93DD362726DA}" destId="{BB4AD13E-520B-41AE-8380-E01CF0305DE9}" srcOrd="1" destOrd="0" presId="urn:microsoft.com/office/officeart/2005/8/layout/hierarchy3"/>
    <dgm:cxn modelId="{7DF0C396-4356-4404-943E-AF05E3A60CAB}" type="presParOf" srcId="{A59915D9-6332-45C7-8C1E-927E3A0B1DC9}" destId="{1010A8BC-1985-415A-B906-9252A02D9A0B}" srcOrd="1" destOrd="0" presId="urn:microsoft.com/office/officeart/2005/8/layout/hierarchy3"/>
    <dgm:cxn modelId="{9E125E8D-D59E-421E-A3EB-E98A06C4F593}" type="presParOf" srcId="{1010A8BC-1985-415A-B906-9252A02D9A0B}" destId="{24FFC28B-8EAD-4017-B245-B47372590F83}" srcOrd="0" destOrd="0" presId="urn:microsoft.com/office/officeart/2005/8/layout/hierarchy3"/>
    <dgm:cxn modelId="{BC1804E7-0BF2-4FAE-AD9C-EE0A9082C448}" type="presParOf" srcId="{1010A8BC-1985-415A-B906-9252A02D9A0B}" destId="{A273BF59-F402-434D-8C76-9A3385888C2A}" srcOrd="1" destOrd="0" presId="urn:microsoft.com/office/officeart/2005/8/layout/hierarchy3"/>
    <dgm:cxn modelId="{5DEA4777-6E71-48C8-99E5-22D5E48D799C}" type="presParOf" srcId="{1010A8BC-1985-415A-B906-9252A02D9A0B}" destId="{1698B1E2-5F4E-4F1A-A50A-B5207CB02D99}" srcOrd="2" destOrd="0" presId="urn:microsoft.com/office/officeart/2005/8/layout/hierarchy3"/>
    <dgm:cxn modelId="{798D533F-87D0-4436-A8C9-A9523225BA15}" type="presParOf" srcId="{1010A8BC-1985-415A-B906-9252A02D9A0B}" destId="{AA53603C-B55C-45DB-ACB7-3138BA3AFF7B}" srcOrd="3"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23DD90-88F5-4A13-A704-FF898E142505}" type="doc">
      <dgm:prSet loTypeId="urn:microsoft.com/office/officeart/2005/8/layout/hList6" loCatId="list" qsTypeId="urn:microsoft.com/office/officeart/2005/8/quickstyle/3d3" qsCatId="3D" csTypeId="urn:microsoft.com/office/officeart/2005/8/colors/colorful3" csCatId="colorful" phldr="1"/>
      <dgm:spPr/>
      <dgm:t>
        <a:bodyPr/>
        <a:lstStyle/>
        <a:p>
          <a:endParaRPr lang="ru-RU"/>
        </a:p>
      </dgm:t>
    </dgm:pt>
    <dgm:pt modelId="{D2762A22-9FDF-4BEF-BC4D-F02124E04060}">
      <dgm:prSet phldrT="[Текст]" custT="1"/>
      <dgm:spPr>
        <a:xfrm rot="16200000">
          <a:off x="-1224311" y="1224331"/>
          <a:ext cx="3475583" cy="1026920"/>
        </a:xfrm>
        <a:solidFill>
          <a:schemeClr val="accent1"/>
        </a:solidFill>
      </dgm:spPr>
      <dgm:t>
        <a:bodyPr/>
        <a:lstStyle/>
        <a:p>
          <a:r>
            <a:rPr lang="ru-RU" sz="1600" b="1" dirty="0" smtClean="0">
              <a:latin typeface="Calibri"/>
              <a:ea typeface="+mn-ea"/>
              <a:cs typeface="+mn-cs"/>
            </a:rPr>
            <a:t>ДОХОДЫ</a:t>
          </a:r>
          <a:endParaRPr lang="ru-RU" sz="1600" b="1" dirty="0">
            <a:latin typeface="Calibri"/>
            <a:ea typeface="+mn-ea"/>
            <a:cs typeface="+mn-cs"/>
          </a:endParaRPr>
        </a:p>
      </dgm:t>
    </dgm:pt>
    <dgm:pt modelId="{D62838FC-2536-411C-B8AF-A95E68709666}" type="parTrans" cxnId="{B39F4627-D203-4A71-B86C-D3EBD292CDF4}">
      <dgm:prSet/>
      <dgm:spPr/>
      <dgm:t>
        <a:bodyPr/>
        <a:lstStyle/>
        <a:p>
          <a:endParaRPr lang="ru-RU"/>
        </a:p>
      </dgm:t>
    </dgm:pt>
    <dgm:pt modelId="{FA487CB5-0445-4BAF-B9A2-C4EFFF7D14F0}" type="sibTrans" cxnId="{B39F4627-D203-4A71-B86C-D3EBD292CDF4}">
      <dgm:prSet/>
      <dgm:spPr/>
      <dgm:t>
        <a:bodyPr/>
        <a:lstStyle/>
        <a:p>
          <a:endParaRPr lang="ru-RU"/>
        </a:p>
      </dgm:t>
    </dgm:pt>
    <dgm:pt modelId="{9F0FA32C-39AC-48B4-90AA-130B098355E7}">
      <dgm:prSet phldrT="[Текст]" custT="1"/>
      <dgm:spPr>
        <a:xfrm rot="16200000">
          <a:off x="625014" y="576169"/>
          <a:ext cx="3475583" cy="2323244"/>
        </a:xfrm>
        <a:solidFill>
          <a:schemeClr val="accent3"/>
        </a:solidFill>
      </dgm:spPr>
      <dgm:t>
        <a:bodyPr/>
        <a:lstStyle/>
        <a:p>
          <a:r>
            <a:rPr lang="ru-RU" sz="1800" b="1" dirty="0" smtClean="0">
              <a:latin typeface="Calibri"/>
              <a:ea typeface="+mn-ea"/>
              <a:cs typeface="+mn-cs"/>
            </a:rPr>
            <a:t>РАСХОДЫ</a:t>
          </a:r>
          <a:endParaRPr lang="ru-RU" sz="1800" b="1" dirty="0">
            <a:latin typeface="Calibri"/>
            <a:ea typeface="+mn-ea"/>
            <a:cs typeface="+mn-cs"/>
          </a:endParaRPr>
        </a:p>
      </dgm:t>
    </dgm:pt>
    <dgm:pt modelId="{3531F896-2258-49BE-8AA6-1BC415EDD5F6}" type="parTrans" cxnId="{8F6990E1-B57C-49DD-BEF4-A1A14A4434A2}">
      <dgm:prSet/>
      <dgm:spPr/>
      <dgm:t>
        <a:bodyPr/>
        <a:lstStyle/>
        <a:p>
          <a:endParaRPr lang="ru-RU"/>
        </a:p>
      </dgm:t>
    </dgm:pt>
    <dgm:pt modelId="{521B9708-D588-4006-8D17-64008918C9C2}" type="sibTrans" cxnId="{8F6990E1-B57C-49DD-BEF4-A1A14A4434A2}">
      <dgm:prSet/>
      <dgm:spPr/>
      <dgm:t>
        <a:bodyPr/>
        <a:lstStyle/>
        <a:p>
          <a:endParaRPr lang="ru-RU"/>
        </a:p>
      </dgm:t>
    </dgm:pt>
    <dgm:pt modelId="{11799B81-A23D-4B2F-9578-DF6432D99980}" type="pres">
      <dgm:prSet presAssocID="{6D23DD90-88F5-4A13-A704-FF898E142505}" presName="Name0" presStyleCnt="0">
        <dgm:presLayoutVars>
          <dgm:dir/>
          <dgm:resizeHandles val="exact"/>
        </dgm:presLayoutVars>
      </dgm:prSet>
      <dgm:spPr/>
      <dgm:t>
        <a:bodyPr/>
        <a:lstStyle/>
        <a:p>
          <a:endParaRPr lang="ru-RU"/>
        </a:p>
      </dgm:t>
    </dgm:pt>
    <dgm:pt modelId="{FA1BE4C7-BDAB-4535-BD7B-1734688FD6E2}" type="pres">
      <dgm:prSet presAssocID="{D2762A22-9FDF-4BEF-BC4D-F02124E04060}" presName="node" presStyleLbl="node1" presStyleIdx="0" presStyleCnt="2" custScaleX="59805">
        <dgm:presLayoutVars>
          <dgm:bulletEnabled val="1"/>
        </dgm:presLayoutVars>
      </dgm:prSet>
      <dgm:spPr>
        <a:prstGeom prst="flowChartManualOperation">
          <a:avLst/>
        </a:prstGeom>
      </dgm:spPr>
      <dgm:t>
        <a:bodyPr/>
        <a:lstStyle/>
        <a:p>
          <a:endParaRPr lang="ru-RU"/>
        </a:p>
      </dgm:t>
    </dgm:pt>
    <dgm:pt modelId="{680A5E93-012A-49C6-83B8-8623768D458C}" type="pres">
      <dgm:prSet presAssocID="{FA487CB5-0445-4BAF-B9A2-C4EFFF7D14F0}" presName="sibTrans" presStyleCnt="0"/>
      <dgm:spPr/>
      <dgm:t>
        <a:bodyPr/>
        <a:lstStyle/>
        <a:p>
          <a:endParaRPr lang="ru-RU"/>
        </a:p>
      </dgm:t>
    </dgm:pt>
    <dgm:pt modelId="{FB8CCAE0-A355-4017-B94E-2EA9C586C11F}" type="pres">
      <dgm:prSet presAssocID="{9F0FA32C-39AC-48B4-90AA-130B098355E7}" presName="node" presStyleLbl="node1" presStyleIdx="1" presStyleCnt="2" custScaleX="133222" custLinFactNeighborX="-33449" custLinFactNeighborY="-787">
        <dgm:presLayoutVars>
          <dgm:bulletEnabled val="1"/>
        </dgm:presLayoutVars>
      </dgm:prSet>
      <dgm:spPr>
        <a:prstGeom prst="flowChartManualOperation">
          <a:avLst/>
        </a:prstGeom>
      </dgm:spPr>
      <dgm:t>
        <a:bodyPr/>
        <a:lstStyle/>
        <a:p>
          <a:endParaRPr lang="ru-RU"/>
        </a:p>
      </dgm:t>
    </dgm:pt>
  </dgm:ptLst>
  <dgm:cxnLst>
    <dgm:cxn modelId="{B39F4627-D203-4A71-B86C-D3EBD292CDF4}" srcId="{6D23DD90-88F5-4A13-A704-FF898E142505}" destId="{D2762A22-9FDF-4BEF-BC4D-F02124E04060}" srcOrd="0" destOrd="0" parTransId="{D62838FC-2536-411C-B8AF-A95E68709666}" sibTransId="{FA487CB5-0445-4BAF-B9A2-C4EFFF7D14F0}"/>
    <dgm:cxn modelId="{2632CACA-7171-4096-984B-39EB4B0DAEEE}" type="presOf" srcId="{6D23DD90-88F5-4A13-A704-FF898E142505}" destId="{11799B81-A23D-4B2F-9578-DF6432D99980}" srcOrd="0" destOrd="0" presId="urn:microsoft.com/office/officeart/2005/8/layout/hList6"/>
    <dgm:cxn modelId="{57BF8EA0-459D-4DC4-8D41-75B61670B05D}" type="presOf" srcId="{D2762A22-9FDF-4BEF-BC4D-F02124E04060}" destId="{FA1BE4C7-BDAB-4535-BD7B-1734688FD6E2}" srcOrd="0" destOrd="0" presId="urn:microsoft.com/office/officeart/2005/8/layout/hList6"/>
    <dgm:cxn modelId="{8F6990E1-B57C-49DD-BEF4-A1A14A4434A2}" srcId="{6D23DD90-88F5-4A13-A704-FF898E142505}" destId="{9F0FA32C-39AC-48B4-90AA-130B098355E7}" srcOrd="1" destOrd="0" parTransId="{3531F896-2258-49BE-8AA6-1BC415EDD5F6}" sibTransId="{521B9708-D588-4006-8D17-64008918C9C2}"/>
    <dgm:cxn modelId="{955E4C62-0F08-4CBF-824A-2771F6644ABD}" type="presOf" srcId="{9F0FA32C-39AC-48B4-90AA-130B098355E7}" destId="{FB8CCAE0-A355-4017-B94E-2EA9C586C11F}" srcOrd="0" destOrd="0" presId="urn:microsoft.com/office/officeart/2005/8/layout/hList6"/>
    <dgm:cxn modelId="{FA40D311-D996-400B-B633-8AA424419D64}" type="presParOf" srcId="{11799B81-A23D-4B2F-9578-DF6432D99980}" destId="{FA1BE4C7-BDAB-4535-BD7B-1734688FD6E2}" srcOrd="0" destOrd="0" presId="urn:microsoft.com/office/officeart/2005/8/layout/hList6"/>
    <dgm:cxn modelId="{6C05F733-DA5C-4265-AACA-B4D830A548C8}" type="presParOf" srcId="{11799B81-A23D-4B2F-9578-DF6432D99980}" destId="{680A5E93-012A-49C6-83B8-8623768D458C}" srcOrd="1" destOrd="0" presId="urn:microsoft.com/office/officeart/2005/8/layout/hList6"/>
    <dgm:cxn modelId="{20379C6B-8202-446C-86DF-57064DD3ABB8}" type="presParOf" srcId="{11799B81-A23D-4B2F-9578-DF6432D99980}" destId="{FB8CCAE0-A355-4017-B94E-2EA9C586C11F}" srcOrd="2"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23DD90-88F5-4A13-A704-FF898E142505}" type="doc">
      <dgm:prSet loTypeId="urn:microsoft.com/office/officeart/2005/8/layout/hList6" loCatId="list" qsTypeId="urn:microsoft.com/office/officeart/2005/8/quickstyle/3d3" qsCatId="3D" csTypeId="urn:microsoft.com/office/officeart/2005/8/colors/colorful1#2" csCatId="colorful" phldr="1"/>
      <dgm:spPr/>
      <dgm:t>
        <a:bodyPr/>
        <a:lstStyle/>
        <a:p>
          <a:endParaRPr lang="ru-RU"/>
        </a:p>
      </dgm:t>
    </dgm:pt>
    <dgm:pt modelId="{D2762A22-9FDF-4BEF-BC4D-F02124E04060}">
      <dgm:prSet phldrT="[Текст]" custT="1"/>
      <dgm:spPr>
        <a:xfrm rot="16200000">
          <a:off x="-570299" y="571280"/>
          <a:ext cx="3528392" cy="2385831"/>
        </a:xfrm>
        <a:solidFill>
          <a:schemeClr val="accent1"/>
        </a:solidFill>
      </dgm:spPr>
      <dgm:t>
        <a:bodyPr/>
        <a:lstStyle/>
        <a:p>
          <a:r>
            <a:rPr lang="ru-RU" sz="1800" b="1" dirty="0" smtClean="0">
              <a:latin typeface="Calibri"/>
              <a:ea typeface="+mn-ea"/>
              <a:cs typeface="+mn-cs"/>
            </a:rPr>
            <a:t>ДОХОДЫ</a:t>
          </a:r>
          <a:endParaRPr lang="ru-RU" sz="1800" b="1" dirty="0">
            <a:latin typeface="Calibri"/>
            <a:ea typeface="+mn-ea"/>
            <a:cs typeface="+mn-cs"/>
          </a:endParaRPr>
        </a:p>
      </dgm:t>
    </dgm:pt>
    <dgm:pt modelId="{D62838FC-2536-411C-B8AF-A95E68709666}" type="parTrans" cxnId="{B39F4627-D203-4A71-B86C-D3EBD292CDF4}">
      <dgm:prSet/>
      <dgm:spPr/>
      <dgm:t>
        <a:bodyPr/>
        <a:lstStyle/>
        <a:p>
          <a:endParaRPr lang="ru-RU"/>
        </a:p>
      </dgm:t>
    </dgm:pt>
    <dgm:pt modelId="{FA487CB5-0445-4BAF-B9A2-C4EFFF7D14F0}" type="sibTrans" cxnId="{B39F4627-D203-4A71-B86C-D3EBD292CDF4}">
      <dgm:prSet/>
      <dgm:spPr/>
      <dgm:t>
        <a:bodyPr/>
        <a:lstStyle/>
        <a:p>
          <a:endParaRPr lang="ru-RU"/>
        </a:p>
      </dgm:t>
    </dgm:pt>
    <dgm:pt modelId="{9F0FA32C-39AC-48B4-90AA-130B098355E7}">
      <dgm:prSet phldrT="[Текст]" custT="1"/>
      <dgm:spPr>
        <a:xfrm rot="16200000">
          <a:off x="1498818" y="1207727"/>
          <a:ext cx="3228090" cy="1263104"/>
        </a:xfrm>
      </dgm:spPr>
      <dgm:t>
        <a:bodyPr/>
        <a:lstStyle/>
        <a:p>
          <a:r>
            <a:rPr lang="ru-RU" sz="1600" b="1" dirty="0" smtClean="0">
              <a:latin typeface="Calibri"/>
              <a:ea typeface="+mn-ea"/>
              <a:cs typeface="+mn-cs"/>
            </a:rPr>
            <a:t>РАСХОДЫ</a:t>
          </a:r>
          <a:endParaRPr lang="ru-RU" sz="1600" b="1" dirty="0">
            <a:latin typeface="Calibri"/>
            <a:ea typeface="+mn-ea"/>
            <a:cs typeface="+mn-cs"/>
          </a:endParaRPr>
        </a:p>
      </dgm:t>
    </dgm:pt>
    <dgm:pt modelId="{521B9708-D588-4006-8D17-64008918C9C2}" type="sibTrans" cxnId="{8F6990E1-B57C-49DD-BEF4-A1A14A4434A2}">
      <dgm:prSet/>
      <dgm:spPr/>
      <dgm:t>
        <a:bodyPr/>
        <a:lstStyle/>
        <a:p>
          <a:endParaRPr lang="ru-RU"/>
        </a:p>
      </dgm:t>
    </dgm:pt>
    <dgm:pt modelId="{3531F896-2258-49BE-8AA6-1BC415EDD5F6}" type="parTrans" cxnId="{8F6990E1-B57C-49DD-BEF4-A1A14A4434A2}">
      <dgm:prSet/>
      <dgm:spPr/>
      <dgm:t>
        <a:bodyPr/>
        <a:lstStyle/>
        <a:p>
          <a:endParaRPr lang="ru-RU"/>
        </a:p>
      </dgm:t>
    </dgm:pt>
    <dgm:pt modelId="{11799B81-A23D-4B2F-9578-DF6432D99980}" type="pres">
      <dgm:prSet presAssocID="{6D23DD90-88F5-4A13-A704-FF898E142505}" presName="Name0" presStyleCnt="0">
        <dgm:presLayoutVars>
          <dgm:dir/>
          <dgm:resizeHandles val="exact"/>
        </dgm:presLayoutVars>
      </dgm:prSet>
      <dgm:spPr/>
      <dgm:t>
        <a:bodyPr/>
        <a:lstStyle/>
        <a:p>
          <a:endParaRPr lang="ru-RU"/>
        </a:p>
      </dgm:t>
    </dgm:pt>
    <dgm:pt modelId="{FA1BE4C7-BDAB-4535-BD7B-1734688FD6E2}" type="pres">
      <dgm:prSet presAssocID="{D2762A22-9FDF-4BEF-BC4D-F02124E04060}" presName="node" presStyleLbl="node1" presStyleIdx="0" presStyleCnt="2" custScaleX="156071" custLinFactX="-19364" custLinFactNeighborX="-100000" custLinFactNeighborY="51807">
        <dgm:presLayoutVars>
          <dgm:bulletEnabled val="1"/>
        </dgm:presLayoutVars>
      </dgm:prSet>
      <dgm:spPr>
        <a:prstGeom prst="flowChartManualOperation">
          <a:avLst/>
        </a:prstGeom>
      </dgm:spPr>
      <dgm:t>
        <a:bodyPr/>
        <a:lstStyle/>
        <a:p>
          <a:endParaRPr lang="ru-RU"/>
        </a:p>
      </dgm:t>
    </dgm:pt>
    <dgm:pt modelId="{680A5E93-012A-49C6-83B8-8623768D458C}" type="pres">
      <dgm:prSet presAssocID="{FA487CB5-0445-4BAF-B9A2-C4EFFF7D14F0}" presName="sibTrans" presStyleCnt="0"/>
      <dgm:spPr/>
      <dgm:t>
        <a:bodyPr/>
        <a:lstStyle/>
        <a:p>
          <a:endParaRPr lang="ru-RU"/>
        </a:p>
      </dgm:t>
    </dgm:pt>
    <dgm:pt modelId="{FB8CCAE0-A355-4017-B94E-2EA9C586C11F}" type="pres">
      <dgm:prSet presAssocID="{9F0FA32C-39AC-48B4-90AA-130B098355E7}" presName="node" presStyleLbl="node1" presStyleIdx="1" presStyleCnt="2" custScaleX="83046" custScaleY="91489" custLinFactNeighborX="37972" custLinFactNeighborY="2497">
        <dgm:presLayoutVars>
          <dgm:bulletEnabled val="1"/>
        </dgm:presLayoutVars>
      </dgm:prSet>
      <dgm:spPr>
        <a:prstGeom prst="flowChartManualOperation">
          <a:avLst/>
        </a:prstGeom>
      </dgm:spPr>
      <dgm:t>
        <a:bodyPr/>
        <a:lstStyle/>
        <a:p>
          <a:endParaRPr lang="ru-RU"/>
        </a:p>
      </dgm:t>
    </dgm:pt>
  </dgm:ptLst>
  <dgm:cxnLst>
    <dgm:cxn modelId="{EDE5BFB4-85AB-484D-A83D-255768E34FA7}" type="presOf" srcId="{6D23DD90-88F5-4A13-A704-FF898E142505}" destId="{11799B81-A23D-4B2F-9578-DF6432D99980}" srcOrd="0" destOrd="0" presId="urn:microsoft.com/office/officeart/2005/8/layout/hList6"/>
    <dgm:cxn modelId="{0254D499-98DB-47A6-99E8-5C94AD06B5E8}" type="presOf" srcId="{9F0FA32C-39AC-48B4-90AA-130B098355E7}" destId="{FB8CCAE0-A355-4017-B94E-2EA9C586C11F}" srcOrd="0" destOrd="0" presId="urn:microsoft.com/office/officeart/2005/8/layout/hList6"/>
    <dgm:cxn modelId="{B39F4627-D203-4A71-B86C-D3EBD292CDF4}" srcId="{6D23DD90-88F5-4A13-A704-FF898E142505}" destId="{D2762A22-9FDF-4BEF-BC4D-F02124E04060}" srcOrd="0" destOrd="0" parTransId="{D62838FC-2536-411C-B8AF-A95E68709666}" sibTransId="{FA487CB5-0445-4BAF-B9A2-C4EFFF7D14F0}"/>
    <dgm:cxn modelId="{0ADCF06A-7D92-4B3F-98E5-8581BDB28FF6}" type="presOf" srcId="{D2762A22-9FDF-4BEF-BC4D-F02124E04060}" destId="{FA1BE4C7-BDAB-4535-BD7B-1734688FD6E2}" srcOrd="0" destOrd="0" presId="urn:microsoft.com/office/officeart/2005/8/layout/hList6"/>
    <dgm:cxn modelId="{8F6990E1-B57C-49DD-BEF4-A1A14A4434A2}" srcId="{6D23DD90-88F5-4A13-A704-FF898E142505}" destId="{9F0FA32C-39AC-48B4-90AA-130B098355E7}" srcOrd="1" destOrd="0" parTransId="{3531F896-2258-49BE-8AA6-1BC415EDD5F6}" sibTransId="{521B9708-D588-4006-8D17-64008918C9C2}"/>
    <dgm:cxn modelId="{9D4B0BD1-1729-4A84-AFC8-BAFE279BAB2B}" type="presParOf" srcId="{11799B81-A23D-4B2F-9578-DF6432D99980}" destId="{FA1BE4C7-BDAB-4535-BD7B-1734688FD6E2}" srcOrd="0" destOrd="0" presId="urn:microsoft.com/office/officeart/2005/8/layout/hList6"/>
    <dgm:cxn modelId="{D33E2171-2110-49EC-90B5-31AE8BD19D9C}" type="presParOf" srcId="{11799B81-A23D-4B2F-9578-DF6432D99980}" destId="{680A5E93-012A-49C6-83B8-8623768D458C}" srcOrd="1" destOrd="0" presId="urn:microsoft.com/office/officeart/2005/8/layout/hList6"/>
    <dgm:cxn modelId="{A92CFC19-8F06-4B5F-81FF-8687C31394A1}" type="presParOf" srcId="{11799B81-A23D-4B2F-9578-DF6432D99980}" destId="{FB8CCAE0-A355-4017-B94E-2EA9C586C11F}" srcOrd="2" destOrd="0" presId="urn:microsoft.com/office/officeart/2005/8/layout/hList6"/>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993A49-E154-4FDA-AB1F-4B78C5A6BA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5D3F0E14-8476-4385-9427-FAC26328DADB}">
      <dgm:prSet custT="1"/>
      <dgm:spPr/>
      <dgm:t>
        <a:bodyPr/>
        <a:lstStyle/>
        <a:p>
          <a:pPr rtl="0"/>
          <a:r>
            <a:rPr lang="ru-RU" sz="2000" b="0" i="0" baseline="0" dirty="0" smtClean="0"/>
            <a:t>глава Бокситогорского муниципального района;</a:t>
          </a:r>
          <a:endParaRPr lang="ru-RU" sz="2000" b="0" i="0" baseline="0" dirty="0"/>
        </a:p>
      </dgm:t>
    </dgm:pt>
    <dgm:pt modelId="{739C0344-7527-4470-9F49-DFE7910BADCB}" type="parTrans" cxnId="{B97A3A93-3678-4298-95E4-AA030F69B2EA}">
      <dgm:prSet/>
      <dgm:spPr/>
      <dgm:t>
        <a:bodyPr/>
        <a:lstStyle/>
        <a:p>
          <a:endParaRPr lang="ru-RU"/>
        </a:p>
      </dgm:t>
    </dgm:pt>
    <dgm:pt modelId="{A55347AE-3DD6-47B2-91D3-1651DC4069DB}" type="sibTrans" cxnId="{B97A3A93-3678-4298-95E4-AA030F69B2EA}">
      <dgm:prSet/>
      <dgm:spPr/>
      <dgm:t>
        <a:bodyPr/>
        <a:lstStyle/>
        <a:p>
          <a:endParaRPr lang="ru-RU"/>
        </a:p>
      </dgm:t>
    </dgm:pt>
    <dgm:pt modelId="{6B72D12C-0DD5-43A2-9065-975748EF9B75}">
      <dgm:prSet custT="1"/>
      <dgm:spPr/>
      <dgm:t>
        <a:bodyPr/>
        <a:lstStyle/>
        <a:p>
          <a:pPr rtl="0"/>
          <a:r>
            <a:rPr lang="ru-RU" sz="2000" b="0" i="0" baseline="0" dirty="0" smtClean="0"/>
            <a:t>совет депутатов Бокситогорского муниципального района;</a:t>
          </a:r>
          <a:endParaRPr lang="ru-RU" sz="2000" b="0" i="0" baseline="0" dirty="0"/>
        </a:p>
      </dgm:t>
    </dgm:pt>
    <dgm:pt modelId="{4AEFCF18-2CF4-41B0-A96B-61870D939ECF}" type="parTrans" cxnId="{F1BA312E-8E51-4FD6-8DCF-068CEED4F4D6}">
      <dgm:prSet/>
      <dgm:spPr/>
      <dgm:t>
        <a:bodyPr/>
        <a:lstStyle/>
        <a:p>
          <a:endParaRPr lang="ru-RU"/>
        </a:p>
      </dgm:t>
    </dgm:pt>
    <dgm:pt modelId="{ACFCFDF8-BB3C-4D4D-8D9F-E84A540DC64F}" type="sibTrans" cxnId="{F1BA312E-8E51-4FD6-8DCF-068CEED4F4D6}">
      <dgm:prSet/>
      <dgm:spPr/>
      <dgm:t>
        <a:bodyPr/>
        <a:lstStyle/>
        <a:p>
          <a:endParaRPr lang="ru-RU"/>
        </a:p>
      </dgm:t>
    </dgm:pt>
    <dgm:pt modelId="{FFCEF1D7-C0D6-4F5B-8695-1146351B6DC5}">
      <dgm:prSet custT="1"/>
      <dgm:spPr/>
      <dgm:t>
        <a:bodyPr/>
        <a:lstStyle/>
        <a:p>
          <a:pPr rtl="0"/>
          <a:r>
            <a:rPr lang="ru-RU" sz="2000" b="0" i="0" baseline="0" dirty="0" smtClean="0"/>
            <a:t>администрация  Бокситогорского муниципального района;</a:t>
          </a:r>
          <a:endParaRPr lang="ru-RU" sz="2000" b="0" i="0" baseline="0" dirty="0"/>
        </a:p>
      </dgm:t>
    </dgm:pt>
    <dgm:pt modelId="{B0AB759B-01A9-41ED-AC29-31D72977EC2E}" type="parTrans" cxnId="{A6ABFD1B-4B83-475B-B0AA-42C73547742B}">
      <dgm:prSet/>
      <dgm:spPr/>
      <dgm:t>
        <a:bodyPr/>
        <a:lstStyle/>
        <a:p>
          <a:endParaRPr lang="ru-RU"/>
        </a:p>
      </dgm:t>
    </dgm:pt>
    <dgm:pt modelId="{CFED3DAE-35DF-4C58-B26E-C9624315EE83}" type="sibTrans" cxnId="{A6ABFD1B-4B83-475B-B0AA-42C73547742B}">
      <dgm:prSet/>
      <dgm:spPr/>
      <dgm:t>
        <a:bodyPr/>
        <a:lstStyle/>
        <a:p>
          <a:endParaRPr lang="ru-RU"/>
        </a:p>
      </dgm:t>
    </dgm:pt>
    <dgm:pt modelId="{70F54ED1-E5B7-4C7A-B308-ABD2EA1D360E}">
      <dgm:prSet custT="1"/>
      <dgm:spPr/>
      <dgm:t>
        <a:bodyPr/>
        <a:lstStyle/>
        <a:p>
          <a:pPr rtl="0"/>
          <a:r>
            <a:rPr lang="ru-RU" sz="2000" b="0" i="0" baseline="0" dirty="0" smtClean="0"/>
            <a:t>комитет финансов администрации Бокситогорского муниципального района;</a:t>
          </a:r>
          <a:endParaRPr lang="ru-RU" sz="2000" b="0" i="0" baseline="0" dirty="0"/>
        </a:p>
      </dgm:t>
    </dgm:pt>
    <dgm:pt modelId="{94EA8663-DCA5-4890-98D5-45090D8072A1}" type="parTrans" cxnId="{37009BD9-DDF0-42F0-8C26-D49C0B73DCEE}">
      <dgm:prSet/>
      <dgm:spPr/>
      <dgm:t>
        <a:bodyPr/>
        <a:lstStyle/>
        <a:p>
          <a:endParaRPr lang="ru-RU"/>
        </a:p>
      </dgm:t>
    </dgm:pt>
    <dgm:pt modelId="{BAB0458A-EA30-4873-B611-A8E3CD39D2FD}" type="sibTrans" cxnId="{37009BD9-DDF0-42F0-8C26-D49C0B73DCEE}">
      <dgm:prSet/>
      <dgm:spPr/>
      <dgm:t>
        <a:bodyPr/>
        <a:lstStyle/>
        <a:p>
          <a:endParaRPr lang="ru-RU"/>
        </a:p>
      </dgm:t>
    </dgm:pt>
    <dgm:pt modelId="{39CF44CB-B2D9-4BD8-B1A6-B8757B1383FB}">
      <dgm:prSet custT="1"/>
      <dgm:spPr/>
      <dgm:t>
        <a:bodyPr/>
        <a:lstStyle/>
        <a:p>
          <a:pPr rtl="0"/>
          <a:r>
            <a:rPr lang="ru-RU" sz="2000" b="0" i="0" baseline="0" dirty="0" smtClean="0"/>
            <a:t>органы муниципального финансового контроля Бокситогорского муниципального района;</a:t>
          </a:r>
          <a:endParaRPr lang="ru-RU" sz="2000" b="0" i="0" baseline="0" dirty="0"/>
        </a:p>
      </dgm:t>
    </dgm:pt>
    <dgm:pt modelId="{AEFAF176-ADD7-4990-A5AD-B4BD4A4ACF4A}" type="parTrans" cxnId="{5FA42688-DA94-49D7-B80A-09DD8676D7D7}">
      <dgm:prSet/>
      <dgm:spPr/>
      <dgm:t>
        <a:bodyPr/>
        <a:lstStyle/>
        <a:p>
          <a:endParaRPr lang="ru-RU"/>
        </a:p>
      </dgm:t>
    </dgm:pt>
    <dgm:pt modelId="{4FE04133-31F3-45B4-B423-4FABF2442B2B}" type="sibTrans" cxnId="{5FA42688-DA94-49D7-B80A-09DD8676D7D7}">
      <dgm:prSet/>
      <dgm:spPr/>
      <dgm:t>
        <a:bodyPr/>
        <a:lstStyle/>
        <a:p>
          <a:endParaRPr lang="ru-RU"/>
        </a:p>
      </dgm:t>
    </dgm:pt>
    <dgm:pt modelId="{000018FB-46E8-4225-A085-416C836113CD}">
      <dgm:prSet custT="1"/>
      <dgm:spPr/>
      <dgm:t>
        <a:bodyPr/>
        <a:lstStyle/>
        <a:p>
          <a:pPr rtl="0"/>
          <a:r>
            <a:rPr lang="ru-RU" sz="2000" b="0" i="0" baseline="0" dirty="0" smtClean="0"/>
            <a:t>главные распорядители (распорядители) бюджетных средств;</a:t>
          </a:r>
          <a:endParaRPr lang="ru-RU" sz="2000" b="0" i="0" baseline="0" dirty="0"/>
        </a:p>
      </dgm:t>
    </dgm:pt>
    <dgm:pt modelId="{5E2651AF-F661-43B6-9B0D-3FEE6DEB5526}" type="parTrans" cxnId="{15D75176-87DD-48CC-AB03-CAD3F013F445}">
      <dgm:prSet/>
      <dgm:spPr/>
      <dgm:t>
        <a:bodyPr/>
        <a:lstStyle/>
        <a:p>
          <a:endParaRPr lang="ru-RU"/>
        </a:p>
      </dgm:t>
    </dgm:pt>
    <dgm:pt modelId="{514873F1-5B9B-4787-9A07-509988826D48}" type="sibTrans" cxnId="{15D75176-87DD-48CC-AB03-CAD3F013F445}">
      <dgm:prSet/>
      <dgm:spPr/>
      <dgm:t>
        <a:bodyPr/>
        <a:lstStyle/>
        <a:p>
          <a:endParaRPr lang="ru-RU"/>
        </a:p>
      </dgm:t>
    </dgm:pt>
    <dgm:pt modelId="{2914C803-D996-4DEC-9FAC-858642EB7DB9}">
      <dgm:prSet custT="1"/>
      <dgm:spPr/>
      <dgm:t>
        <a:bodyPr/>
        <a:lstStyle/>
        <a:p>
          <a:pPr rtl="0"/>
          <a:r>
            <a:rPr lang="ru-RU" sz="2000" b="0" i="0" baseline="0" dirty="0" smtClean="0"/>
            <a:t>главные администраторы (администраторы) доходов бюджета;</a:t>
          </a:r>
          <a:endParaRPr lang="ru-RU" sz="2000" b="0" i="0" baseline="0" dirty="0"/>
        </a:p>
      </dgm:t>
    </dgm:pt>
    <dgm:pt modelId="{8DAC78A6-52ED-4451-B693-3D7D79DF6F64}" type="parTrans" cxnId="{3725F7C3-B306-45B6-A09B-9E9069D47E0C}">
      <dgm:prSet/>
      <dgm:spPr/>
      <dgm:t>
        <a:bodyPr/>
        <a:lstStyle/>
        <a:p>
          <a:endParaRPr lang="ru-RU"/>
        </a:p>
      </dgm:t>
    </dgm:pt>
    <dgm:pt modelId="{997CB2F9-BE9A-48DC-BE2F-C58818550D2E}" type="sibTrans" cxnId="{3725F7C3-B306-45B6-A09B-9E9069D47E0C}">
      <dgm:prSet/>
      <dgm:spPr/>
      <dgm:t>
        <a:bodyPr/>
        <a:lstStyle/>
        <a:p>
          <a:endParaRPr lang="ru-RU"/>
        </a:p>
      </dgm:t>
    </dgm:pt>
    <dgm:pt modelId="{281A62B2-66A5-4496-A0B2-52EA32D56A79}">
      <dgm:prSet custT="1"/>
      <dgm:spPr/>
      <dgm:t>
        <a:bodyPr/>
        <a:lstStyle/>
        <a:p>
          <a:pPr rtl="0"/>
          <a:r>
            <a:rPr lang="ru-RU" sz="2000" b="0" i="0" baseline="0" dirty="0" smtClean="0"/>
            <a:t>главные администраторы (администраторы) источников финансирования дефицита бюджета;</a:t>
          </a:r>
          <a:endParaRPr lang="ru-RU" sz="2000" b="0" i="0" baseline="0" dirty="0"/>
        </a:p>
      </dgm:t>
    </dgm:pt>
    <dgm:pt modelId="{A2C80A3F-A429-4B92-867E-C627E0482B93}" type="parTrans" cxnId="{9D19C099-E03C-4A7F-91E2-ABC4B1DC79F6}">
      <dgm:prSet/>
      <dgm:spPr/>
      <dgm:t>
        <a:bodyPr/>
        <a:lstStyle/>
        <a:p>
          <a:endParaRPr lang="ru-RU"/>
        </a:p>
      </dgm:t>
    </dgm:pt>
    <dgm:pt modelId="{12C417C1-D25E-48A1-9762-6B0513103ED1}" type="sibTrans" cxnId="{9D19C099-E03C-4A7F-91E2-ABC4B1DC79F6}">
      <dgm:prSet/>
      <dgm:spPr/>
      <dgm:t>
        <a:bodyPr/>
        <a:lstStyle/>
        <a:p>
          <a:endParaRPr lang="ru-RU"/>
        </a:p>
      </dgm:t>
    </dgm:pt>
    <dgm:pt modelId="{8264351B-10BF-4837-B144-3DA32ABC960D}">
      <dgm:prSet custT="1"/>
      <dgm:spPr/>
      <dgm:t>
        <a:bodyPr/>
        <a:lstStyle/>
        <a:p>
          <a:pPr rtl="0"/>
          <a:r>
            <a:rPr lang="ru-RU" sz="2000" b="0" i="0" baseline="0" dirty="0" smtClean="0"/>
            <a:t>получатели бюджетных средств;</a:t>
          </a:r>
          <a:endParaRPr lang="ru-RU" sz="2000" b="0" i="0" baseline="0" dirty="0"/>
        </a:p>
      </dgm:t>
    </dgm:pt>
    <dgm:pt modelId="{6DF29EAA-FD70-46D6-B487-D3293F3C0EDB}" type="parTrans" cxnId="{73459C64-0413-4693-91E0-134202D41DE6}">
      <dgm:prSet/>
      <dgm:spPr/>
      <dgm:t>
        <a:bodyPr/>
        <a:lstStyle/>
        <a:p>
          <a:endParaRPr lang="ru-RU"/>
        </a:p>
      </dgm:t>
    </dgm:pt>
    <dgm:pt modelId="{08E933E8-4279-4ECC-BF8E-FE42B8ECD093}" type="sibTrans" cxnId="{73459C64-0413-4693-91E0-134202D41DE6}">
      <dgm:prSet/>
      <dgm:spPr/>
      <dgm:t>
        <a:bodyPr/>
        <a:lstStyle/>
        <a:p>
          <a:endParaRPr lang="ru-RU"/>
        </a:p>
      </dgm:t>
    </dgm:pt>
    <dgm:pt modelId="{6CB9BD45-B18C-482A-837D-B812DAE7FE4F}" type="pres">
      <dgm:prSet presAssocID="{47993A49-E154-4FDA-AB1F-4B78C5A6BAEE}" presName="Name0" presStyleCnt="0">
        <dgm:presLayoutVars>
          <dgm:dir/>
          <dgm:animLvl val="lvl"/>
          <dgm:resizeHandles val="exact"/>
        </dgm:presLayoutVars>
      </dgm:prSet>
      <dgm:spPr/>
      <dgm:t>
        <a:bodyPr/>
        <a:lstStyle/>
        <a:p>
          <a:endParaRPr lang="ru-RU"/>
        </a:p>
      </dgm:t>
    </dgm:pt>
    <dgm:pt modelId="{06FC3A1E-F314-4BD3-B19B-C23411301755}" type="pres">
      <dgm:prSet presAssocID="{5D3F0E14-8476-4385-9427-FAC26328DADB}" presName="linNode" presStyleCnt="0"/>
      <dgm:spPr/>
    </dgm:pt>
    <dgm:pt modelId="{17B6DA87-C591-432F-91C0-3BE4F3DF4071}" type="pres">
      <dgm:prSet presAssocID="{5D3F0E14-8476-4385-9427-FAC26328DADB}" presName="parentText" presStyleLbl="node1" presStyleIdx="0" presStyleCnt="9" custScaleX="223704" custScaleY="94715">
        <dgm:presLayoutVars>
          <dgm:chMax val="1"/>
          <dgm:bulletEnabled val="1"/>
        </dgm:presLayoutVars>
      </dgm:prSet>
      <dgm:spPr/>
      <dgm:t>
        <a:bodyPr/>
        <a:lstStyle/>
        <a:p>
          <a:endParaRPr lang="ru-RU"/>
        </a:p>
      </dgm:t>
    </dgm:pt>
    <dgm:pt modelId="{36CF18EB-C42D-45C1-BA58-9C8C3EECA814}" type="pres">
      <dgm:prSet presAssocID="{A55347AE-3DD6-47B2-91D3-1651DC4069DB}" presName="sp" presStyleCnt="0"/>
      <dgm:spPr/>
    </dgm:pt>
    <dgm:pt modelId="{3A8CD273-98A0-4EC0-9F33-B38E546A4127}" type="pres">
      <dgm:prSet presAssocID="{6B72D12C-0DD5-43A2-9065-975748EF9B75}" presName="linNode" presStyleCnt="0"/>
      <dgm:spPr/>
    </dgm:pt>
    <dgm:pt modelId="{330504B3-108F-4DB9-92A2-E51CE2B3FC7C}" type="pres">
      <dgm:prSet presAssocID="{6B72D12C-0DD5-43A2-9065-975748EF9B75}" presName="parentText" presStyleLbl="node1" presStyleIdx="1" presStyleCnt="9" custScaleX="224358">
        <dgm:presLayoutVars>
          <dgm:chMax val="1"/>
          <dgm:bulletEnabled val="1"/>
        </dgm:presLayoutVars>
      </dgm:prSet>
      <dgm:spPr/>
      <dgm:t>
        <a:bodyPr/>
        <a:lstStyle/>
        <a:p>
          <a:endParaRPr lang="ru-RU"/>
        </a:p>
      </dgm:t>
    </dgm:pt>
    <dgm:pt modelId="{CABE2036-674D-4CE1-928F-52DBF0AD3528}" type="pres">
      <dgm:prSet presAssocID="{ACFCFDF8-BB3C-4D4D-8D9F-E84A540DC64F}" presName="sp" presStyleCnt="0"/>
      <dgm:spPr/>
    </dgm:pt>
    <dgm:pt modelId="{211643C6-790E-4F16-959B-089CBA751923}" type="pres">
      <dgm:prSet presAssocID="{FFCEF1D7-C0D6-4F5B-8695-1146351B6DC5}" presName="linNode" presStyleCnt="0"/>
      <dgm:spPr/>
    </dgm:pt>
    <dgm:pt modelId="{53D0EC01-2B0A-43D2-B864-A823197D000A}" type="pres">
      <dgm:prSet presAssocID="{FFCEF1D7-C0D6-4F5B-8695-1146351B6DC5}" presName="parentText" presStyleLbl="node1" presStyleIdx="2" presStyleCnt="9" custScaleX="224758" custScaleY="84271" custLinFactNeighborX="0" custLinFactNeighborY="-928">
        <dgm:presLayoutVars>
          <dgm:chMax val="1"/>
          <dgm:bulletEnabled val="1"/>
        </dgm:presLayoutVars>
      </dgm:prSet>
      <dgm:spPr/>
      <dgm:t>
        <a:bodyPr/>
        <a:lstStyle/>
        <a:p>
          <a:endParaRPr lang="ru-RU"/>
        </a:p>
      </dgm:t>
    </dgm:pt>
    <dgm:pt modelId="{049C1961-E55A-43B3-8B03-784795687733}" type="pres">
      <dgm:prSet presAssocID="{CFED3DAE-35DF-4C58-B26E-C9624315EE83}" presName="sp" presStyleCnt="0"/>
      <dgm:spPr/>
    </dgm:pt>
    <dgm:pt modelId="{1C123C14-7695-4E9D-BB0C-6167930A20A5}" type="pres">
      <dgm:prSet presAssocID="{70F54ED1-E5B7-4C7A-B308-ABD2EA1D360E}" presName="linNode" presStyleCnt="0"/>
      <dgm:spPr/>
    </dgm:pt>
    <dgm:pt modelId="{0A39906B-0C1F-4C75-A16F-5BF52AAF3D5F}" type="pres">
      <dgm:prSet presAssocID="{70F54ED1-E5B7-4C7A-B308-ABD2EA1D360E}" presName="parentText" presStyleLbl="node1" presStyleIdx="3" presStyleCnt="9" custScaleX="224687" custScaleY="91739">
        <dgm:presLayoutVars>
          <dgm:chMax val="1"/>
          <dgm:bulletEnabled val="1"/>
        </dgm:presLayoutVars>
      </dgm:prSet>
      <dgm:spPr/>
      <dgm:t>
        <a:bodyPr/>
        <a:lstStyle/>
        <a:p>
          <a:endParaRPr lang="ru-RU"/>
        </a:p>
      </dgm:t>
    </dgm:pt>
    <dgm:pt modelId="{619FE2FD-9EA6-4AA1-8C66-E09ECA852050}" type="pres">
      <dgm:prSet presAssocID="{BAB0458A-EA30-4873-B611-A8E3CD39D2FD}" presName="sp" presStyleCnt="0"/>
      <dgm:spPr/>
    </dgm:pt>
    <dgm:pt modelId="{C75AD567-F8FB-45F5-9FDC-01183603EC2A}" type="pres">
      <dgm:prSet presAssocID="{39CF44CB-B2D9-4BD8-B1A6-B8757B1383FB}" presName="linNode" presStyleCnt="0"/>
      <dgm:spPr/>
    </dgm:pt>
    <dgm:pt modelId="{FA46D594-745E-41AB-B9FE-20C6286D8336}" type="pres">
      <dgm:prSet presAssocID="{39CF44CB-B2D9-4BD8-B1A6-B8757B1383FB}" presName="parentText" presStyleLbl="node1" presStyleIdx="4" presStyleCnt="9" custScaleX="224959">
        <dgm:presLayoutVars>
          <dgm:chMax val="1"/>
          <dgm:bulletEnabled val="1"/>
        </dgm:presLayoutVars>
      </dgm:prSet>
      <dgm:spPr/>
      <dgm:t>
        <a:bodyPr/>
        <a:lstStyle/>
        <a:p>
          <a:endParaRPr lang="ru-RU"/>
        </a:p>
      </dgm:t>
    </dgm:pt>
    <dgm:pt modelId="{29780130-6F36-48CD-9221-D257477BAED8}" type="pres">
      <dgm:prSet presAssocID="{4FE04133-31F3-45B4-B423-4FABF2442B2B}" presName="sp" presStyleCnt="0"/>
      <dgm:spPr/>
    </dgm:pt>
    <dgm:pt modelId="{3573BC70-BB85-4C45-8061-630DB2C44E0D}" type="pres">
      <dgm:prSet presAssocID="{000018FB-46E8-4225-A085-416C836113CD}" presName="linNode" presStyleCnt="0"/>
      <dgm:spPr/>
    </dgm:pt>
    <dgm:pt modelId="{C90A9AE2-1B33-474A-969D-A30C4DD132F4}" type="pres">
      <dgm:prSet presAssocID="{000018FB-46E8-4225-A085-416C836113CD}" presName="parentText" presStyleLbl="node1" presStyleIdx="5" presStyleCnt="9" custScaleX="225288" custScaleY="98507">
        <dgm:presLayoutVars>
          <dgm:chMax val="1"/>
          <dgm:bulletEnabled val="1"/>
        </dgm:presLayoutVars>
      </dgm:prSet>
      <dgm:spPr/>
      <dgm:t>
        <a:bodyPr/>
        <a:lstStyle/>
        <a:p>
          <a:endParaRPr lang="ru-RU"/>
        </a:p>
      </dgm:t>
    </dgm:pt>
    <dgm:pt modelId="{FAA85BC8-EBAE-4BE2-8757-380BB5FCCFD4}" type="pres">
      <dgm:prSet presAssocID="{514873F1-5B9B-4787-9A07-509988826D48}" presName="sp" presStyleCnt="0"/>
      <dgm:spPr/>
    </dgm:pt>
    <dgm:pt modelId="{AD7CEF17-9D0F-4D24-ACC6-F837E9498780}" type="pres">
      <dgm:prSet presAssocID="{2914C803-D996-4DEC-9FAC-858642EB7DB9}" presName="linNode" presStyleCnt="0"/>
      <dgm:spPr/>
    </dgm:pt>
    <dgm:pt modelId="{7C74DC21-E656-4318-ABEA-80CFDDBB3781}" type="pres">
      <dgm:prSet presAssocID="{2914C803-D996-4DEC-9FAC-858642EB7DB9}" presName="parentText" presStyleLbl="node1" presStyleIdx="6" presStyleCnt="9" custScaleX="225288" custScaleY="96568">
        <dgm:presLayoutVars>
          <dgm:chMax val="1"/>
          <dgm:bulletEnabled val="1"/>
        </dgm:presLayoutVars>
      </dgm:prSet>
      <dgm:spPr/>
      <dgm:t>
        <a:bodyPr/>
        <a:lstStyle/>
        <a:p>
          <a:endParaRPr lang="ru-RU"/>
        </a:p>
      </dgm:t>
    </dgm:pt>
    <dgm:pt modelId="{024A373B-C1D0-42C9-9A21-98A6797C049D}" type="pres">
      <dgm:prSet presAssocID="{997CB2F9-BE9A-48DC-BE2F-C58818550D2E}" presName="sp" presStyleCnt="0"/>
      <dgm:spPr/>
    </dgm:pt>
    <dgm:pt modelId="{7B9CDB49-6E2E-43F8-BC25-6D09DE455BF5}" type="pres">
      <dgm:prSet presAssocID="{281A62B2-66A5-4496-A0B2-52EA32D56A79}" presName="linNode" presStyleCnt="0"/>
      <dgm:spPr/>
    </dgm:pt>
    <dgm:pt modelId="{5CCA0D6E-3C14-4D00-A7E1-17167A30AA00}" type="pres">
      <dgm:prSet presAssocID="{281A62B2-66A5-4496-A0B2-52EA32D56A79}" presName="parentText" presStyleLbl="node1" presStyleIdx="7" presStyleCnt="9" custScaleX="225288" custScaleY="119652">
        <dgm:presLayoutVars>
          <dgm:chMax val="1"/>
          <dgm:bulletEnabled val="1"/>
        </dgm:presLayoutVars>
      </dgm:prSet>
      <dgm:spPr/>
      <dgm:t>
        <a:bodyPr/>
        <a:lstStyle/>
        <a:p>
          <a:endParaRPr lang="ru-RU"/>
        </a:p>
      </dgm:t>
    </dgm:pt>
    <dgm:pt modelId="{7C40731E-29FF-415F-BF64-381E0EE69F26}" type="pres">
      <dgm:prSet presAssocID="{12C417C1-D25E-48A1-9762-6B0513103ED1}" presName="sp" presStyleCnt="0"/>
      <dgm:spPr/>
    </dgm:pt>
    <dgm:pt modelId="{9DF71944-693C-415F-A6EA-46FB9CD7BD7C}" type="pres">
      <dgm:prSet presAssocID="{8264351B-10BF-4837-B144-3DA32ABC960D}" presName="linNode" presStyleCnt="0"/>
      <dgm:spPr/>
    </dgm:pt>
    <dgm:pt modelId="{D24CF9AB-383B-4C21-9D05-109D1963E474}" type="pres">
      <dgm:prSet presAssocID="{8264351B-10BF-4837-B144-3DA32ABC960D}" presName="parentText" presStyleLbl="node1" presStyleIdx="8" presStyleCnt="9" custScaleX="225889" custScaleY="109895">
        <dgm:presLayoutVars>
          <dgm:chMax val="1"/>
          <dgm:bulletEnabled val="1"/>
        </dgm:presLayoutVars>
      </dgm:prSet>
      <dgm:spPr/>
      <dgm:t>
        <a:bodyPr/>
        <a:lstStyle/>
        <a:p>
          <a:endParaRPr lang="ru-RU"/>
        </a:p>
      </dgm:t>
    </dgm:pt>
  </dgm:ptLst>
  <dgm:cxnLst>
    <dgm:cxn modelId="{A6ABFD1B-4B83-475B-B0AA-42C73547742B}" srcId="{47993A49-E154-4FDA-AB1F-4B78C5A6BAEE}" destId="{FFCEF1D7-C0D6-4F5B-8695-1146351B6DC5}" srcOrd="2" destOrd="0" parTransId="{B0AB759B-01A9-41ED-AC29-31D72977EC2E}" sibTransId="{CFED3DAE-35DF-4C58-B26E-C9624315EE83}"/>
    <dgm:cxn modelId="{B97A3A93-3678-4298-95E4-AA030F69B2EA}" srcId="{47993A49-E154-4FDA-AB1F-4B78C5A6BAEE}" destId="{5D3F0E14-8476-4385-9427-FAC26328DADB}" srcOrd="0" destOrd="0" parTransId="{739C0344-7527-4470-9F49-DFE7910BADCB}" sibTransId="{A55347AE-3DD6-47B2-91D3-1651DC4069DB}"/>
    <dgm:cxn modelId="{4C755507-C759-4D63-8136-9EA558E2D123}" type="presOf" srcId="{6B72D12C-0DD5-43A2-9065-975748EF9B75}" destId="{330504B3-108F-4DB9-92A2-E51CE2B3FC7C}" srcOrd="0" destOrd="0" presId="urn:microsoft.com/office/officeart/2005/8/layout/vList5"/>
    <dgm:cxn modelId="{9D19C099-E03C-4A7F-91E2-ABC4B1DC79F6}" srcId="{47993A49-E154-4FDA-AB1F-4B78C5A6BAEE}" destId="{281A62B2-66A5-4496-A0B2-52EA32D56A79}" srcOrd="7" destOrd="0" parTransId="{A2C80A3F-A429-4B92-867E-C627E0482B93}" sibTransId="{12C417C1-D25E-48A1-9762-6B0513103ED1}"/>
    <dgm:cxn modelId="{F1BA312E-8E51-4FD6-8DCF-068CEED4F4D6}" srcId="{47993A49-E154-4FDA-AB1F-4B78C5A6BAEE}" destId="{6B72D12C-0DD5-43A2-9065-975748EF9B75}" srcOrd="1" destOrd="0" parTransId="{4AEFCF18-2CF4-41B0-A96B-61870D939ECF}" sibTransId="{ACFCFDF8-BB3C-4D4D-8D9F-E84A540DC64F}"/>
    <dgm:cxn modelId="{5FA42688-DA94-49D7-B80A-09DD8676D7D7}" srcId="{47993A49-E154-4FDA-AB1F-4B78C5A6BAEE}" destId="{39CF44CB-B2D9-4BD8-B1A6-B8757B1383FB}" srcOrd="4" destOrd="0" parTransId="{AEFAF176-ADD7-4990-A5AD-B4BD4A4ACF4A}" sibTransId="{4FE04133-31F3-45B4-B423-4FABF2442B2B}"/>
    <dgm:cxn modelId="{66D78847-CA4B-408D-891C-6FE86EC713D0}" type="presOf" srcId="{000018FB-46E8-4225-A085-416C836113CD}" destId="{C90A9AE2-1B33-474A-969D-A30C4DD132F4}" srcOrd="0" destOrd="0" presId="urn:microsoft.com/office/officeart/2005/8/layout/vList5"/>
    <dgm:cxn modelId="{49425CD1-6684-4D46-AD25-F6E375B6D6CA}" type="presOf" srcId="{70F54ED1-E5B7-4C7A-B308-ABD2EA1D360E}" destId="{0A39906B-0C1F-4C75-A16F-5BF52AAF3D5F}" srcOrd="0" destOrd="0" presId="urn:microsoft.com/office/officeart/2005/8/layout/vList5"/>
    <dgm:cxn modelId="{4899D6AE-B2A1-487F-945C-8E09ED35B475}" type="presOf" srcId="{281A62B2-66A5-4496-A0B2-52EA32D56A79}" destId="{5CCA0D6E-3C14-4D00-A7E1-17167A30AA00}" srcOrd="0" destOrd="0" presId="urn:microsoft.com/office/officeart/2005/8/layout/vList5"/>
    <dgm:cxn modelId="{B43ED3E3-B635-4B62-B464-BFBC82AEB607}" type="presOf" srcId="{2914C803-D996-4DEC-9FAC-858642EB7DB9}" destId="{7C74DC21-E656-4318-ABEA-80CFDDBB3781}" srcOrd="0" destOrd="0" presId="urn:microsoft.com/office/officeart/2005/8/layout/vList5"/>
    <dgm:cxn modelId="{3725F7C3-B306-45B6-A09B-9E9069D47E0C}" srcId="{47993A49-E154-4FDA-AB1F-4B78C5A6BAEE}" destId="{2914C803-D996-4DEC-9FAC-858642EB7DB9}" srcOrd="6" destOrd="0" parTransId="{8DAC78A6-52ED-4451-B693-3D7D79DF6F64}" sibTransId="{997CB2F9-BE9A-48DC-BE2F-C58818550D2E}"/>
    <dgm:cxn modelId="{15D75176-87DD-48CC-AB03-CAD3F013F445}" srcId="{47993A49-E154-4FDA-AB1F-4B78C5A6BAEE}" destId="{000018FB-46E8-4225-A085-416C836113CD}" srcOrd="5" destOrd="0" parTransId="{5E2651AF-F661-43B6-9B0D-3FEE6DEB5526}" sibTransId="{514873F1-5B9B-4787-9A07-509988826D48}"/>
    <dgm:cxn modelId="{9E29E3AE-6368-48D2-BD15-E3DA98DBB291}" type="presOf" srcId="{FFCEF1D7-C0D6-4F5B-8695-1146351B6DC5}" destId="{53D0EC01-2B0A-43D2-B864-A823197D000A}" srcOrd="0" destOrd="0" presId="urn:microsoft.com/office/officeart/2005/8/layout/vList5"/>
    <dgm:cxn modelId="{73459C64-0413-4693-91E0-134202D41DE6}" srcId="{47993A49-E154-4FDA-AB1F-4B78C5A6BAEE}" destId="{8264351B-10BF-4837-B144-3DA32ABC960D}" srcOrd="8" destOrd="0" parTransId="{6DF29EAA-FD70-46D6-B487-D3293F3C0EDB}" sibTransId="{08E933E8-4279-4ECC-BF8E-FE42B8ECD093}"/>
    <dgm:cxn modelId="{12B8100D-5454-4F9D-850B-665374685E8C}" type="presOf" srcId="{39CF44CB-B2D9-4BD8-B1A6-B8757B1383FB}" destId="{FA46D594-745E-41AB-B9FE-20C6286D8336}" srcOrd="0" destOrd="0" presId="urn:microsoft.com/office/officeart/2005/8/layout/vList5"/>
    <dgm:cxn modelId="{37009BD9-DDF0-42F0-8C26-D49C0B73DCEE}" srcId="{47993A49-E154-4FDA-AB1F-4B78C5A6BAEE}" destId="{70F54ED1-E5B7-4C7A-B308-ABD2EA1D360E}" srcOrd="3" destOrd="0" parTransId="{94EA8663-DCA5-4890-98D5-45090D8072A1}" sibTransId="{BAB0458A-EA30-4873-B611-A8E3CD39D2FD}"/>
    <dgm:cxn modelId="{D31795FA-F17B-4229-BF74-A0F0E2F7D4F3}" type="presOf" srcId="{47993A49-E154-4FDA-AB1F-4B78C5A6BAEE}" destId="{6CB9BD45-B18C-482A-837D-B812DAE7FE4F}" srcOrd="0" destOrd="0" presId="urn:microsoft.com/office/officeart/2005/8/layout/vList5"/>
    <dgm:cxn modelId="{D6FFE0F7-54FF-4C90-92A9-D413D27C9349}" type="presOf" srcId="{5D3F0E14-8476-4385-9427-FAC26328DADB}" destId="{17B6DA87-C591-432F-91C0-3BE4F3DF4071}" srcOrd="0" destOrd="0" presId="urn:microsoft.com/office/officeart/2005/8/layout/vList5"/>
    <dgm:cxn modelId="{084098A4-E3AA-49AB-98E3-DDBB87B3E4A0}" type="presOf" srcId="{8264351B-10BF-4837-B144-3DA32ABC960D}" destId="{D24CF9AB-383B-4C21-9D05-109D1963E474}" srcOrd="0" destOrd="0" presId="urn:microsoft.com/office/officeart/2005/8/layout/vList5"/>
    <dgm:cxn modelId="{90815279-BB89-41B7-83E8-A818BDEF1CB1}" type="presParOf" srcId="{6CB9BD45-B18C-482A-837D-B812DAE7FE4F}" destId="{06FC3A1E-F314-4BD3-B19B-C23411301755}" srcOrd="0" destOrd="0" presId="urn:microsoft.com/office/officeart/2005/8/layout/vList5"/>
    <dgm:cxn modelId="{0401C210-D7AB-4234-B0A7-8E41DCB36107}" type="presParOf" srcId="{06FC3A1E-F314-4BD3-B19B-C23411301755}" destId="{17B6DA87-C591-432F-91C0-3BE4F3DF4071}" srcOrd="0" destOrd="0" presId="urn:microsoft.com/office/officeart/2005/8/layout/vList5"/>
    <dgm:cxn modelId="{7030C799-36DA-46D7-A30F-F355E3D4C2F0}" type="presParOf" srcId="{6CB9BD45-B18C-482A-837D-B812DAE7FE4F}" destId="{36CF18EB-C42D-45C1-BA58-9C8C3EECA814}" srcOrd="1" destOrd="0" presId="urn:microsoft.com/office/officeart/2005/8/layout/vList5"/>
    <dgm:cxn modelId="{C8F3BE5B-6E2C-4F77-9474-BB2E7B45A2D6}" type="presParOf" srcId="{6CB9BD45-B18C-482A-837D-B812DAE7FE4F}" destId="{3A8CD273-98A0-4EC0-9F33-B38E546A4127}" srcOrd="2" destOrd="0" presId="urn:microsoft.com/office/officeart/2005/8/layout/vList5"/>
    <dgm:cxn modelId="{3E675755-907F-4B63-B7B4-757F5129F4EB}" type="presParOf" srcId="{3A8CD273-98A0-4EC0-9F33-B38E546A4127}" destId="{330504B3-108F-4DB9-92A2-E51CE2B3FC7C}" srcOrd="0" destOrd="0" presId="urn:microsoft.com/office/officeart/2005/8/layout/vList5"/>
    <dgm:cxn modelId="{4F6E0312-72CD-4952-BF2E-4BEC3C8DF025}" type="presParOf" srcId="{6CB9BD45-B18C-482A-837D-B812DAE7FE4F}" destId="{CABE2036-674D-4CE1-928F-52DBF0AD3528}" srcOrd="3" destOrd="0" presId="urn:microsoft.com/office/officeart/2005/8/layout/vList5"/>
    <dgm:cxn modelId="{FBE58D7A-D7BA-4888-BBB0-5B07EC16B778}" type="presParOf" srcId="{6CB9BD45-B18C-482A-837D-B812DAE7FE4F}" destId="{211643C6-790E-4F16-959B-089CBA751923}" srcOrd="4" destOrd="0" presId="urn:microsoft.com/office/officeart/2005/8/layout/vList5"/>
    <dgm:cxn modelId="{CC1EDD8F-4908-4D55-AF77-E3E166A36F73}" type="presParOf" srcId="{211643C6-790E-4F16-959B-089CBA751923}" destId="{53D0EC01-2B0A-43D2-B864-A823197D000A}" srcOrd="0" destOrd="0" presId="urn:microsoft.com/office/officeart/2005/8/layout/vList5"/>
    <dgm:cxn modelId="{AD324A31-1CF5-4EBB-8024-EA666DA899D4}" type="presParOf" srcId="{6CB9BD45-B18C-482A-837D-B812DAE7FE4F}" destId="{049C1961-E55A-43B3-8B03-784795687733}" srcOrd="5" destOrd="0" presId="urn:microsoft.com/office/officeart/2005/8/layout/vList5"/>
    <dgm:cxn modelId="{D8371FBE-0D99-4967-8E4C-9B89BC053B9C}" type="presParOf" srcId="{6CB9BD45-B18C-482A-837D-B812DAE7FE4F}" destId="{1C123C14-7695-4E9D-BB0C-6167930A20A5}" srcOrd="6" destOrd="0" presId="urn:microsoft.com/office/officeart/2005/8/layout/vList5"/>
    <dgm:cxn modelId="{1854C099-BC56-49A1-800F-6DCF76F98994}" type="presParOf" srcId="{1C123C14-7695-4E9D-BB0C-6167930A20A5}" destId="{0A39906B-0C1F-4C75-A16F-5BF52AAF3D5F}" srcOrd="0" destOrd="0" presId="urn:microsoft.com/office/officeart/2005/8/layout/vList5"/>
    <dgm:cxn modelId="{39EC8276-FE02-4DB2-8E2C-AD82CE9ADAAC}" type="presParOf" srcId="{6CB9BD45-B18C-482A-837D-B812DAE7FE4F}" destId="{619FE2FD-9EA6-4AA1-8C66-E09ECA852050}" srcOrd="7" destOrd="0" presId="urn:microsoft.com/office/officeart/2005/8/layout/vList5"/>
    <dgm:cxn modelId="{565F5B94-5010-4C61-AD6B-DCEA79BD127C}" type="presParOf" srcId="{6CB9BD45-B18C-482A-837D-B812DAE7FE4F}" destId="{C75AD567-F8FB-45F5-9FDC-01183603EC2A}" srcOrd="8" destOrd="0" presId="urn:microsoft.com/office/officeart/2005/8/layout/vList5"/>
    <dgm:cxn modelId="{52C0896C-C345-49CE-A6AA-DA0DD9F9C991}" type="presParOf" srcId="{C75AD567-F8FB-45F5-9FDC-01183603EC2A}" destId="{FA46D594-745E-41AB-B9FE-20C6286D8336}" srcOrd="0" destOrd="0" presId="urn:microsoft.com/office/officeart/2005/8/layout/vList5"/>
    <dgm:cxn modelId="{C9472B69-299B-4683-AEED-C02FC6FCD754}" type="presParOf" srcId="{6CB9BD45-B18C-482A-837D-B812DAE7FE4F}" destId="{29780130-6F36-48CD-9221-D257477BAED8}" srcOrd="9" destOrd="0" presId="urn:microsoft.com/office/officeart/2005/8/layout/vList5"/>
    <dgm:cxn modelId="{B8A88015-AC18-4C74-8BCE-C8E22D26D94F}" type="presParOf" srcId="{6CB9BD45-B18C-482A-837D-B812DAE7FE4F}" destId="{3573BC70-BB85-4C45-8061-630DB2C44E0D}" srcOrd="10" destOrd="0" presId="urn:microsoft.com/office/officeart/2005/8/layout/vList5"/>
    <dgm:cxn modelId="{9BC228F6-923E-4630-9C91-F8041AD57CE9}" type="presParOf" srcId="{3573BC70-BB85-4C45-8061-630DB2C44E0D}" destId="{C90A9AE2-1B33-474A-969D-A30C4DD132F4}" srcOrd="0" destOrd="0" presId="urn:microsoft.com/office/officeart/2005/8/layout/vList5"/>
    <dgm:cxn modelId="{596E2055-73A6-41D4-8873-9566959EB71C}" type="presParOf" srcId="{6CB9BD45-B18C-482A-837D-B812DAE7FE4F}" destId="{FAA85BC8-EBAE-4BE2-8757-380BB5FCCFD4}" srcOrd="11" destOrd="0" presId="urn:microsoft.com/office/officeart/2005/8/layout/vList5"/>
    <dgm:cxn modelId="{A086A1EB-A541-4CAD-9B4D-320D8D42F8CA}" type="presParOf" srcId="{6CB9BD45-B18C-482A-837D-B812DAE7FE4F}" destId="{AD7CEF17-9D0F-4D24-ACC6-F837E9498780}" srcOrd="12" destOrd="0" presId="urn:microsoft.com/office/officeart/2005/8/layout/vList5"/>
    <dgm:cxn modelId="{5F65D663-3083-4177-B18F-0EA3F574B53F}" type="presParOf" srcId="{AD7CEF17-9D0F-4D24-ACC6-F837E9498780}" destId="{7C74DC21-E656-4318-ABEA-80CFDDBB3781}" srcOrd="0" destOrd="0" presId="urn:microsoft.com/office/officeart/2005/8/layout/vList5"/>
    <dgm:cxn modelId="{67030C9C-2453-49F2-8690-199D8D53677E}" type="presParOf" srcId="{6CB9BD45-B18C-482A-837D-B812DAE7FE4F}" destId="{024A373B-C1D0-42C9-9A21-98A6797C049D}" srcOrd="13" destOrd="0" presId="urn:microsoft.com/office/officeart/2005/8/layout/vList5"/>
    <dgm:cxn modelId="{9F05FD57-7151-4B1B-A965-7A89FF193A10}" type="presParOf" srcId="{6CB9BD45-B18C-482A-837D-B812DAE7FE4F}" destId="{7B9CDB49-6E2E-43F8-BC25-6D09DE455BF5}" srcOrd="14" destOrd="0" presId="urn:microsoft.com/office/officeart/2005/8/layout/vList5"/>
    <dgm:cxn modelId="{61697EFD-5A57-4897-BB64-12BA88ABB9EC}" type="presParOf" srcId="{7B9CDB49-6E2E-43F8-BC25-6D09DE455BF5}" destId="{5CCA0D6E-3C14-4D00-A7E1-17167A30AA00}" srcOrd="0" destOrd="0" presId="urn:microsoft.com/office/officeart/2005/8/layout/vList5"/>
    <dgm:cxn modelId="{E9A7CE9F-2B54-4D95-810B-1D741F3B59B3}" type="presParOf" srcId="{6CB9BD45-B18C-482A-837D-B812DAE7FE4F}" destId="{7C40731E-29FF-415F-BF64-381E0EE69F26}" srcOrd="15" destOrd="0" presId="urn:microsoft.com/office/officeart/2005/8/layout/vList5"/>
    <dgm:cxn modelId="{BE838B7B-E159-4DDF-B427-39AFA0E5CCC1}" type="presParOf" srcId="{6CB9BD45-B18C-482A-837D-B812DAE7FE4F}" destId="{9DF71944-693C-415F-A6EA-46FB9CD7BD7C}" srcOrd="16" destOrd="0" presId="urn:microsoft.com/office/officeart/2005/8/layout/vList5"/>
    <dgm:cxn modelId="{2E409656-39E2-4E11-AFA6-83F876644CD7}" type="presParOf" srcId="{9DF71944-693C-415F-A6EA-46FB9CD7BD7C}" destId="{D24CF9AB-383B-4C21-9D05-109D1963E474}"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7D7D4C-39C8-4504-8744-E568736D03AF}"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ru-RU"/>
        </a:p>
      </dgm:t>
    </dgm:pt>
    <dgm:pt modelId="{1245A987-70F6-4E99-BDD5-9ED5031BC346}">
      <dgm:prSet phldrT="[Текст]" custT="1"/>
      <dgm:spPr/>
      <dgm:t>
        <a:bodyPr/>
        <a:lstStyle/>
        <a:p>
          <a:r>
            <a:rPr lang="ru-RU" sz="1000" b="1" dirty="0" smtClean="0">
              <a:solidFill>
                <a:schemeClr val="bg1"/>
              </a:solidFill>
            </a:rPr>
            <a:t>Рассмотрение проекта бюджета</a:t>
          </a:r>
          <a:endParaRPr lang="ru-RU" sz="1000" b="1" dirty="0">
            <a:solidFill>
              <a:schemeClr val="bg1"/>
            </a:solidFill>
          </a:endParaRPr>
        </a:p>
      </dgm:t>
    </dgm:pt>
    <dgm:pt modelId="{7FE6620E-3921-4891-8C81-3312A59AEE05}" type="parTrans" cxnId="{C4503171-A14E-491E-B5AB-DBDBF0D56585}">
      <dgm:prSet/>
      <dgm:spPr/>
      <dgm:t>
        <a:bodyPr/>
        <a:lstStyle/>
        <a:p>
          <a:endParaRPr lang="ru-RU" sz="1600">
            <a:solidFill>
              <a:schemeClr val="tx1"/>
            </a:solidFill>
          </a:endParaRPr>
        </a:p>
      </dgm:t>
    </dgm:pt>
    <dgm:pt modelId="{ACE3E5FB-8C89-4152-B711-AAF4FC9C670D}" type="sibTrans" cxnId="{C4503171-A14E-491E-B5AB-DBDBF0D56585}">
      <dgm:prSet custT="1"/>
      <dgm:spPr/>
      <dgm:t>
        <a:bodyPr/>
        <a:lstStyle/>
        <a:p>
          <a:endParaRPr lang="ru-RU" sz="1100">
            <a:solidFill>
              <a:schemeClr val="tx1"/>
            </a:solidFill>
          </a:endParaRPr>
        </a:p>
      </dgm:t>
    </dgm:pt>
    <dgm:pt modelId="{5D4ECFD2-2C93-424E-A447-711EBB6EA88C}">
      <dgm:prSet phldrT="[Текст]" custT="1"/>
      <dgm:spPr/>
      <dgm:t>
        <a:bodyPr/>
        <a:lstStyle/>
        <a:p>
          <a:r>
            <a:rPr lang="ru-RU" sz="1000" b="1" dirty="0" smtClean="0">
              <a:solidFill>
                <a:schemeClr val="bg1"/>
              </a:solidFill>
            </a:rPr>
            <a:t>Утверждение бюджета</a:t>
          </a:r>
          <a:endParaRPr lang="ru-RU" sz="1000" b="1" dirty="0">
            <a:solidFill>
              <a:schemeClr val="bg1"/>
            </a:solidFill>
          </a:endParaRPr>
        </a:p>
      </dgm:t>
    </dgm:pt>
    <dgm:pt modelId="{9E4AD19F-8311-4CC7-BB50-E26632DCB801}" type="parTrans" cxnId="{ED7E2722-14BE-4B3A-9648-3534523E1255}">
      <dgm:prSet/>
      <dgm:spPr/>
      <dgm:t>
        <a:bodyPr/>
        <a:lstStyle/>
        <a:p>
          <a:endParaRPr lang="ru-RU" sz="1600">
            <a:solidFill>
              <a:schemeClr val="tx1"/>
            </a:solidFill>
          </a:endParaRPr>
        </a:p>
      </dgm:t>
    </dgm:pt>
    <dgm:pt modelId="{4724B54A-F767-4E81-85EF-AE2BF22D5146}" type="sibTrans" cxnId="{ED7E2722-14BE-4B3A-9648-3534523E1255}">
      <dgm:prSet custT="1"/>
      <dgm:spPr/>
      <dgm:t>
        <a:bodyPr/>
        <a:lstStyle/>
        <a:p>
          <a:endParaRPr lang="ru-RU" sz="1100">
            <a:solidFill>
              <a:schemeClr val="tx1"/>
            </a:solidFill>
          </a:endParaRPr>
        </a:p>
      </dgm:t>
    </dgm:pt>
    <dgm:pt modelId="{BD44B1CC-05C6-4CE5-9720-F5F6B2646B0F}">
      <dgm:prSet phldrT="[Текст]" custT="1"/>
      <dgm:spPr/>
      <dgm:t>
        <a:bodyPr/>
        <a:lstStyle/>
        <a:p>
          <a:r>
            <a:rPr lang="ru-RU" sz="1000" b="1" dirty="0" smtClean="0">
              <a:solidFill>
                <a:schemeClr val="bg1"/>
              </a:solidFill>
            </a:rPr>
            <a:t>Исполнение бюджета</a:t>
          </a:r>
          <a:endParaRPr lang="ru-RU" sz="1000" b="1" dirty="0">
            <a:solidFill>
              <a:schemeClr val="bg1"/>
            </a:solidFill>
          </a:endParaRPr>
        </a:p>
      </dgm:t>
    </dgm:pt>
    <dgm:pt modelId="{C2ECABE8-DF1E-461C-8D75-FF8C99CE091E}" type="parTrans" cxnId="{66435964-4403-4CAB-A506-84AA1ED9F767}">
      <dgm:prSet/>
      <dgm:spPr/>
      <dgm:t>
        <a:bodyPr/>
        <a:lstStyle/>
        <a:p>
          <a:endParaRPr lang="ru-RU" sz="1600">
            <a:solidFill>
              <a:schemeClr val="tx1"/>
            </a:solidFill>
          </a:endParaRPr>
        </a:p>
      </dgm:t>
    </dgm:pt>
    <dgm:pt modelId="{B6C39AB3-FDA1-4014-91AC-7E2D556DD527}" type="sibTrans" cxnId="{66435964-4403-4CAB-A506-84AA1ED9F767}">
      <dgm:prSet custT="1"/>
      <dgm:spPr/>
      <dgm:t>
        <a:bodyPr/>
        <a:lstStyle/>
        <a:p>
          <a:endParaRPr lang="ru-RU" sz="1100">
            <a:solidFill>
              <a:schemeClr val="tx1"/>
            </a:solidFill>
          </a:endParaRPr>
        </a:p>
      </dgm:t>
    </dgm:pt>
    <dgm:pt modelId="{2B7B69A9-A64E-48F6-A42A-C61B9EAB45ED}">
      <dgm:prSet phldrT="[Текст]" custT="1"/>
      <dgm:spPr/>
      <dgm:t>
        <a:bodyPr/>
        <a:lstStyle/>
        <a:p>
          <a:r>
            <a:rPr lang="ru-RU" sz="1000" b="1" dirty="0" smtClean="0">
              <a:solidFill>
                <a:schemeClr val="bg1"/>
              </a:solidFill>
            </a:rPr>
            <a:t>Формирование отчета об исполнении</a:t>
          </a:r>
          <a:endParaRPr lang="ru-RU" sz="1000" b="1" dirty="0">
            <a:solidFill>
              <a:schemeClr val="bg1"/>
            </a:solidFill>
          </a:endParaRPr>
        </a:p>
      </dgm:t>
    </dgm:pt>
    <dgm:pt modelId="{E27DEBD4-0FF1-4332-A392-957294B47F29}" type="parTrans" cxnId="{30521E4C-A70B-4A1F-A8BA-64675E7308DF}">
      <dgm:prSet/>
      <dgm:spPr/>
      <dgm:t>
        <a:bodyPr/>
        <a:lstStyle/>
        <a:p>
          <a:endParaRPr lang="ru-RU" sz="1600">
            <a:solidFill>
              <a:schemeClr val="tx1"/>
            </a:solidFill>
          </a:endParaRPr>
        </a:p>
      </dgm:t>
    </dgm:pt>
    <dgm:pt modelId="{15C59263-7D89-4208-AA86-62FD8307B8F9}" type="sibTrans" cxnId="{30521E4C-A70B-4A1F-A8BA-64675E7308DF}">
      <dgm:prSet custT="1"/>
      <dgm:spPr/>
      <dgm:t>
        <a:bodyPr/>
        <a:lstStyle/>
        <a:p>
          <a:endParaRPr lang="ru-RU" sz="1100">
            <a:solidFill>
              <a:schemeClr val="tx1"/>
            </a:solidFill>
          </a:endParaRPr>
        </a:p>
      </dgm:t>
    </dgm:pt>
    <dgm:pt modelId="{F08683F1-F930-4D4B-B58B-750519C6B130}">
      <dgm:prSet phldrT="[Текст]" custT="1"/>
      <dgm:spPr/>
      <dgm:t>
        <a:bodyPr/>
        <a:lstStyle/>
        <a:p>
          <a:r>
            <a:rPr lang="ru-RU" sz="1000" b="1" dirty="0" smtClean="0">
              <a:solidFill>
                <a:schemeClr val="bg1"/>
              </a:solidFill>
            </a:rPr>
            <a:t>Утверждение отчета об исполнении</a:t>
          </a:r>
          <a:endParaRPr lang="ru-RU" sz="1000" b="1" dirty="0">
            <a:solidFill>
              <a:schemeClr val="bg1"/>
            </a:solidFill>
          </a:endParaRPr>
        </a:p>
      </dgm:t>
    </dgm:pt>
    <dgm:pt modelId="{F2D809D5-5468-4ABD-BB78-3CE4FC61A696}" type="parTrans" cxnId="{86E41D70-6A30-4EE0-8D57-AE578601E416}">
      <dgm:prSet/>
      <dgm:spPr/>
      <dgm:t>
        <a:bodyPr/>
        <a:lstStyle/>
        <a:p>
          <a:endParaRPr lang="ru-RU" sz="1600">
            <a:solidFill>
              <a:schemeClr val="tx1"/>
            </a:solidFill>
          </a:endParaRPr>
        </a:p>
      </dgm:t>
    </dgm:pt>
    <dgm:pt modelId="{5B7201B0-A336-4F5F-B50B-B8F79088D45C}" type="sibTrans" cxnId="{86E41D70-6A30-4EE0-8D57-AE578601E416}">
      <dgm:prSet custT="1"/>
      <dgm:spPr/>
      <dgm:t>
        <a:bodyPr/>
        <a:lstStyle/>
        <a:p>
          <a:endParaRPr lang="ru-RU" sz="1100">
            <a:solidFill>
              <a:schemeClr val="tx1"/>
            </a:solidFill>
          </a:endParaRPr>
        </a:p>
      </dgm:t>
    </dgm:pt>
    <dgm:pt modelId="{7D7A4A4B-17BC-47AA-9FCB-0FE1C4B033F4}">
      <dgm:prSet phldrT="[Текст]" custT="1"/>
      <dgm:spPr/>
      <dgm:t>
        <a:bodyPr/>
        <a:lstStyle/>
        <a:p>
          <a:r>
            <a:rPr lang="ru-RU" sz="1000" b="1" dirty="0" smtClean="0">
              <a:solidFill>
                <a:schemeClr val="bg1"/>
              </a:solidFill>
            </a:rPr>
            <a:t>Составление проекта бюджета</a:t>
          </a:r>
          <a:endParaRPr lang="ru-RU" sz="1000" b="1" dirty="0">
            <a:solidFill>
              <a:schemeClr val="bg1"/>
            </a:solidFill>
          </a:endParaRPr>
        </a:p>
      </dgm:t>
    </dgm:pt>
    <dgm:pt modelId="{D0B355D3-EAAE-4738-8D46-455E930A4043}" type="parTrans" cxnId="{7D89C91C-0A94-4EA4-B852-41F31139DE0C}">
      <dgm:prSet/>
      <dgm:spPr/>
      <dgm:t>
        <a:bodyPr/>
        <a:lstStyle/>
        <a:p>
          <a:endParaRPr lang="ru-RU" sz="1600">
            <a:solidFill>
              <a:schemeClr val="tx1"/>
            </a:solidFill>
          </a:endParaRPr>
        </a:p>
      </dgm:t>
    </dgm:pt>
    <dgm:pt modelId="{7963CE94-9246-4975-A8B6-45CDE69D0C81}" type="sibTrans" cxnId="{7D89C91C-0A94-4EA4-B852-41F31139DE0C}">
      <dgm:prSet custT="1"/>
      <dgm:spPr/>
      <dgm:t>
        <a:bodyPr/>
        <a:lstStyle/>
        <a:p>
          <a:endParaRPr lang="ru-RU" sz="1100">
            <a:solidFill>
              <a:schemeClr val="tx1"/>
            </a:solidFill>
          </a:endParaRPr>
        </a:p>
      </dgm:t>
    </dgm:pt>
    <dgm:pt modelId="{23632D2B-55A7-482A-81D2-2B17636D75B5}" type="pres">
      <dgm:prSet presAssocID="{987D7D4C-39C8-4504-8744-E568736D03AF}" presName="cycle" presStyleCnt="0">
        <dgm:presLayoutVars>
          <dgm:dir/>
          <dgm:resizeHandles val="exact"/>
        </dgm:presLayoutVars>
      </dgm:prSet>
      <dgm:spPr/>
      <dgm:t>
        <a:bodyPr/>
        <a:lstStyle/>
        <a:p>
          <a:endParaRPr lang="ru-RU"/>
        </a:p>
      </dgm:t>
    </dgm:pt>
    <dgm:pt modelId="{80FE6CD4-4C08-4EC9-832B-2EE335428541}" type="pres">
      <dgm:prSet presAssocID="{1245A987-70F6-4E99-BDD5-9ED5031BC346}" presName="node" presStyleLbl="node1" presStyleIdx="0" presStyleCnt="6" custScaleX="180944" custScaleY="92064" custRadScaleRad="104774" custRadScaleInc="-22949">
        <dgm:presLayoutVars>
          <dgm:bulletEnabled val="1"/>
        </dgm:presLayoutVars>
      </dgm:prSet>
      <dgm:spPr/>
      <dgm:t>
        <a:bodyPr/>
        <a:lstStyle/>
        <a:p>
          <a:endParaRPr lang="ru-RU"/>
        </a:p>
      </dgm:t>
    </dgm:pt>
    <dgm:pt modelId="{D759AD99-4108-4304-B367-8C59DB093B54}" type="pres">
      <dgm:prSet presAssocID="{ACE3E5FB-8C89-4152-B711-AAF4FC9C670D}" presName="sibTrans" presStyleLbl="sibTrans2D1" presStyleIdx="0" presStyleCnt="6"/>
      <dgm:spPr/>
      <dgm:t>
        <a:bodyPr/>
        <a:lstStyle/>
        <a:p>
          <a:endParaRPr lang="ru-RU"/>
        </a:p>
      </dgm:t>
    </dgm:pt>
    <dgm:pt modelId="{9D4B6315-06B8-49B5-9997-7824F2A9FC1F}" type="pres">
      <dgm:prSet presAssocID="{ACE3E5FB-8C89-4152-B711-AAF4FC9C670D}" presName="connectorText" presStyleLbl="sibTrans2D1" presStyleIdx="0" presStyleCnt="6"/>
      <dgm:spPr/>
      <dgm:t>
        <a:bodyPr/>
        <a:lstStyle/>
        <a:p>
          <a:endParaRPr lang="ru-RU"/>
        </a:p>
      </dgm:t>
    </dgm:pt>
    <dgm:pt modelId="{8FADDF94-C8E0-4E2F-B75E-7735E0FF29C9}" type="pres">
      <dgm:prSet presAssocID="{5D4ECFD2-2C93-424E-A447-711EBB6EA88C}" presName="node" presStyleLbl="node1" presStyleIdx="1" presStyleCnt="6" custScaleX="168580" custRadScaleRad="134181" custRadScaleInc="26177">
        <dgm:presLayoutVars>
          <dgm:bulletEnabled val="1"/>
        </dgm:presLayoutVars>
      </dgm:prSet>
      <dgm:spPr/>
      <dgm:t>
        <a:bodyPr/>
        <a:lstStyle/>
        <a:p>
          <a:endParaRPr lang="ru-RU"/>
        </a:p>
      </dgm:t>
    </dgm:pt>
    <dgm:pt modelId="{7C4581D4-4CC8-4DFA-8803-DE62A988C98D}" type="pres">
      <dgm:prSet presAssocID="{4724B54A-F767-4E81-85EF-AE2BF22D5146}" presName="sibTrans" presStyleLbl="sibTrans2D1" presStyleIdx="1" presStyleCnt="6"/>
      <dgm:spPr/>
      <dgm:t>
        <a:bodyPr/>
        <a:lstStyle/>
        <a:p>
          <a:endParaRPr lang="ru-RU"/>
        </a:p>
      </dgm:t>
    </dgm:pt>
    <dgm:pt modelId="{EBEA272F-DF96-43CA-B0E6-037BD28396B8}" type="pres">
      <dgm:prSet presAssocID="{4724B54A-F767-4E81-85EF-AE2BF22D5146}" presName="connectorText" presStyleLbl="sibTrans2D1" presStyleIdx="1" presStyleCnt="6"/>
      <dgm:spPr/>
      <dgm:t>
        <a:bodyPr/>
        <a:lstStyle/>
        <a:p>
          <a:endParaRPr lang="ru-RU"/>
        </a:p>
      </dgm:t>
    </dgm:pt>
    <dgm:pt modelId="{D7A9F085-B6DC-422D-99C1-511BF81F4567}" type="pres">
      <dgm:prSet presAssocID="{BD44B1CC-05C6-4CE5-9720-F5F6B2646B0F}" presName="node" presStyleLbl="node1" presStyleIdx="2" presStyleCnt="6" custScaleX="160890" custRadScaleRad="129943" custRadScaleInc="-7969">
        <dgm:presLayoutVars>
          <dgm:bulletEnabled val="1"/>
        </dgm:presLayoutVars>
      </dgm:prSet>
      <dgm:spPr/>
      <dgm:t>
        <a:bodyPr/>
        <a:lstStyle/>
        <a:p>
          <a:endParaRPr lang="ru-RU"/>
        </a:p>
      </dgm:t>
    </dgm:pt>
    <dgm:pt modelId="{99923925-995B-4EBE-87C7-BDF9EFC3E91B}" type="pres">
      <dgm:prSet presAssocID="{B6C39AB3-FDA1-4014-91AC-7E2D556DD527}" presName="sibTrans" presStyleLbl="sibTrans2D1" presStyleIdx="2" presStyleCnt="6"/>
      <dgm:spPr/>
      <dgm:t>
        <a:bodyPr/>
        <a:lstStyle/>
        <a:p>
          <a:endParaRPr lang="ru-RU"/>
        </a:p>
      </dgm:t>
    </dgm:pt>
    <dgm:pt modelId="{D83E258A-76D3-4686-82AD-9DEE936A9CF2}" type="pres">
      <dgm:prSet presAssocID="{B6C39AB3-FDA1-4014-91AC-7E2D556DD527}" presName="connectorText" presStyleLbl="sibTrans2D1" presStyleIdx="2" presStyleCnt="6"/>
      <dgm:spPr/>
      <dgm:t>
        <a:bodyPr/>
        <a:lstStyle/>
        <a:p>
          <a:endParaRPr lang="ru-RU"/>
        </a:p>
      </dgm:t>
    </dgm:pt>
    <dgm:pt modelId="{F10BF610-1DC7-4552-8266-5141643F4E47}" type="pres">
      <dgm:prSet presAssocID="{2B7B69A9-A64E-48F6-A42A-C61B9EAB45ED}" presName="node" presStyleLbl="node1" presStyleIdx="3" presStyleCnt="6" custScaleX="153418" custRadScaleRad="104767" custRadScaleInc="10412">
        <dgm:presLayoutVars>
          <dgm:bulletEnabled val="1"/>
        </dgm:presLayoutVars>
      </dgm:prSet>
      <dgm:spPr/>
      <dgm:t>
        <a:bodyPr/>
        <a:lstStyle/>
        <a:p>
          <a:endParaRPr lang="ru-RU"/>
        </a:p>
      </dgm:t>
    </dgm:pt>
    <dgm:pt modelId="{1E846968-9F92-4E6E-A050-3CDBEF697FC4}" type="pres">
      <dgm:prSet presAssocID="{15C59263-7D89-4208-AA86-62FD8307B8F9}" presName="sibTrans" presStyleLbl="sibTrans2D1" presStyleIdx="3" presStyleCnt="6"/>
      <dgm:spPr/>
      <dgm:t>
        <a:bodyPr/>
        <a:lstStyle/>
        <a:p>
          <a:endParaRPr lang="ru-RU"/>
        </a:p>
      </dgm:t>
    </dgm:pt>
    <dgm:pt modelId="{C42B965E-3AC6-46B7-8695-C763AAC0754C}" type="pres">
      <dgm:prSet presAssocID="{15C59263-7D89-4208-AA86-62FD8307B8F9}" presName="connectorText" presStyleLbl="sibTrans2D1" presStyleIdx="3" presStyleCnt="6"/>
      <dgm:spPr/>
      <dgm:t>
        <a:bodyPr/>
        <a:lstStyle/>
        <a:p>
          <a:endParaRPr lang="ru-RU"/>
        </a:p>
      </dgm:t>
    </dgm:pt>
    <dgm:pt modelId="{057CC406-13AC-496C-990B-97A778ECE095}" type="pres">
      <dgm:prSet presAssocID="{F08683F1-F930-4D4B-B58B-750519C6B130}" presName="node" presStyleLbl="node1" presStyleIdx="4" presStyleCnt="6" custScaleX="159124" custRadScaleRad="145063" custRadScaleInc="6534">
        <dgm:presLayoutVars>
          <dgm:bulletEnabled val="1"/>
        </dgm:presLayoutVars>
      </dgm:prSet>
      <dgm:spPr/>
      <dgm:t>
        <a:bodyPr/>
        <a:lstStyle/>
        <a:p>
          <a:endParaRPr lang="ru-RU"/>
        </a:p>
      </dgm:t>
    </dgm:pt>
    <dgm:pt modelId="{2AE4DE23-34C7-45B6-9538-586620318215}" type="pres">
      <dgm:prSet presAssocID="{5B7201B0-A336-4F5F-B50B-B8F79088D45C}" presName="sibTrans" presStyleLbl="sibTrans2D1" presStyleIdx="4" presStyleCnt="6"/>
      <dgm:spPr/>
      <dgm:t>
        <a:bodyPr/>
        <a:lstStyle/>
        <a:p>
          <a:endParaRPr lang="ru-RU"/>
        </a:p>
      </dgm:t>
    </dgm:pt>
    <dgm:pt modelId="{757D752B-9364-4CE0-95E4-61FC44570A7D}" type="pres">
      <dgm:prSet presAssocID="{5B7201B0-A336-4F5F-B50B-B8F79088D45C}" presName="connectorText" presStyleLbl="sibTrans2D1" presStyleIdx="4" presStyleCnt="6"/>
      <dgm:spPr/>
      <dgm:t>
        <a:bodyPr/>
        <a:lstStyle/>
        <a:p>
          <a:endParaRPr lang="ru-RU"/>
        </a:p>
      </dgm:t>
    </dgm:pt>
    <dgm:pt modelId="{D1DF34E1-0FE1-4959-A645-1417E2901416}" type="pres">
      <dgm:prSet presAssocID="{7D7A4A4B-17BC-47AA-9FCB-0FE1C4B033F4}" presName="node" presStyleLbl="node1" presStyleIdx="5" presStyleCnt="6" custScaleX="194150" custRadScaleRad="127295" custRadScaleInc="-40260">
        <dgm:presLayoutVars>
          <dgm:bulletEnabled val="1"/>
        </dgm:presLayoutVars>
      </dgm:prSet>
      <dgm:spPr/>
      <dgm:t>
        <a:bodyPr/>
        <a:lstStyle/>
        <a:p>
          <a:endParaRPr lang="ru-RU"/>
        </a:p>
      </dgm:t>
    </dgm:pt>
    <dgm:pt modelId="{E8F746D2-F2FB-4CCC-9F5E-139BDE1C84BF}" type="pres">
      <dgm:prSet presAssocID="{7963CE94-9246-4975-A8B6-45CDE69D0C81}" presName="sibTrans" presStyleLbl="sibTrans2D1" presStyleIdx="5" presStyleCnt="6"/>
      <dgm:spPr/>
      <dgm:t>
        <a:bodyPr/>
        <a:lstStyle/>
        <a:p>
          <a:endParaRPr lang="ru-RU"/>
        </a:p>
      </dgm:t>
    </dgm:pt>
    <dgm:pt modelId="{172EE8AF-C17A-4CB0-AB5E-D7281254E2B6}" type="pres">
      <dgm:prSet presAssocID="{7963CE94-9246-4975-A8B6-45CDE69D0C81}" presName="connectorText" presStyleLbl="sibTrans2D1" presStyleIdx="5" presStyleCnt="6"/>
      <dgm:spPr/>
      <dgm:t>
        <a:bodyPr/>
        <a:lstStyle/>
        <a:p>
          <a:endParaRPr lang="ru-RU"/>
        </a:p>
      </dgm:t>
    </dgm:pt>
  </dgm:ptLst>
  <dgm:cxnLst>
    <dgm:cxn modelId="{5EAEBD4E-9C1A-4A0F-86A9-1400EF360A15}" type="presOf" srcId="{5B7201B0-A336-4F5F-B50B-B8F79088D45C}" destId="{757D752B-9364-4CE0-95E4-61FC44570A7D}" srcOrd="1" destOrd="0" presId="urn:microsoft.com/office/officeart/2005/8/layout/cycle2"/>
    <dgm:cxn modelId="{53B6BF0A-DA54-46FA-BE53-4D581C734604}" type="presOf" srcId="{B6C39AB3-FDA1-4014-91AC-7E2D556DD527}" destId="{99923925-995B-4EBE-87C7-BDF9EFC3E91B}" srcOrd="0" destOrd="0" presId="urn:microsoft.com/office/officeart/2005/8/layout/cycle2"/>
    <dgm:cxn modelId="{ED7E2722-14BE-4B3A-9648-3534523E1255}" srcId="{987D7D4C-39C8-4504-8744-E568736D03AF}" destId="{5D4ECFD2-2C93-424E-A447-711EBB6EA88C}" srcOrd="1" destOrd="0" parTransId="{9E4AD19F-8311-4CC7-BB50-E26632DCB801}" sibTransId="{4724B54A-F767-4E81-85EF-AE2BF22D5146}"/>
    <dgm:cxn modelId="{86E41D70-6A30-4EE0-8D57-AE578601E416}" srcId="{987D7D4C-39C8-4504-8744-E568736D03AF}" destId="{F08683F1-F930-4D4B-B58B-750519C6B130}" srcOrd="4" destOrd="0" parTransId="{F2D809D5-5468-4ABD-BB78-3CE4FC61A696}" sibTransId="{5B7201B0-A336-4F5F-B50B-B8F79088D45C}"/>
    <dgm:cxn modelId="{AC85AC9C-D9E8-42B8-8D42-39C876CEEDF1}" type="presOf" srcId="{7D7A4A4B-17BC-47AA-9FCB-0FE1C4B033F4}" destId="{D1DF34E1-0FE1-4959-A645-1417E2901416}" srcOrd="0" destOrd="0" presId="urn:microsoft.com/office/officeart/2005/8/layout/cycle2"/>
    <dgm:cxn modelId="{C4503171-A14E-491E-B5AB-DBDBF0D56585}" srcId="{987D7D4C-39C8-4504-8744-E568736D03AF}" destId="{1245A987-70F6-4E99-BDD5-9ED5031BC346}" srcOrd="0" destOrd="0" parTransId="{7FE6620E-3921-4891-8C81-3312A59AEE05}" sibTransId="{ACE3E5FB-8C89-4152-B711-AAF4FC9C670D}"/>
    <dgm:cxn modelId="{CB1BFDBB-4AF4-4E3B-A5AB-56E041AA6632}" type="presOf" srcId="{ACE3E5FB-8C89-4152-B711-AAF4FC9C670D}" destId="{D759AD99-4108-4304-B367-8C59DB093B54}" srcOrd="0" destOrd="0" presId="urn:microsoft.com/office/officeart/2005/8/layout/cycle2"/>
    <dgm:cxn modelId="{CAB8E3DC-D8AA-4B8A-91BF-6AD1E2B91E22}" type="presOf" srcId="{2B7B69A9-A64E-48F6-A42A-C61B9EAB45ED}" destId="{F10BF610-1DC7-4552-8266-5141643F4E47}" srcOrd="0" destOrd="0" presId="urn:microsoft.com/office/officeart/2005/8/layout/cycle2"/>
    <dgm:cxn modelId="{72771448-2218-4BE8-84E5-00BA83B07075}" type="presOf" srcId="{BD44B1CC-05C6-4CE5-9720-F5F6B2646B0F}" destId="{D7A9F085-B6DC-422D-99C1-511BF81F4567}" srcOrd="0" destOrd="0" presId="urn:microsoft.com/office/officeart/2005/8/layout/cycle2"/>
    <dgm:cxn modelId="{66435964-4403-4CAB-A506-84AA1ED9F767}" srcId="{987D7D4C-39C8-4504-8744-E568736D03AF}" destId="{BD44B1CC-05C6-4CE5-9720-F5F6B2646B0F}" srcOrd="2" destOrd="0" parTransId="{C2ECABE8-DF1E-461C-8D75-FF8C99CE091E}" sibTransId="{B6C39AB3-FDA1-4014-91AC-7E2D556DD527}"/>
    <dgm:cxn modelId="{1B0F234A-A661-4AA7-AD10-7DD904796060}" type="presOf" srcId="{15C59263-7D89-4208-AA86-62FD8307B8F9}" destId="{1E846968-9F92-4E6E-A050-3CDBEF697FC4}" srcOrd="0" destOrd="0" presId="urn:microsoft.com/office/officeart/2005/8/layout/cycle2"/>
    <dgm:cxn modelId="{1596EA0F-5190-4022-B715-E1416DBEC75E}" type="presOf" srcId="{1245A987-70F6-4E99-BDD5-9ED5031BC346}" destId="{80FE6CD4-4C08-4EC9-832B-2EE335428541}" srcOrd="0" destOrd="0" presId="urn:microsoft.com/office/officeart/2005/8/layout/cycle2"/>
    <dgm:cxn modelId="{AC359FDB-9592-4621-BB15-28C77D6EC473}" type="presOf" srcId="{4724B54A-F767-4E81-85EF-AE2BF22D5146}" destId="{7C4581D4-4CC8-4DFA-8803-DE62A988C98D}" srcOrd="0" destOrd="0" presId="urn:microsoft.com/office/officeart/2005/8/layout/cycle2"/>
    <dgm:cxn modelId="{7D89C91C-0A94-4EA4-B852-41F31139DE0C}" srcId="{987D7D4C-39C8-4504-8744-E568736D03AF}" destId="{7D7A4A4B-17BC-47AA-9FCB-0FE1C4B033F4}" srcOrd="5" destOrd="0" parTransId="{D0B355D3-EAAE-4738-8D46-455E930A4043}" sibTransId="{7963CE94-9246-4975-A8B6-45CDE69D0C81}"/>
    <dgm:cxn modelId="{6C355CF1-6205-410A-AB35-80605599774F}" type="presOf" srcId="{F08683F1-F930-4D4B-B58B-750519C6B130}" destId="{057CC406-13AC-496C-990B-97A778ECE095}" srcOrd="0" destOrd="0" presId="urn:microsoft.com/office/officeart/2005/8/layout/cycle2"/>
    <dgm:cxn modelId="{F55A3DC2-EA9D-425E-A060-C11E52ECED04}" type="presOf" srcId="{B6C39AB3-FDA1-4014-91AC-7E2D556DD527}" destId="{D83E258A-76D3-4686-82AD-9DEE936A9CF2}" srcOrd="1" destOrd="0" presId="urn:microsoft.com/office/officeart/2005/8/layout/cycle2"/>
    <dgm:cxn modelId="{40D50621-1F91-4ECF-A488-31413E92CCFD}" type="presOf" srcId="{7963CE94-9246-4975-A8B6-45CDE69D0C81}" destId="{172EE8AF-C17A-4CB0-AB5E-D7281254E2B6}" srcOrd="1" destOrd="0" presId="urn:microsoft.com/office/officeart/2005/8/layout/cycle2"/>
    <dgm:cxn modelId="{B45EF047-2084-4CE8-A0F4-74904AD7F200}" type="presOf" srcId="{5D4ECFD2-2C93-424E-A447-711EBB6EA88C}" destId="{8FADDF94-C8E0-4E2F-B75E-7735E0FF29C9}" srcOrd="0" destOrd="0" presId="urn:microsoft.com/office/officeart/2005/8/layout/cycle2"/>
    <dgm:cxn modelId="{248AE042-738D-46B6-9155-D479D4E13368}" type="presOf" srcId="{5B7201B0-A336-4F5F-B50B-B8F79088D45C}" destId="{2AE4DE23-34C7-45B6-9538-586620318215}" srcOrd="0" destOrd="0" presId="urn:microsoft.com/office/officeart/2005/8/layout/cycle2"/>
    <dgm:cxn modelId="{30521E4C-A70B-4A1F-A8BA-64675E7308DF}" srcId="{987D7D4C-39C8-4504-8744-E568736D03AF}" destId="{2B7B69A9-A64E-48F6-A42A-C61B9EAB45ED}" srcOrd="3" destOrd="0" parTransId="{E27DEBD4-0FF1-4332-A392-957294B47F29}" sibTransId="{15C59263-7D89-4208-AA86-62FD8307B8F9}"/>
    <dgm:cxn modelId="{3468A547-5307-4E3A-A765-F6B58AAD3386}" type="presOf" srcId="{4724B54A-F767-4E81-85EF-AE2BF22D5146}" destId="{EBEA272F-DF96-43CA-B0E6-037BD28396B8}" srcOrd="1" destOrd="0" presId="urn:microsoft.com/office/officeart/2005/8/layout/cycle2"/>
    <dgm:cxn modelId="{F88AA62C-E9F7-400D-A40A-41FC3BEC0C23}" type="presOf" srcId="{7963CE94-9246-4975-A8B6-45CDE69D0C81}" destId="{E8F746D2-F2FB-4CCC-9F5E-139BDE1C84BF}" srcOrd="0" destOrd="0" presId="urn:microsoft.com/office/officeart/2005/8/layout/cycle2"/>
    <dgm:cxn modelId="{39ED0DB8-F1A5-4ADC-93B2-6D1CD942C184}" type="presOf" srcId="{987D7D4C-39C8-4504-8744-E568736D03AF}" destId="{23632D2B-55A7-482A-81D2-2B17636D75B5}" srcOrd="0" destOrd="0" presId="urn:microsoft.com/office/officeart/2005/8/layout/cycle2"/>
    <dgm:cxn modelId="{A16A21BA-6D97-4DDF-AF3E-A17C5345E465}" type="presOf" srcId="{ACE3E5FB-8C89-4152-B711-AAF4FC9C670D}" destId="{9D4B6315-06B8-49B5-9997-7824F2A9FC1F}" srcOrd="1" destOrd="0" presId="urn:microsoft.com/office/officeart/2005/8/layout/cycle2"/>
    <dgm:cxn modelId="{C03A2F05-D336-4D07-B656-5AB8FB9FE1EF}" type="presOf" srcId="{15C59263-7D89-4208-AA86-62FD8307B8F9}" destId="{C42B965E-3AC6-46B7-8695-C763AAC0754C}" srcOrd="1" destOrd="0" presId="urn:microsoft.com/office/officeart/2005/8/layout/cycle2"/>
    <dgm:cxn modelId="{6C524F9F-CEE1-48EE-B7B3-79D72E722FB4}" type="presParOf" srcId="{23632D2B-55A7-482A-81D2-2B17636D75B5}" destId="{80FE6CD4-4C08-4EC9-832B-2EE335428541}" srcOrd="0" destOrd="0" presId="urn:microsoft.com/office/officeart/2005/8/layout/cycle2"/>
    <dgm:cxn modelId="{81F2F9BA-87FE-4ECC-923A-D204CC8BBC4C}" type="presParOf" srcId="{23632D2B-55A7-482A-81D2-2B17636D75B5}" destId="{D759AD99-4108-4304-B367-8C59DB093B54}" srcOrd="1" destOrd="0" presId="urn:microsoft.com/office/officeart/2005/8/layout/cycle2"/>
    <dgm:cxn modelId="{E314D9DC-5CD0-4BF1-8172-495CC319B37C}" type="presParOf" srcId="{D759AD99-4108-4304-B367-8C59DB093B54}" destId="{9D4B6315-06B8-49B5-9997-7824F2A9FC1F}" srcOrd="0" destOrd="0" presId="urn:microsoft.com/office/officeart/2005/8/layout/cycle2"/>
    <dgm:cxn modelId="{E11D8BC0-9751-4DF0-82D0-7021922DFAA2}" type="presParOf" srcId="{23632D2B-55A7-482A-81D2-2B17636D75B5}" destId="{8FADDF94-C8E0-4E2F-B75E-7735E0FF29C9}" srcOrd="2" destOrd="0" presId="urn:microsoft.com/office/officeart/2005/8/layout/cycle2"/>
    <dgm:cxn modelId="{CDEF2C4A-E55A-4958-BE2B-231BEA885488}" type="presParOf" srcId="{23632D2B-55A7-482A-81D2-2B17636D75B5}" destId="{7C4581D4-4CC8-4DFA-8803-DE62A988C98D}" srcOrd="3" destOrd="0" presId="urn:microsoft.com/office/officeart/2005/8/layout/cycle2"/>
    <dgm:cxn modelId="{6ECB575D-8C87-42B9-90A6-9F3FF2F70172}" type="presParOf" srcId="{7C4581D4-4CC8-4DFA-8803-DE62A988C98D}" destId="{EBEA272F-DF96-43CA-B0E6-037BD28396B8}" srcOrd="0" destOrd="0" presId="urn:microsoft.com/office/officeart/2005/8/layout/cycle2"/>
    <dgm:cxn modelId="{2DF8806F-ED68-4135-B350-E6D3A843055A}" type="presParOf" srcId="{23632D2B-55A7-482A-81D2-2B17636D75B5}" destId="{D7A9F085-B6DC-422D-99C1-511BF81F4567}" srcOrd="4" destOrd="0" presId="urn:microsoft.com/office/officeart/2005/8/layout/cycle2"/>
    <dgm:cxn modelId="{9C69A96C-E2EA-401B-9BF1-1036DD290989}" type="presParOf" srcId="{23632D2B-55A7-482A-81D2-2B17636D75B5}" destId="{99923925-995B-4EBE-87C7-BDF9EFC3E91B}" srcOrd="5" destOrd="0" presId="urn:microsoft.com/office/officeart/2005/8/layout/cycle2"/>
    <dgm:cxn modelId="{41B31A68-CE28-4D62-A41E-93F37CE6C50A}" type="presParOf" srcId="{99923925-995B-4EBE-87C7-BDF9EFC3E91B}" destId="{D83E258A-76D3-4686-82AD-9DEE936A9CF2}" srcOrd="0" destOrd="0" presId="urn:microsoft.com/office/officeart/2005/8/layout/cycle2"/>
    <dgm:cxn modelId="{3B150FEA-4D30-406D-BB0E-D25ADBF52840}" type="presParOf" srcId="{23632D2B-55A7-482A-81D2-2B17636D75B5}" destId="{F10BF610-1DC7-4552-8266-5141643F4E47}" srcOrd="6" destOrd="0" presId="urn:microsoft.com/office/officeart/2005/8/layout/cycle2"/>
    <dgm:cxn modelId="{8D6631B1-0D2F-4E3A-A271-E608FF4FF2AE}" type="presParOf" srcId="{23632D2B-55A7-482A-81D2-2B17636D75B5}" destId="{1E846968-9F92-4E6E-A050-3CDBEF697FC4}" srcOrd="7" destOrd="0" presId="urn:microsoft.com/office/officeart/2005/8/layout/cycle2"/>
    <dgm:cxn modelId="{5D192211-0AFA-46F0-9978-77497F76F1C1}" type="presParOf" srcId="{1E846968-9F92-4E6E-A050-3CDBEF697FC4}" destId="{C42B965E-3AC6-46B7-8695-C763AAC0754C}" srcOrd="0" destOrd="0" presId="urn:microsoft.com/office/officeart/2005/8/layout/cycle2"/>
    <dgm:cxn modelId="{2265F751-4D0F-42DB-9830-74F1B959E8AE}" type="presParOf" srcId="{23632D2B-55A7-482A-81D2-2B17636D75B5}" destId="{057CC406-13AC-496C-990B-97A778ECE095}" srcOrd="8" destOrd="0" presId="urn:microsoft.com/office/officeart/2005/8/layout/cycle2"/>
    <dgm:cxn modelId="{41C88CC3-20F0-4823-8EC5-83BA7FF5D438}" type="presParOf" srcId="{23632D2B-55A7-482A-81D2-2B17636D75B5}" destId="{2AE4DE23-34C7-45B6-9538-586620318215}" srcOrd="9" destOrd="0" presId="urn:microsoft.com/office/officeart/2005/8/layout/cycle2"/>
    <dgm:cxn modelId="{E03208E0-56C0-4DD3-89DC-DE6FDDF43C0D}" type="presParOf" srcId="{2AE4DE23-34C7-45B6-9538-586620318215}" destId="{757D752B-9364-4CE0-95E4-61FC44570A7D}" srcOrd="0" destOrd="0" presId="urn:microsoft.com/office/officeart/2005/8/layout/cycle2"/>
    <dgm:cxn modelId="{FDD8E31F-3D0A-4B93-9369-60ED05698DEF}" type="presParOf" srcId="{23632D2B-55A7-482A-81D2-2B17636D75B5}" destId="{D1DF34E1-0FE1-4959-A645-1417E2901416}" srcOrd="10" destOrd="0" presId="urn:microsoft.com/office/officeart/2005/8/layout/cycle2"/>
    <dgm:cxn modelId="{6BD6E54E-83CB-4582-B808-43AB0742F47D}" type="presParOf" srcId="{23632D2B-55A7-482A-81D2-2B17636D75B5}" destId="{E8F746D2-F2FB-4CCC-9F5E-139BDE1C84BF}" srcOrd="11" destOrd="0" presId="urn:microsoft.com/office/officeart/2005/8/layout/cycle2"/>
    <dgm:cxn modelId="{BB3B8CD9-C4A8-4B27-8F1B-BAFE89520A16}" type="presParOf" srcId="{E8F746D2-F2FB-4CCC-9F5E-139BDE1C84BF}" destId="{172EE8AF-C17A-4CB0-AB5E-D7281254E2B6}"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27DDC5-0467-447A-B27E-7088D892166C}" type="doc">
      <dgm:prSet loTypeId="urn:microsoft.com/office/officeart/2005/8/layout/hProcess9" loCatId="process" qsTypeId="urn:microsoft.com/office/officeart/2005/8/quickstyle/simple1" qsCatId="simple" csTypeId="urn:microsoft.com/office/officeart/2005/8/colors/accent1_2" csCatId="accent1" phldr="1"/>
      <dgm:spPr>
        <a:scene3d>
          <a:camera prst="isometricOffAxis2Left"/>
          <a:lightRig rig="threePt" dir="t"/>
        </a:scene3d>
      </dgm:spPr>
    </dgm:pt>
    <dgm:pt modelId="{7BEE9129-B90D-4EED-87D6-0F864EA4A047}">
      <dgm:prSet phldrT="[Текст]" custT="1"/>
      <dgm:spPr>
        <a:ln>
          <a:solidFill>
            <a:schemeClr val="bg1"/>
          </a:solidFill>
        </a:ln>
      </dgm:spPr>
      <dgm:t>
        <a:bodyPr/>
        <a:lstStyle/>
        <a:p>
          <a:r>
            <a:rPr lang="ru-RU" sz="2000" b="1" dirty="0" smtClean="0"/>
            <a:t>Основные направления бюджетной и налоговой политики</a:t>
          </a:r>
          <a:endParaRPr lang="ru-RU" sz="2000" b="1" dirty="0"/>
        </a:p>
      </dgm:t>
    </dgm:pt>
    <dgm:pt modelId="{063A345F-3068-4107-A93F-506316B8FB29}" type="parTrans" cxnId="{9BFC87A7-1E91-4899-B586-2B6FDE8D52F2}">
      <dgm:prSet/>
      <dgm:spPr/>
      <dgm:t>
        <a:bodyPr/>
        <a:lstStyle/>
        <a:p>
          <a:endParaRPr lang="ru-RU"/>
        </a:p>
      </dgm:t>
    </dgm:pt>
    <dgm:pt modelId="{2F28F19B-7497-49FF-AAE8-A65C48F9D6A5}" type="sibTrans" cxnId="{9BFC87A7-1E91-4899-B586-2B6FDE8D52F2}">
      <dgm:prSet/>
      <dgm:spPr/>
      <dgm:t>
        <a:bodyPr/>
        <a:lstStyle/>
        <a:p>
          <a:endParaRPr lang="ru-RU"/>
        </a:p>
      </dgm:t>
    </dgm:pt>
    <dgm:pt modelId="{5C6D381D-8BB4-4FDA-9486-9186E09520FD}">
      <dgm:prSet phldrT="[Текст]" custT="1"/>
      <dgm:spPr/>
      <dgm:t>
        <a:bodyPr/>
        <a:lstStyle/>
        <a:p>
          <a:r>
            <a:rPr lang="ru-RU" sz="2000" b="1" dirty="0" smtClean="0"/>
            <a:t>Послание Президента РФ </a:t>
          </a:r>
          <a:endParaRPr lang="ru-RU" sz="2000" b="1" dirty="0"/>
        </a:p>
      </dgm:t>
    </dgm:pt>
    <dgm:pt modelId="{29E194F1-D556-4E8F-9D1C-C1DEA39FE550}" type="parTrans" cxnId="{17C0ABCB-C6F1-45DE-9CCE-2B7A1BCEDB23}">
      <dgm:prSet/>
      <dgm:spPr/>
      <dgm:t>
        <a:bodyPr/>
        <a:lstStyle/>
        <a:p>
          <a:endParaRPr lang="ru-RU"/>
        </a:p>
      </dgm:t>
    </dgm:pt>
    <dgm:pt modelId="{5D51EABB-FD6F-451A-826A-5ED7E4185990}" type="sibTrans" cxnId="{17C0ABCB-C6F1-45DE-9CCE-2B7A1BCEDB23}">
      <dgm:prSet/>
      <dgm:spPr/>
      <dgm:t>
        <a:bodyPr/>
        <a:lstStyle/>
        <a:p>
          <a:endParaRPr lang="ru-RU"/>
        </a:p>
      </dgm:t>
    </dgm:pt>
    <dgm:pt modelId="{E10C71D4-28E4-4DA7-B3B7-5576D87127DF}">
      <dgm:prSet custT="1"/>
      <dgm:spPr/>
      <dgm:t>
        <a:bodyPr/>
        <a:lstStyle/>
        <a:p>
          <a:pPr rtl="0"/>
          <a:r>
            <a:rPr lang="ru-RU" sz="2000" b="1" dirty="0" smtClean="0">
              <a:solidFill>
                <a:schemeClr val="bg1"/>
              </a:solidFill>
              <a:latin typeface="+mn-lt"/>
            </a:rPr>
            <a:t>Прогноз социально-экономиче-ского развития</a:t>
          </a:r>
          <a:endParaRPr lang="ru-RU" sz="2000" b="1" dirty="0">
            <a:solidFill>
              <a:schemeClr val="bg1"/>
            </a:solidFill>
            <a:latin typeface="+mn-lt"/>
          </a:endParaRPr>
        </a:p>
      </dgm:t>
    </dgm:pt>
    <dgm:pt modelId="{998C6E90-5BE3-47A8-9CB5-504F3BF347EB}" type="parTrans" cxnId="{BADC4EFF-0161-43DB-B3CF-84FB9BC9C2BF}">
      <dgm:prSet/>
      <dgm:spPr/>
      <dgm:t>
        <a:bodyPr/>
        <a:lstStyle/>
        <a:p>
          <a:endParaRPr lang="ru-RU"/>
        </a:p>
      </dgm:t>
    </dgm:pt>
    <dgm:pt modelId="{2D0976C3-42EB-4A18-A32F-CB77B68BE82A}" type="sibTrans" cxnId="{BADC4EFF-0161-43DB-B3CF-84FB9BC9C2BF}">
      <dgm:prSet/>
      <dgm:spPr/>
      <dgm:t>
        <a:bodyPr/>
        <a:lstStyle/>
        <a:p>
          <a:endParaRPr lang="ru-RU"/>
        </a:p>
      </dgm:t>
    </dgm:pt>
    <dgm:pt modelId="{0F865CDF-AB4C-4FA5-8075-C5F4824A4DF6}">
      <dgm:prSet custT="1"/>
      <dgm:spPr/>
      <dgm:t>
        <a:bodyPr/>
        <a:lstStyle/>
        <a:p>
          <a:r>
            <a:rPr lang="ru-RU" sz="2000" b="1" dirty="0" smtClean="0"/>
            <a:t>Муниципа-льные программы</a:t>
          </a:r>
          <a:endParaRPr lang="ru-RU" sz="2000" b="1" dirty="0"/>
        </a:p>
      </dgm:t>
    </dgm:pt>
    <dgm:pt modelId="{6F43A9FF-6961-428D-B19D-E68ECD0AB20C}" type="sibTrans" cxnId="{9AF48351-5EA6-49F3-A3EF-C9C3883DB849}">
      <dgm:prSet/>
      <dgm:spPr/>
      <dgm:t>
        <a:bodyPr/>
        <a:lstStyle/>
        <a:p>
          <a:endParaRPr lang="ru-RU"/>
        </a:p>
      </dgm:t>
    </dgm:pt>
    <dgm:pt modelId="{01346021-C581-49DD-9ED5-D12E07AABAFD}" type="parTrans" cxnId="{9AF48351-5EA6-49F3-A3EF-C9C3883DB849}">
      <dgm:prSet/>
      <dgm:spPr/>
      <dgm:t>
        <a:bodyPr/>
        <a:lstStyle/>
        <a:p>
          <a:endParaRPr lang="ru-RU"/>
        </a:p>
      </dgm:t>
    </dgm:pt>
    <dgm:pt modelId="{5B5218F4-D149-46BF-BF82-1106DF5663C7}" type="pres">
      <dgm:prSet presAssocID="{B927DDC5-0467-447A-B27E-7088D892166C}" presName="CompostProcess" presStyleCnt="0">
        <dgm:presLayoutVars>
          <dgm:dir/>
          <dgm:resizeHandles val="exact"/>
        </dgm:presLayoutVars>
      </dgm:prSet>
      <dgm:spPr/>
    </dgm:pt>
    <dgm:pt modelId="{6E1357B2-EE84-41CD-9819-27889034BE02}" type="pres">
      <dgm:prSet presAssocID="{B927DDC5-0467-447A-B27E-7088D892166C}" presName="arrow" presStyleLbl="bgShp" presStyleIdx="0" presStyleCnt="1" custAng="10800000" custLinFactNeighborX="-1134" custLinFactNeighborY="-23242"/>
      <dgm:spPr>
        <a:ln w="38100">
          <a:solidFill>
            <a:schemeClr val="accent1">
              <a:lumMod val="50000"/>
            </a:schemeClr>
          </a:solidFill>
        </a:ln>
      </dgm:spPr>
    </dgm:pt>
    <dgm:pt modelId="{AE8B3BBA-B924-488C-8A7B-BDBF685026BF}" type="pres">
      <dgm:prSet presAssocID="{B927DDC5-0467-447A-B27E-7088D892166C}" presName="linearProcess" presStyleCnt="0"/>
      <dgm:spPr/>
    </dgm:pt>
    <dgm:pt modelId="{7E286CAF-AE67-476A-B67F-5EB945E01B05}" type="pres">
      <dgm:prSet presAssocID="{7BEE9129-B90D-4EED-87D6-0F864EA4A047}" presName="textNode" presStyleLbl="node1" presStyleIdx="0" presStyleCnt="4">
        <dgm:presLayoutVars>
          <dgm:bulletEnabled val="1"/>
        </dgm:presLayoutVars>
      </dgm:prSet>
      <dgm:spPr/>
      <dgm:t>
        <a:bodyPr/>
        <a:lstStyle/>
        <a:p>
          <a:endParaRPr lang="ru-RU"/>
        </a:p>
      </dgm:t>
    </dgm:pt>
    <dgm:pt modelId="{C56EEDE3-52D8-45CC-8DA0-94A7FB405CC3}" type="pres">
      <dgm:prSet presAssocID="{2F28F19B-7497-49FF-AAE8-A65C48F9D6A5}" presName="sibTrans" presStyleCnt="0"/>
      <dgm:spPr/>
    </dgm:pt>
    <dgm:pt modelId="{8DC88089-FBC5-4C0E-AE97-4C9AA609F17B}" type="pres">
      <dgm:prSet presAssocID="{E10C71D4-28E4-4DA7-B3B7-5576D87127DF}" presName="textNode" presStyleLbl="node1" presStyleIdx="1" presStyleCnt="4">
        <dgm:presLayoutVars>
          <dgm:bulletEnabled val="1"/>
        </dgm:presLayoutVars>
      </dgm:prSet>
      <dgm:spPr/>
      <dgm:t>
        <a:bodyPr/>
        <a:lstStyle/>
        <a:p>
          <a:endParaRPr lang="ru-RU"/>
        </a:p>
      </dgm:t>
    </dgm:pt>
    <dgm:pt modelId="{9DDDA33D-9B1D-4C64-90AB-38C054CF8916}" type="pres">
      <dgm:prSet presAssocID="{2D0976C3-42EB-4A18-A32F-CB77B68BE82A}" presName="sibTrans" presStyleCnt="0"/>
      <dgm:spPr/>
    </dgm:pt>
    <dgm:pt modelId="{05F8519C-237D-4B65-9E5C-A46A20CE4E2F}" type="pres">
      <dgm:prSet presAssocID="{5C6D381D-8BB4-4FDA-9486-9186E09520FD}" presName="textNode" presStyleLbl="node1" presStyleIdx="2" presStyleCnt="4">
        <dgm:presLayoutVars>
          <dgm:bulletEnabled val="1"/>
        </dgm:presLayoutVars>
      </dgm:prSet>
      <dgm:spPr/>
      <dgm:t>
        <a:bodyPr/>
        <a:lstStyle/>
        <a:p>
          <a:endParaRPr lang="ru-RU"/>
        </a:p>
      </dgm:t>
    </dgm:pt>
    <dgm:pt modelId="{32887445-D7A9-4607-905C-D1DC70E64311}" type="pres">
      <dgm:prSet presAssocID="{5D51EABB-FD6F-451A-826A-5ED7E4185990}" presName="sibTrans" presStyleCnt="0"/>
      <dgm:spPr/>
    </dgm:pt>
    <dgm:pt modelId="{03A3E00C-B8D5-4123-A966-4AACAD927996}" type="pres">
      <dgm:prSet presAssocID="{0F865CDF-AB4C-4FA5-8075-C5F4824A4DF6}" presName="textNode" presStyleLbl="node1" presStyleIdx="3" presStyleCnt="4" custLinFactNeighborX="-31405" custLinFactNeighborY="-4054">
        <dgm:presLayoutVars>
          <dgm:bulletEnabled val="1"/>
        </dgm:presLayoutVars>
      </dgm:prSet>
      <dgm:spPr/>
      <dgm:t>
        <a:bodyPr/>
        <a:lstStyle/>
        <a:p>
          <a:endParaRPr lang="ru-RU"/>
        </a:p>
      </dgm:t>
    </dgm:pt>
  </dgm:ptLst>
  <dgm:cxnLst>
    <dgm:cxn modelId="{056DE0D6-B234-4976-A1AE-1D9AAAFC9617}" type="presOf" srcId="{5C6D381D-8BB4-4FDA-9486-9186E09520FD}" destId="{05F8519C-237D-4B65-9E5C-A46A20CE4E2F}" srcOrd="0" destOrd="0" presId="urn:microsoft.com/office/officeart/2005/8/layout/hProcess9"/>
    <dgm:cxn modelId="{2D4D88F2-15FF-4339-91A1-37DB72683FAC}" type="presOf" srcId="{B927DDC5-0467-447A-B27E-7088D892166C}" destId="{5B5218F4-D149-46BF-BF82-1106DF5663C7}" srcOrd="0" destOrd="0" presId="urn:microsoft.com/office/officeart/2005/8/layout/hProcess9"/>
    <dgm:cxn modelId="{02FEEDAF-EC50-4466-8530-D1188BE88F5A}" type="presOf" srcId="{E10C71D4-28E4-4DA7-B3B7-5576D87127DF}" destId="{8DC88089-FBC5-4C0E-AE97-4C9AA609F17B}" srcOrd="0" destOrd="0" presId="urn:microsoft.com/office/officeart/2005/8/layout/hProcess9"/>
    <dgm:cxn modelId="{17C0ABCB-C6F1-45DE-9CCE-2B7A1BCEDB23}" srcId="{B927DDC5-0467-447A-B27E-7088D892166C}" destId="{5C6D381D-8BB4-4FDA-9486-9186E09520FD}" srcOrd="2" destOrd="0" parTransId="{29E194F1-D556-4E8F-9D1C-C1DEA39FE550}" sibTransId="{5D51EABB-FD6F-451A-826A-5ED7E4185990}"/>
    <dgm:cxn modelId="{9BFC87A7-1E91-4899-B586-2B6FDE8D52F2}" srcId="{B927DDC5-0467-447A-B27E-7088D892166C}" destId="{7BEE9129-B90D-4EED-87D6-0F864EA4A047}" srcOrd="0" destOrd="0" parTransId="{063A345F-3068-4107-A93F-506316B8FB29}" sibTransId="{2F28F19B-7497-49FF-AAE8-A65C48F9D6A5}"/>
    <dgm:cxn modelId="{E0C6E65D-2105-41EE-A1A8-32FF3F78ABF3}" type="presOf" srcId="{7BEE9129-B90D-4EED-87D6-0F864EA4A047}" destId="{7E286CAF-AE67-476A-B67F-5EB945E01B05}" srcOrd="0" destOrd="0" presId="urn:microsoft.com/office/officeart/2005/8/layout/hProcess9"/>
    <dgm:cxn modelId="{BADC4EFF-0161-43DB-B3CF-84FB9BC9C2BF}" srcId="{B927DDC5-0467-447A-B27E-7088D892166C}" destId="{E10C71D4-28E4-4DA7-B3B7-5576D87127DF}" srcOrd="1" destOrd="0" parTransId="{998C6E90-5BE3-47A8-9CB5-504F3BF347EB}" sibTransId="{2D0976C3-42EB-4A18-A32F-CB77B68BE82A}"/>
    <dgm:cxn modelId="{9AF48351-5EA6-49F3-A3EF-C9C3883DB849}" srcId="{B927DDC5-0467-447A-B27E-7088D892166C}" destId="{0F865CDF-AB4C-4FA5-8075-C5F4824A4DF6}" srcOrd="3" destOrd="0" parTransId="{01346021-C581-49DD-9ED5-D12E07AABAFD}" sibTransId="{6F43A9FF-6961-428D-B19D-E68ECD0AB20C}"/>
    <dgm:cxn modelId="{AE7F8AE5-7AF6-4FFF-B2DD-815050ABBB54}" type="presOf" srcId="{0F865CDF-AB4C-4FA5-8075-C5F4824A4DF6}" destId="{03A3E00C-B8D5-4123-A966-4AACAD927996}" srcOrd="0" destOrd="0" presId="urn:microsoft.com/office/officeart/2005/8/layout/hProcess9"/>
    <dgm:cxn modelId="{C0A33F98-C2F9-41B1-819A-8B44CBBC9366}" type="presParOf" srcId="{5B5218F4-D149-46BF-BF82-1106DF5663C7}" destId="{6E1357B2-EE84-41CD-9819-27889034BE02}" srcOrd="0" destOrd="0" presId="urn:microsoft.com/office/officeart/2005/8/layout/hProcess9"/>
    <dgm:cxn modelId="{FBC553CF-3507-4310-989F-07C702CE859E}" type="presParOf" srcId="{5B5218F4-D149-46BF-BF82-1106DF5663C7}" destId="{AE8B3BBA-B924-488C-8A7B-BDBF685026BF}" srcOrd="1" destOrd="0" presId="urn:microsoft.com/office/officeart/2005/8/layout/hProcess9"/>
    <dgm:cxn modelId="{B1C19EE4-10BE-4CDC-87B7-B5E6DABEA586}" type="presParOf" srcId="{AE8B3BBA-B924-488C-8A7B-BDBF685026BF}" destId="{7E286CAF-AE67-476A-B67F-5EB945E01B05}" srcOrd="0" destOrd="0" presId="urn:microsoft.com/office/officeart/2005/8/layout/hProcess9"/>
    <dgm:cxn modelId="{5004F840-530E-422D-9D2A-DA423F064517}" type="presParOf" srcId="{AE8B3BBA-B924-488C-8A7B-BDBF685026BF}" destId="{C56EEDE3-52D8-45CC-8DA0-94A7FB405CC3}" srcOrd="1" destOrd="0" presId="urn:microsoft.com/office/officeart/2005/8/layout/hProcess9"/>
    <dgm:cxn modelId="{3B70ECD8-532B-4943-B238-24BFB07C5500}" type="presParOf" srcId="{AE8B3BBA-B924-488C-8A7B-BDBF685026BF}" destId="{8DC88089-FBC5-4C0E-AE97-4C9AA609F17B}" srcOrd="2" destOrd="0" presId="urn:microsoft.com/office/officeart/2005/8/layout/hProcess9"/>
    <dgm:cxn modelId="{B852D703-DD99-43B8-85AE-7A7E0A512581}" type="presParOf" srcId="{AE8B3BBA-B924-488C-8A7B-BDBF685026BF}" destId="{9DDDA33D-9B1D-4C64-90AB-38C054CF8916}" srcOrd="3" destOrd="0" presId="urn:microsoft.com/office/officeart/2005/8/layout/hProcess9"/>
    <dgm:cxn modelId="{3E170F4B-79FC-458A-AC7D-EEC1FE57CA37}" type="presParOf" srcId="{AE8B3BBA-B924-488C-8A7B-BDBF685026BF}" destId="{05F8519C-237D-4B65-9E5C-A46A20CE4E2F}" srcOrd="4" destOrd="0" presId="urn:microsoft.com/office/officeart/2005/8/layout/hProcess9"/>
    <dgm:cxn modelId="{36430F65-1DCC-4AC5-9BFF-0531F786ABB0}" type="presParOf" srcId="{AE8B3BBA-B924-488C-8A7B-BDBF685026BF}" destId="{32887445-D7A9-4607-905C-D1DC70E64311}" srcOrd="5" destOrd="0" presId="urn:microsoft.com/office/officeart/2005/8/layout/hProcess9"/>
    <dgm:cxn modelId="{813987FE-88E8-4562-98B7-E0AAD6E57B11}" type="presParOf" srcId="{AE8B3BBA-B924-488C-8A7B-BDBF685026BF}" destId="{03A3E00C-B8D5-4123-A966-4AACAD927996}" srcOrd="6"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D792F6-D01E-490D-A5B9-1EB0A3FFA805}"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ru-RU"/>
        </a:p>
      </dgm:t>
    </dgm:pt>
    <dgm:pt modelId="{BCC32CA1-0E11-4EBA-A825-2DDB40401911}">
      <dgm:prSet phldrT="[Текст]"/>
      <dgm:spPr/>
      <dgm:t>
        <a:bodyPr/>
        <a:lstStyle/>
        <a:p>
          <a:r>
            <a:rPr lang="ru-RU" b="1" i="1" dirty="0" smtClean="0"/>
            <a:t>ДОХОДЫ</a:t>
          </a:r>
          <a:endParaRPr lang="ru-RU" b="1" i="1" dirty="0"/>
        </a:p>
      </dgm:t>
    </dgm:pt>
    <dgm:pt modelId="{67718994-9C12-4B0A-B253-A8B3E8B2C9C7}" type="parTrans" cxnId="{B7B8C6D9-79EC-4852-8F71-2FA9E774957C}">
      <dgm:prSet/>
      <dgm:spPr/>
      <dgm:t>
        <a:bodyPr/>
        <a:lstStyle/>
        <a:p>
          <a:endParaRPr lang="ru-RU"/>
        </a:p>
      </dgm:t>
    </dgm:pt>
    <dgm:pt modelId="{57FF207B-18A4-4E2F-86A9-4211621F2571}" type="sibTrans" cxnId="{B7B8C6D9-79EC-4852-8F71-2FA9E774957C}">
      <dgm:prSet/>
      <dgm:spPr/>
      <dgm:t>
        <a:bodyPr/>
        <a:lstStyle/>
        <a:p>
          <a:endParaRPr lang="ru-RU"/>
        </a:p>
      </dgm:t>
    </dgm:pt>
    <dgm:pt modelId="{319F6B60-7A54-4CF3-8CA3-008197BEDFE7}">
      <dgm:prSet phldrT="[Текст]"/>
      <dgm:spPr>
        <a:solidFill>
          <a:schemeClr val="accent1">
            <a:lumMod val="20000"/>
            <a:lumOff val="80000"/>
            <a:alpha val="90000"/>
          </a:schemeClr>
        </a:solidFill>
        <a:ln>
          <a:solidFill>
            <a:schemeClr val="accent5">
              <a:lumMod val="50000"/>
              <a:alpha val="90000"/>
            </a:schemeClr>
          </a:solidFill>
        </a:ln>
      </dgm:spPr>
      <dgm:t>
        <a:bodyPr/>
        <a:lstStyle/>
        <a:p>
          <a:r>
            <a:rPr lang="ru-RU" b="1" dirty="0" smtClean="0">
              <a:solidFill>
                <a:schemeClr val="accent1">
                  <a:lumMod val="75000"/>
                </a:schemeClr>
              </a:solidFill>
            </a:rPr>
            <a:t>1976,5</a:t>
          </a:r>
          <a:endParaRPr lang="ru-RU" b="1" dirty="0">
            <a:solidFill>
              <a:schemeClr val="accent1">
                <a:lumMod val="75000"/>
              </a:schemeClr>
            </a:solidFill>
          </a:endParaRPr>
        </a:p>
      </dgm:t>
    </dgm:pt>
    <dgm:pt modelId="{FD89278D-C9BB-49CA-BEF8-0866E5B4B16B}" type="parTrans" cxnId="{0DC72853-8743-4655-B91F-D8ADEC4ADAD8}">
      <dgm:prSet/>
      <dgm:spPr/>
      <dgm:t>
        <a:bodyPr/>
        <a:lstStyle/>
        <a:p>
          <a:endParaRPr lang="ru-RU"/>
        </a:p>
      </dgm:t>
    </dgm:pt>
    <dgm:pt modelId="{2027E9D4-C3B3-4A52-9985-D05A745C1AFC}" type="sibTrans" cxnId="{0DC72853-8743-4655-B91F-D8ADEC4ADAD8}">
      <dgm:prSet/>
      <dgm:spPr/>
      <dgm:t>
        <a:bodyPr/>
        <a:lstStyle/>
        <a:p>
          <a:endParaRPr lang="ru-RU"/>
        </a:p>
      </dgm:t>
    </dgm:pt>
    <dgm:pt modelId="{75D91598-C2CD-414A-A241-A9ABB42971BB}">
      <dgm:prSet phldrT="[Текст]"/>
      <dgm:spPr/>
      <dgm:t>
        <a:bodyPr/>
        <a:lstStyle/>
        <a:p>
          <a:r>
            <a:rPr lang="ru-RU" b="1" i="1" dirty="0" smtClean="0"/>
            <a:t>РАСХОДЫ</a:t>
          </a:r>
          <a:endParaRPr lang="ru-RU" b="1" i="1" dirty="0"/>
        </a:p>
      </dgm:t>
    </dgm:pt>
    <dgm:pt modelId="{344277C9-0301-4D86-9426-86EA60E538E0}" type="parTrans" cxnId="{5CFF0230-CEB8-4FE1-838F-CDDAE8215866}">
      <dgm:prSet/>
      <dgm:spPr/>
      <dgm:t>
        <a:bodyPr/>
        <a:lstStyle/>
        <a:p>
          <a:endParaRPr lang="ru-RU"/>
        </a:p>
      </dgm:t>
    </dgm:pt>
    <dgm:pt modelId="{D6D9722C-B928-44A9-B913-0876638BD321}" type="sibTrans" cxnId="{5CFF0230-CEB8-4FE1-838F-CDDAE8215866}">
      <dgm:prSet/>
      <dgm:spPr/>
      <dgm:t>
        <a:bodyPr/>
        <a:lstStyle/>
        <a:p>
          <a:endParaRPr lang="ru-RU"/>
        </a:p>
      </dgm:t>
    </dgm:pt>
    <dgm:pt modelId="{E3B69C0C-F2AA-43B8-ABDB-14459D9A400D}">
      <dgm:prSet phldrT="[Текст]"/>
      <dgm:spPr>
        <a:ln>
          <a:solidFill>
            <a:schemeClr val="accent5">
              <a:lumMod val="50000"/>
              <a:alpha val="90000"/>
            </a:schemeClr>
          </a:solidFill>
        </a:ln>
      </dgm:spPr>
      <dgm:t>
        <a:bodyPr/>
        <a:lstStyle/>
        <a:p>
          <a:r>
            <a:rPr lang="ru-RU" b="1" dirty="0" smtClean="0">
              <a:solidFill>
                <a:schemeClr val="accent1">
                  <a:lumMod val="75000"/>
                </a:schemeClr>
              </a:solidFill>
            </a:rPr>
            <a:t>2008,5</a:t>
          </a:r>
          <a:endParaRPr lang="ru-RU" b="1" dirty="0">
            <a:solidFill>
              <a:schemeClr val="accent1">
                <a:lumMod val="75000"/>
              </a:schemeClr>
            </a:solidFill>
          </a:endParaRPr>
        </a:p>
      </dgm:t>
    </dgm:pt>
    <dgm:pt modelId="{3E7DED86-A6A6-48AA-B1FC-B26C15CBCC45}" type="parTrans" cxnId="{36F1D385-7546-4189-AC42-FCB689447050}">
      <dgm:prSet/>
      <dgm:spPr/>
      <dgm:t>
        <a:bodyPr/>
        <a:lstStyle/>
        <a:p>
          <a:endParaRPr lang="ru-RU"/>
        </a:p>
      </dgm:t>
    </dgm:pt>
    <dgm:pt modelId="{FAECA7F3-6EF2-4BD0-8437-32F4A63015E6}" type="sibTrans" cxnId="{36F1D385-7546-4189-AC42-FCB689447050}">
      <dgm:prSet/>
      <dgm:spPr/>
      <dgm:t>
        <a:bodyPr/>
        <a:lstStyle/>
        <a:p>
          <a:endParaRPr lang="ru-RU"/>
        </a:p>
      </dgm:t>
    </dgm:pt>
    <dgm:pt modelId="{BE3FEDB3-6DDC-4017-89C6-BDDCD3FB07D0}">
      <dgm:prSet phldrT="[Текст]"/>
      <dgm:spPr/>
      <dgm:t>
        <a:bodyPr/>
        <a:lstStyle/>
        <a:p>
          <a:r>
            <a:rPr lang="ru-RU" b="1" i="1" dirty="0" smtClean="0"/>
            <a:t>ДЕФИЦИТ</a:t>
          </a:r>
          <a:endParaRPr lang="ru-RU" b="1" i="1" dirty="0"/>
        </a:p>
      </dgm:t>
    </dgm:pt>
    <dgm:pt modelId="{9A740E27-47F5-46F6-ADC7-5F8D723A157E}" type="parTrans" cxnId="{CEF61318-FE20-428F-BDFE-ADC6E5F80E7F}">
      <dgm:prSet/>
      <dgm:spPr/>
      <dgm:t>
        <a:bodyPr/>
        <a:lstStyle/>
        <a:p>
          <a:endParaRPr lang="ru-RU"/>
        </a:p>
      </dgm:t>
    </dgm:pt>
    <dgm:pt modelId="{45B12314-BC40-4BA0-B742-1DF91C6BFC8B}" type="sibTrans" cxnId="{CEF61318-FE20-428F-BDFE-ADC6E5F80E7F}">
      <dgm:prSet/>
      <dgm:spPr/>
      <dgm:t>
        <a:bodyPr/>
        <a:lstStyle/>
        <a:p>
          <a:endParaRPr lang="ru-RU"/>
        </a:p>
      </dgm:t>
    </dgm:pt>
    <dgm:pt modelId="{3AC893C8-D8C2-4CA4-B3F6-A07959210458}">
      <dgm:prSet phldrT="[Текст]"/>
      <dgm:spPr>
        <a:ln>
          <a:solidFill>
            <a:schemeClr val="accent5">
              <a:lumMod val="50000"/>
              <a:alpha val="90000"/>
            </a:schemeClr>
          </a:solidFill>
        </a:ln>
      </dgm:spPr>
      <dgm:t>
        <a:bodyPr/>
        <a:lstStyle/>
        <a:p>
          <a:r>
            <a:rPr lang="ru-RU" b="1" dirty="0" smtClean="0">
              <a:solidFill>
                <a:schemeClr val="accent1">
                  <a:lumMod val="75000"/>
                </a:schemeClr>
              </a:solidFill>
            </a:rPr>
            <a:t>32,0</a:t>
          </a:r>
          <a:endParaRPr lang="ru-RU" b="1" dirty="0">
            <a:solidFill>
              <a:schemeClr val="accent1">
                <a:lumMod val="75000"/>
              </a:schemeClr>
            </a:solidFill>
          </a:endParaRPr>
        </a:p>
      </dgm:t>
    </dgm:pt>
    <dgm:pt modelId="{B54E9564-5522-407E-926B-58526E892BA6}" type="parTrans" cxnId="{975F0D3A-F223-4E98-8B06-954B6048EDAE}">
      <dgm:prSet/>
      <dgm:spPr/>
      <dgm:t>
        <a:bodyPr/>
        <a:lstStyle/>
        <a:p>
          <a:endParaRPr lang="ru-RU"/>
        </a:p>
      </dgm:t>
    </dgm:pt>
    <dgm:pt modelId="{898275C5-F0D5-474A-873D-06D079A83FA0}" type="sibTrans" cxnId="{975F0D3A-F223-4E98-8B06-954B6048EDAE}">
      <dgm:prSet/>
      <dgm:spPr/>
      <dgm:t>
        <a:bodyPr/>
        <a:lstStyle/>
        <a:p>
          <a:endParaRPr lang="ru-RU"/>
        </a:p>
      </dgm:t>
    </dgm:pt>
    <dgm:pt modelId="{F37C24A9-EAA5-4C57-B5D7-7125C98C36DC}">
      <dgm:prSet phldrT="[Текст]"/>
      <dgm:spPr>
        <a:solidFill>
          <a:schemeClr val="accent1">
            <a:lumMod val="20000"/>
            <a:lumOff val="80000"/>
            <a:alpha val="90000"/>
          </a:schemeClr>
        </a:solidFill>
        <a:ln>
          <a:solidFill>
            <a:schemeClr val="accent5">
              <a:lumMod val="50000"/>
              <a:alpha val="90000"/>
            </a:schemeClr>
          </a:solidFill>
        </a:ln>
      </dgm:spPr>
      <dgm:t>
        <a:bodyPr/>
        <a:lstStyle/>
        <a:p>
          <a:r>
            <a:rPr lang="ru-RU" b="1" dirty="0" smtClean="0">
              <a:solidFill>
                <a:schemeClr val="accent3">
                  <a:lumMod val="50000"/>
                </a:schemeClr>
              </a:solidFill>
            </a:rPr>
            <a:t>1946,3</a:t>
          </a:r>
          <a:endParaRPr lang="ru-RU" b="1" dirty="0">
            <a:solidFill>
              <a:schemeClr val="accent3">
                <a:lumMod val="50000"/>
              </a:schemeClr>
            </a:solidFill>
          </a:endParaRPr>
        </a:p>
      </dgm:t>
    </dgm:pt>
    <dgm:pt modelId="{32D9E3B9-C83D-4F25-BE06-0E064E55F4B8}" type="parTrans" cxnId="{14578DD7-A95F-4F2D-8A1E-B8580DE3CB4F}">
      <dgm:prSet/>
      <dgm:spPr/>
      <dgm:t>
        <a:bodyPr/>
        <a:lstStyle/>
        <a:p>
          <a:endParaRPr lang="ru-RU"/>
        </a:p>
      </dgm:t>
    </dgm:pt>
    <dgm:pt modelId="{0D0A345A-02C1-4727-8986-5EF02D51EDDF}" type="sibTrans" cxnId="{14578DD7-A95F-4F2D-8A1E-B8580DE3CB4F}">
      <dgm:prSet/>
      <dgm:spPr/>
      <dgm:t>
        <a:bodyPr/>
        <a:lstStyle/>
        <a:p>
          <a:endParaRPr lang="ru-RU"/>
        </a:p>
      </dgm:t>
    </dgm:pt>
    <dgm:pt modelId="{96633F67-5D73-436A-B127-053BD376A7BD}">
      <dgm:prSet phldrT="[Текст]"/>
      <dgm:spPr>
        <a:solidFill>
          <a:schemeClr val="accent1">
            <a:lumMod val="20000"/>
            <a:lumOff val="80000"/>
            <a:alpha val="90000"/>
          </a:schemeClr>
        </a:solidFill>
        <a:ln>
          <a:solidFill>
            <a:schemeClr val="accent5">
              <a:lumMod val="50000"/>
              <a:alpha val="90000"/>
            </a:schemeClr>
          </a:solidFill>
        </a:ln>
      </dgm:spPr>
      <dgm:t>
        <a:bodyPr/>
        <a:lstStyle/>
        <a:p>
          <a:r>
            <a:rPr lang="ru-RU" b="1" dirty="0" smtClean="0">
              <a:solidFill>
                <a:schemeClr val="accent4">
                  <a:lumMod val="75000"/>
                </a:schemeClr>
              </a:solidFill>
            </a:rPr>
            <a:t>1789,3</a:t>
          </a:r>
          <a:endParaRPr lang="ru-RU" b="1" dirty="0">
            <a:solidFill>
              <a:schemeClr val="accent4">
                <a:lumMod val="75000"/>
              </a:schemeClr>
            </a:solidFill>
          </a:endParaRPr>
        </a:p>
      </dgm:t>
    </dgm:pt>
    <dgm:pt modelId="{5241EB14-FBD9-4439-8892-2CE4F594DEA1}" type="parTrans" cxnId="{9066535E-9377-4608-B743-CBBAD1DA4F81}">
      <dgm:prSet/>
      <dgm:spPr/>
      <dgm:t>
        <a:bodyPr/>
        <a:lstStyle/>
        <a:p>
          <a:endParaRPr lang="ru-RU"/>
        </a:p>
      </dgm:t>
    </dgm:pt>
    <dgm:pt modelId="{229956EE-D473-4CCC-9F86-EB0E7391AA36}" type="sibTrans" cxnId="{9066535E-9377-4608-B743-CBBAD1DA4F81}">
      <dgm:prSet/>
      <dgm:spPr/>
      <dgm:t>
        <a:bodyPr/>
        <a:lstStyle/>
        <a:p>
          <a:endParaRPr lang="ru-RU"/>
        </a:p>
      </dgm:t>
    </dgm:pt>
    <dgm:pt modelId="{A4546CB9-1E8C-4706-9793-4127D53E136F}">
      <dgm:prSet phldrT="[Текст]"/>
      <dgm:spPr>
        <a:ln>
          <a:solidFill>
            <a:schemeClr val="accent5">
              <a:lumMod val="50000"/>
              <a:alpha val="90000"/>
            </a:schemeClr>
          </a:solidFill>
        </a:ln>
      </dgm:spPr>
      <dgm:t>
        <a:bodyPr/>
        <a:lstStyle/>
        <a:p>
          <a:r>
            <a:rPr lang="ru-RU" b="1" dirty="0" smtClean="0">
              <a:solidFill>
                <a:schemeClr val="accent4">
                  <a:lumMod val="75000"/>
                </a:schemeClr>
              </a:solidFill>
            </a:rPr>
            <a:t>1801,1</a:t>
          </a:r>
          <a:endParaRPr lang="ru-RU" b="1" dirty="0">
            <a:solidFill>
              <a:schemeClr val="accent4">
                <a:lumMod val="75000"/>
              </a:schemeClr>
            </a:solidFill>
          </a:endParaRPr>
        </a:p>
      </dgm:t>
    </dgm:pt>
    <dgm:pt modelId="{EBE19F84-21A8-4B7A-90A0-CDBE6B7FA958}" type="parTrans" cxnId="{C1696972-1A96-4A83-87D7-BDEB0C0F7A12}">
      <dgm:prSet/>
      <dgm:spPr/>
      <dgm:t>
        <a:bodyPr/>
        <a:lstStyle/>
        <a:p>
          <a:endParaRPr lang="ru-RU"/>
        </a:p>
      </dgm:t>
    </dgm:pt>
    <dgm:pt modelId="{6DAD79C7-D0E1-4BFB-906C-0C6C296EC8B7}" type="sibTrans" cxnId="{C1696972-1A96-4A83-87D7-BDEB0C0F7A12}">
      <dgm:prSet/>
      <dgm:spPr/>
      <dgm:t>
        <a:bodyPr/>
        <a:lstStyle/>
        <a:p>
          <a:endParaRPr lang="ru-RU"/>
        </a:p>
      </dgm:t>
    </dgm:pt>
    <dgm:pt modelId="{5A51E57C-6DCD-470F-80E5-F770114E37BC}">
      <dgm:prSet phldrT="[Текст]"/>
      <dgm:spPr>
        <a:ln>
          <a:solidFill>
            <a:schemeClr val="accent5">
              <a:lumMod val="50000"/>
              <a:alpha val="90000"/>
            </a:schemeClr>
          </a:solidFill>
        </a:ln>
      </dgm:spPr>
      <dgm:t>
        <a:bodyPr/>
        <a:lstStyle/>
        <a:p>
          <a:r>
            <a:rPr lang="ru-RU" b="1" dirty="0" smtClean="0">
              <a:solidFill>
                <a:schemeClr val="accent3">
                  <a:lumMod val="50000"/>
                </a:schemeClr>
              </a:solidFill>
            </a:rPr>
            <a:t>24,0</a:t>
          </a:r>
          <a:endParaRPr lang="ru-RU" b="1" dirty="0">
            <a:solidFill>
              <a:schemeClr val="accent3">
                <a:lumMod val="50000"/>
              </a:schemeClr>
            </a:solidFill>
          </a:endParaRPr>
        </a:p>
      </dgm:t>
    </dgm:pt>
    <dgm:pt modelId="{945C6E6D-43A9-4681-A9FF-F18219361659}" type="parTrans" cxnId="{C6BF7A4D-38AE-4F21-A0A3-3A96CD9764CE}">
      <dgm:prSet/>
      <dgm:spPr/>
      <dgm:t>
        <a:bodyPr/>
        <a:lstStyle/>
        <a:p>
          <a:endParaRPr lang="ru-RU"/>
        </a:p>
      </dgm:t>
    </dgm:pt>
    <dgm:pt modelId="{50F8377F-B219-4A4B-8B3C-97C64EC6947A}" type="sibTrans" cxnId="{C6BF7A4D-38AE-4F21-A0A3-3A96CD9764CE}">
      <dgm:prSet/>
      <dgm:spPr/>
      <dgm:t>
        <a:bodyPr/>
        <a:lstStyle/>
        <a:p>
          <a:endParaRPr lang="ru-RU"/>
        </a:p>
      </dgm:t>
    </dgm:pt>
    <dgm:pt modelId="{AF979795-BB24-4D27-A55A-0663B4499DA6}">
      <dgm:prSet phldrT="[Текст]"/>
      <dgm:spPr>
        <a:ln>
          <a:solidFill>
            <a:schemeClr val="accent5">
              <a:lumMod val="50000"/>
              <a:alpha val="90000"/>
            </a:schemeClr>
          </a:solidFill>
        </a:ln>
      </dgm:spPr>
      <dgm:t>
        <a:bodyPr/>
        <a:lstStyle/>
        <a:p>
          <a:r>
            <a:rPr lang="ru-RU" b="1" dirty="0" smtClean="0">
              <a:solidFill>
                <a:schemeClr val="accent4">
                  <a:lumMod val="75000"/>
                </a:schemeClr>
              </a:solidFill>
            </a:rPr>
            <a:t>11,8</a:t>
          </a:r>
          <a:endParaRPr lang="ru-RU" b="1" dirty="0">
            <a:solidFill>
              <a:schemeClr val="accent4">
                <a:lumMod val="75000"/>
              </a:schemeClr>
            </a:solidFill>
          </a:endParaRPr>
        </a:p>
      </dgm:t>
    </dgm:pt>
    <dgm:pt modelId="{B419391B-795B-4435-B74C-74F4C77F7B68}" type="parTrans" cxnId="{02CD7C5E-7E0A-4608-9AA0-32910E4F54D6}">
      <dgm:prSet/>
      <dgm:spPr/>
      <dgm:t>
        <a:bodyPr/>
        <a:lstStyle/>
        <a:p>
          <a:endParaRPr lang="ru-RU"/>
        </a:p>
      </dgm:t>
    </dgm:pt>
    <dgm:pt modelId="{B08C3082-269F-443E-920E-DAA2E2147905}" type="sibTrans" cxnId="{02CD7C5E-7E0A-4608-9AA0-32910E4F54D6}">
      <dgm:prSet/>
      <dgm:spPr/>
      <dgm:t>
        <a:bodyPr/>
        <a:lstStyle/>
        <a:p>
          <a:endParaRPr lang="ru-RU"/>
        </a:p>
      </dgm:t>
    </dgm:pt>
    <dgm:pt modelId="{CB69F1A8-4D86-4452-A6E8-17384A6FB11B}">
      <dgm:prSet phldrT="[Текст]"/>
      <dgm:spPr>
        <a:ln>
          <a:solidFill>
            <a:schemeClr val="accent5">
              <a:lumMod val="50000"/>
              <a:alpha val="90000"/>
            </a:schemeClr>
          </a:solidFill>
        </a:ln>
      </dgm:spPr>
      <dgm:t>
        <a:bodyPr/>
        <a:lstStyle/>
        <a:p>
          <a:r>
            <a:rPr lang="ru-RU" b="1" dirty="0" smtClean="0">
              <a:solidFill>
                <a:schemeClr val="accent3">
                  <a:lumMod val="50000"/>
                </a:schemeClr>
              </a:solidFill>
            </a:rPr>
            <a:t>1970,3</a:t>
          </a:r>
          <a:endParaRPr lang="ru-RU" b="1" dirty="0">
            <a:solidFill>
              <a:schemeClr val="accent3">
                <a:lumMod val="50000"/>
              </a:schemeClr>
            </a:solidFill>
          </a:endParaRPr>
        </a:p>
      </dgm:t>
    </dgm:pt>
    <dgm:pt modelId="{7980091A-3676-404B-8639-01D41A41B638}" type="sibTrans" cxnId="{612E1D8C-FA49-4C5E-8996-E205579168BD}">
      <dgm:prSet/>
      <dgm:spPr/>
      <dgm:t>
        <a:bodyPr/>
        <a:lstStyle/>
        <a:p>
          <a:endParaRPr lang="ru-RU"/>
        </a:p>
      </dgm:t>
    </dgm:pt>
    <dgm:pt modelId="{16AEBBF0-6F28-4629-BCEE-BAC1C16A8F2E}" type="parTrans" cxnId="{612E1D8C-FA49-4C5E-8996-E205579168BD}">
      <dgm:prSet/>
      <dgm:spPr/>
      <dgm:t>
        <a:bodyPr/>
        <a:lstStyle/>
        <a:p>
          <a:endParaRPr lang="ru-RU"/>
        </a:p>
      </dgm:t>
    </dgm:pt>
    <dgm:pt modelId="{E388E950-4BC0-42DB-BB41-FC245F1E837E}" type="pres">
      <dgm:prSet presAssocID="{C2D792F6-D01E-490D-A5B9-1EB0A3FFA805}" presName="Name0" presStyleCnt="0">
        <dgm:presLayoutVars>
          <dgm:dir/>
          <dgm:animLvl val="lvl"/>
          <dgm:resizeHandles val="exact"/>
        </dgm:presLayoutVars>
      </dgm:prSet>
      <dgm:spPr/>
      <dgm:t>
        <a:bodyPr/>
        <a:lstStyle/>
        <a:p>
          <a:endParaRPr lang="ru-RU"/>
        </a:p>
      </dgm:t>
    </dgm:pt>
    <dgm:pt modelId="{F452E66C-F6BB-4E9D-9B9D-37DF665CFF99}" type="pres">
      <dgm:prSet presAssocID="{BCC32CA1-0E11-4EBA-A825-2DDB40401911}" presName="composite" presStyleCnt="0"/>
      <dgm:spPr/>
    </dgm:pt>
    <dgm:pt modelId="{5E20C14D-72EB-42B1-B57A-98F241987D52}" type="pres">
      <dgm:prSet presAssocID="{BCC32CA1-0E11-4EBA-A825-2DDB40401911}" presName="parTx" presStyleLbl="alignNode1" presStyleIdx="0" presStyleCnt="3">
        <dgm:presLayoutVars>
          <dgm:chMax val="0"/>
          <dgm:chPref val="0"/>
          <dgm:bulletEnabled val="1"/>
        </dgm:presLayoutVars>
      </dgm:prSet>
      <dgm:spPr/>
      <dgm:t>
        <a:bodyPr/>
        <a:lstStyle/>
        <a:p>
          <a:endParaRPr lang="ru-RU"/>
        </a:p>
      </dgm:t>
    </dgm:pt>
    <dgm:pt modelId="{E8F452F0-D9BD-4F18-B37F-12F7C460395F}" type="pres">
      <dgm:prSet presAssocID="{BCC32CA1-0E11-4EBA-A825-2DDB40401911}" presName="desTx" presStyleLbl="alignAccFollowNode1" presStyleIdx="0" presStyleCnt="3" custScaleX="65894">
        <dgm:presLayoutVars>
          <dgm:bulletEnabled val="1"/>
        </dgm:presLayoutVars>
      </dgm:prSet>
      <dgm:spPr/>
      <dgm:t>
        <a:bodyPr/>
        <a:lstStyle/>
        <a:p>
          <a:endParaRPr lang="ru-RU"/>
        </a:p>
      </dgm:t>
    </dgm:pt>
    <dgm:pt modelId="{0BE1568C-F52F-445D-A1CB-592CB7D7C4BC}" type="pres">
      <dgm:prSet presAssocID="{57FF207B-18A4-4E2F-86A9-4211621F2571}" presName="space" presStyleCnt="0"/>
      <dgm:spPr/>
    </dgm:pt>
    <dgm:pt modelId="{46B40919-9317-4E93-B13E-7DF0391B9F28}" type="pres">
      <dgm:prSet presAssocID="{75D91598-C2CD-414A-A241-A9ABB42971BB}" presName="composite" presStyleCnt="0"/>
      <dgm:spPr/>
    </dgm:pt>
    <dgm:pt modelId="{CBCD42FA-313C-4E13-BAAF-90C3F96046FC}" type="pres">
      <dgm:prSet presAssocID="{75D91598-C2CD-414A-A241-A9ABB42971BB}" presName="parTx" presStyleLbl="alignNode1" presStyleIdx="1" presStyleCnt="3">
        <dgm:presLayoutVars>
          <dgm:chMax val="0"/>
          <dgm:chPref val="0"/>
          <dgm:bulletEnabled val="1"/>
        </dgm:presLayoutVars>
      </dgm:prSet>
      <dgm:spPr/>
      <dgm:t>
        <a:bodyPr/>
        <a:lstStyle/>
        <a:p>
          <a:endParaRPr lang="ru-RU"/>
        </a:p>
      </dgm:t>
    </dgm:pt>
    <dgm:pt modelId="{958C4F12-E1D4-437B-A647-7DCB4E32E0F1}" type="pres">
      <dgm:prSet presAssocID="{75D91598-C2CD-414A-A241-A9ABB42971BB}" presName="desTx" presStyleLbl="alignAccFollowNode1" presStyleIdx="1" presStyleCnt="3" custScaleX="65481">
        <dgm:presLayoutVars>
          <dgm:bulletEnabled val="1"/>
        </dgm:presLayoutVars>
      </dgm:prSet>
      <dgm:spPr/>
      <dgm:t>
        <a:bodyPr/>
        <a:lstStyle/>
        <a:p>
          <a:endParaRPr lang="ru-RU"/>
        </a:p>
      </dgm:t>
    </dgm:pt>
    <dgm:pt modelId="{4139BA33-9237-4CBF-8B18-A22AC50DC7D3}" type="pres">
      <dgm:prSet presAssocID="{D6D9722C-B928-44A9-B913-0876638BD321}" presName="space" presStyleCnt="0"/>
      <dgm:spPr/>
    </dgm:pt>
    <dgm:pt modelId="{7EDAEBEB-7DA3-4EA1-B85E-214BA25EC592}" type="pres">
      <dgm:prSet presAssocID="{BE3FEDB3-6DDC-4017-89C6-BDDCD3FB07D0}" presName="composite" presStyleCnt="0"/>
      <dgm:spPr/>
    </dgm:pt>
    <dgm:pt modelId="{55B462D1-01D4-470D-8CB7-021E70DF99FD}" type="pres">
      <dgm:prSet presAssocID="{BE3FEDB3-6DDC-4017-89C6-BDDCD3FB07D0}" presName="parTx" presStyleLbl="alignNode1" presStyleIdx="2" presStyleCnt="3">
        <dgm:presLayoutVars>
          <dgm:chMax val="0"/>
          <dgm:chPref val="0"/>
          <dgm:bulletEnabled val="1"/>
        </dgm:presLayoutVars>
      </dgm:prSet>
      <dgm:spPr/>
      <dgm:t>
        <a:bodyPr/>
        <a:lstStyle/>
        <a:p>
          <a:endParaRPr lang="ru-RU"/>
        </a:p>
      </dgm:t>
    </dgm:pt>
    <dgm:pt modelId="{BF1B0336-0F8E-41D5-BA94-E7941DB968B1}" type="pres">
      <dgm:prSet presAssocID="{BE3FEDB3-6DDC-4017-89C6-BDDCD3FB07D0}" presName="desTx" presStyleLbl="alignAccFollowNode1" presStyleIdx="2" presStyleCnt="3" custScaleX="57882">
        <dgm:presLayoutVars>
          <dgm:bulletEnabled val="1"/>
        </dgm:presLayoutVars>
      </dgm:prSet>
      <dgm:spPr/>
      <dgm:t>
        <a:bodyPr/>
        <a:lstStyle/>
        <a:p>
          <a:endParaRPr lang="ru-RU"/>
        </a:p>
      </dgm:t>
    </dgm:pt>
  </dgm:ptLst>
  <dgm:cxnLst>
    <dgm:cxn modelId="{A0F265C1-E2AA-48C6-BCE8-E860C5FDD60E}" type="presOf" srcId="{F37C24A9-EAA5-4C57-B5D7-7125C98C36DC}" destId="{E8F452F0-D9BD-4F18-B37F-12F7C460395F}" srcOrd="0" destOrd="1" presId="urn:microsoft.com/office/officeart/2005/8/layout/hList1"/>
    <dgm:cxn modelId="{518C46A1-5C12-4E2D-BB9B-14145AB93504}" type="presOf" srcId="{E3B69C0C-F2AA-43B8-ABDB-14459D9A400D}" destId="{958C4F12-E1D4-437B-A647-7DCB4E32E0F1}" srcOrd="0" destOrd="0" presId="urn:microsoft.com/office/officeart/2005/8/layout/hList1"/>
    <dgm:cxn modelId="{2924A4B4-28C5-422C-82E8-771744163709}" type="presOf" srcId="{BCC32CA1-0E11-4EBA-A825-2DDB40401911}" destId="{5E20C14D-72EB-42B1-B57A-98F241987D52}" srcOrd="0" destOrd="0" presId="urn:microsoft.com/office/officeart/2005/8/layout/hList1"/>
    <dgm:cxn modelId="{975F0D3A-F223-4E98-8B06-954B6048EDAE}" srcId="{BE3FEDB3-6DDC-4017-89C6-BDDCD3FB07D0}" destId="{3AC893C8-D8C2-4CA4-B3F6-A07959210458}" srcOrd="0" destOrd="0" parTransId="{B54E9564-5522-407E-926B-58526E892BA6}" sibTransId="{898275C5-F0D5-474A-873D-06D079A83FA0}"/>
    <dgm:cxn modelId="{0DC72853-8743-4655-B91F-D8ADEC4ADAD8}" srcId="{BCC32CA1-0E11-4EBA-A825-2DDB40401911}" destId="{319F6B60-7A54-4CF3-8CA3-008197BEDFE7}" srcOrd="0" destOrd="0" parTransId="{FD89278D-C9BB-49CA-BEF8-0866E5B4B16B}" sibTransId="{2027E9D4-C3B3-4A52-9985-D05A745C1AFC}"/>
    <dgm:cxn modelId="{53FBF94F-38FA-4459-8FC0-7B5F5A427DC8}" type="presOf" srcId="{5A51E57C-6DCD-470F-80E5-F770114E37BC}" destId="{BF1B0336-0F8E-41D5-BA94-E7941DB968B1}" srcOrd="0" destOrd="1" presId="urn:microsoft.com/office/officeart/2005/8/layout/hList1"/>
    <dgm:cxn modelId="{98B35706-4969-4340-980D-4ECF3E59600E}" type="presOf" srcId="{319F6B60-7A54-4CF3-8CA3-008197BEDFE7}" destId="{E8F452F0-D9BD-4F18-B37F-12F7C460395F}" srcOrd="0" destOrd="0" presId="urn:microsoft.com/office/officeart/2005/8/layout/hList1"/>
    <dgm:cxn modelId="{02CD7C5E-7E0A-4608-9AA0-32910E4F54D6}" srcId="{BE3FEDB3-6DDC-4017-89C6-BDDCD3FB07D0}" destId="{AF979795-BB24-4D27-A55A-0663B4499DA6}" srcOrd="2" destOrd="0" parTransId="{B419391B-795B-4435-B74C-74F4C77F7B68}" sibTransId="{B08C3082-269F-443E-920E-DAA2E2147905}"/>
    <dgm:cxn modelId="{5CFF0230-CEB8-4FE1-838F-CDDAE8215866}" srcId="{C2D792F6-D01E-490D-A5B9-1EB0A3FFA805}" destId="{75D91598-C2CD-414A-A241-A9ABB42971BB}" srcOrd="1" destOrd="0" parTransId="{344277C9-0301-4D86-9426-86EA60E538E0}" sibTransId="{D6D9722C-B928-44A9-B913-0876638BD321}"/>
    <dgm:cxn modelId="{9066535E-9377-4608-B743-CBBAD1DA4F81}" srcId="{BCC32CA1-0E11-4EBA-A825-2DDB40401911}" destId="{96633F67-5D73-436A-B127-053BD376A7BD}" srcOrd="2" destOrd="0" parTransId="{5241EB14-FBD9-4439-8892-2CE4F594DEA1}" sibTransId="{229956EE-D473-4CCC-9F86-EB0E7391AA36}"/>
    <dgm:cxn modelId="{73D5D5AC-35BA-44D6-803E-BB959386F538}" type="presOf" srcId="{75D91598-C2CD-414A-A241-A9ABB42971BB}" destId="{CBCD42FA-313C-4E13-BAAF-90C3F96046FC}" srcOrd="0" destOrd="0" presId="urn:microsoft.com/office/officeart/2005/8/layout/hList1"/>
    <dgm:cxn modelId="{612E1D8C-FA49-4C5E-8996-E205579168BD}" srcId="{75D91598-C2CD-414A-A241-A9ABB42971BB}" destId="{CB69F1A8-4D86-4452-A6E8-17384A6FB11B}" srcOrd="1" destOrd="0" parTransId="{16AEBBF0-6F28-4629-BCEE-BAC1C16A8F2E}" sibTransId="{7980091A-3676-404B-8639-01D41A41B638}"/>
    <dgm:cxn modelId="{36F1D385-7546-4189-AC42-FCB689447050}" srcId="{75D91598-C2CD-414A-A241-A9ABB42971BB}" destId="{E3B69C0C-F2AA-43B8-ABDB-14459D9A400D}" srcOrd="0" destOrd="0" parTransId="{3E7DED86-A6A6-48AA-B1FC-B26C15CBCC45}" sibTransId="{FAECA7F3-6EF2-4BD0-8437-32F4A63015E6}"/>
    <dgm:cxn modelId="{CEF61318-FE20-428F-BDFE-ADC6E5F80E7F}" srcId="{C2D792F6-D01E-490D-A5B9-1EB0A3FFA805}" destId="{BE3FEDB3-6DDC-4017-89C6-BDDCD3FB07D0}" srcOrd="2" destOrd="0" parTransId="{9A740E27-47F5-46F6-ADC7-5F8D723A157E}" sibTransId="{45B12314-BC40-4BA0-B742-1DF91C6BFC8B}"/>
    <dgm:cxn modelId="{14578DD7-A95F-4F2D-8A1E-B8580DE3CB4F}" srcId="{BCC32CA1-0E11-4EBA-A825-2DDB40401911}" destId="{F37C24A9-EAA5-4C57-B5D7-7125C98C36DC}" srcOrd="1" destOrd="0" parTransId="{32D9E3B9-C83D-4F25-BE06-0E064E55F4B8}" sibTransId="{0D0A345A-02C1-4727-8986-5EF02D51EDDF}"/>
    <dgm:cxn modelId="{455F7232-FF3E-459C-B92B-2EE499BD7917}" type="presOf" srcId="{BE3FEDB3-6DDC-4017-89C6-BDDCD3FB07D0}" destId="{55B462D1-01D4-470D-8CB7-021E70DF99FD}" srcOrd="0" destOrd="0" presId="urn:microsoft.com/office/officeart/2005/8/layout/hList1"/>
    <dgm:cxn modelId="{B9FD7175-2B0C-4F21-A48E-F4E8183B3603}" type="presOf" srcId="{A4546CB9-1E8C-4706-9793-4127D53E136F}" destId="{958C4F12-E1D4-437B-A647-7DCB4E32E0F1}" srcOrd="0" destOrd="2" presId="urn:microsoft.com/office/officeart/2005/8/layout/hList1"/>
    <dgm:cxn modelId="{6B537DCE-1376-4E8A-BA9A-1BB751752243}" type="presOf" srcId="{3AC893C8-D8C2-4CA4-B3F6-A07959210458}" destId="{BF1B0336-0F8E-41D5-BA94-E7941DB968B1}" srcOrd="0" destOrd="0" presId="urn:microsoft.com/office/officeart/2005/8/layout/hList1"/>
    <dgm:cxn modelId="{C6BF7A4D-38AE-4F21-A0A3-3A96CD9764CE}" srcId="{BE3FEDB3-6DDC-4017-89C6-BDDCD3FB07D0}" destId="{5A51E57C-6DCD-470F-80E5-F770114E37BC}" srcOrd="1" destOrd="0" parTransId="{945C6E6D-43A9-4681-A9FF-F18219361659}" sibTransId="{50F8377F-B219-4A4B-8B3C-97C64EC6947A}"/>
    <dgm:cxn modelId="{B7B8C6D9-79EC-4852-8F71-2FA9E774957C}" srcId="{C2D792F6-D01E-490D-A5B9-1EB0A3FFA805}" destId="{BCC32CA1-0E11-4EBA-A825-2DDB40401911}" srcOrd="0" destOrd="0" parTransId="{67718994-9C12-4B0A-B253-A8B3E8B2C9C7}" sibTransId="{57FF207B-18A4-4E2F-86A9-4211621F2571}"/>
    <dgm:cxn modelId="{C1696972-1A96-4A83-87D7-BDEB0C0F7A12}" srcId="{75D91598-C2CD-414A-A241-A9ABB42971BB}" destId="{A4546CB9-1E8C-4706-9793-4127D53E136F}" srcOrd="2" destOrd="0" parTransId="{EBE19F84-21A8-4B7A-90A0-CDBE6B7FA958}" sibTransId="{6DAD79C7-D0E1-4BFB-906C-0C6C296EC8B7}"/>
    <dgm:cxn modelId="{0F142FC2-BA85-4F8A-A53B-AE910C8319E1}" type="presOf" srcId="{96633F67-5D73-436A-B127-053BD376A7BD}" destId="{E8F452F0-D9BD-4F18-B37F-12F7C460395F}" srcOrd="0" destOrd="2" presId="urn:microsoft.com/office/officeart/2005/8/layout/hList1"/>
    <dgm:cxn modelId="{33EA4538-2728-4C73-8301-B660CEF862E5}" type="presOf" srcId="{CB69F1A8-4D86-4452-A6E8-17384A6FB11B}" destId="{958C4F12-E1D4-437B-A647-7DCB4E32E0F1}" srcOrd="0" destOrd="1" presId="urn:microsoft.com/office/officeart/2005/8/layout/hList1"/>
    <dgm:cxn modelId="{CD802BD7-34CF-4BD7-B666-183891D3A447}" type="presOf" srcId="{AF979795-BB24-4D27-A55A-0663B4499DA6}" destId="{BF1B0336-0F8E-41D5-BA94-E7941DB968B1}" srcOrd="0" destOrd="2" presId="urn:microsoft.com/office/officeart/2005/8/layout/hList1"/>
    <dgm:cxn modelId="{CD80C1E9-407C-428B-91C8-A21C7DA4A881}" type="presOf" srcId="{C2D792F6-D01E-490D-A5B9-1EB0A3FFA805}" destId="{E388E950-4BC0-42DB-BB41-FC245F1E837E}" srcOrd="0" destOrd="0" presId="urn:microsoft.com/office/officeart/2005/8/layout/hList1"/>
    <dgm:cxn modelId="{0A370D8C-46FC-4305-A513-87FF27F93FDD}" type="presParOf" srcId="{E388E950-4BC0-42DB-BB41-FC245F1E837E}" destId="{F452E66C-F6BB-4E9D-9B9D-37DF665CFF99}" srcOrd="0" destOrd="0" presId="urn:microsoft.com/office/officeart/2005/8/layout/hList1"/>
    <dgm:cxn modelId="{279161FF-378A-4E8E-8826-22AFC8C1419C}" type="presParOf" srcId="{F452E66C-F6BB-4E9D-9B9D-37DF665CFF99}" destId="{5E20C14D-72EB-42B1-B57A-98F241987D52}" srcOrd="0" destOrd="0" presId="urn:microsoft.com/office/officeart/2005/8/layout/hList1"/>
    <dgm:cxn modelId="{B901AEB9-734D-495F-8C82-893EB18D69E9}" type="presParOf" srcId="{F452E66C-F6BB-4E9D-9B9D-37DF665CFF99}" destId="{E8F452F0-D9BD-4F18-B37F-12F7C460395F}" srcOrd="1" destOrd="0" presId="urn:microsoft.com/office/officeart/2005/8/layout/hList1"/>
    <dgm:cxn modelId="{1EF9E15B-B8E1-4B4B-B710-4199B277D409}" type="presParOf" srcId="{E388E950-4BC0-42DB-BB41-FC245F1E837E}" destId="{0BE1568C-F52F-445D-A1CB-592CB7D7C4BC}" srcOrd="1" destOrd="0" presId="urn:microsoft.com/office/officeart/2005/8/layout/hList1"/>
    <dgm:cxn modelId="{27E75814-AE2E-4EA6-A2CC-F3F45F109ED5}" type="presParOf" srcId="{E388E950-4BC0-42DB-BB41-FC245F1E837E}" destId="{46B40919-9317-4E93-B13E-7DF0391B9F28}" srcOrd="2" destOrd="0" presId="urn:microsoft.com/office/officeart/2005/8/layout/hList1"/>
    <dgm:cxn modelId="{A0F1240C-F4B2-4878-8953-813FF893E12A}" type="presParOf" srcId="{46B40919-9317-4E93-B13E-7DF0391B9F28}" destId="{CBCD42FA-313C-4E13-BAAF-90C3F96046FC}" srcOrd="0" destOrd="0" presId="urn:microsoft.com/office/officeart/2005/8/layout/hList1"/>
    <dgm:cxn modelId="{F2004962-86A0-41B6-8DD0-DD81D872B334}" type="presParOf" srcId="{46B40919-9317-4E93-B13E-7DF0391B9F28}" destId="{958C4F12-E1D4-437B-A647-7DCB4E32E0F1}" srcOrd="1" destOrd="0" presId="urn:microsoft.com/office/officeart/2005/8/layout/hList1"/>
    <dgm:cxn modelId="{35DC73B4-F016-440E-972C-82C755157294}" type="presParOf" srcId="{E388E950-4BC0-42DB-BB41-FC245F1E837E}" destId="{4139BA33-9237-4CBF-8B18-A22AC50DC7D3}" srcOrd="3" destOrd="0" presId="urn:microsoft.com/office/officeart/2005/8/layout/hList1"/>
    <dgm:cxn modelId="{7EAEA35D-29A9-4430-A07D-653107AACD2B}" type="presParOf" srcId="{E388E950-4BC0-42DB-BB41-FC245F1E837E}" destId="{7EDAEBEB-7DA3-4EA1-B85E-214BA25EC592}" srcOrd="4" destOrd="0" presId="urn:microsoft.com/office/officeart/2005/8/layout/hList1"/>
    <dgm:cxn modelId="{F5219E5E-A2FE-445E-92F4-7032D2D512E0}" type="presParOf" srcId="{7EDAEBEB-7DA3-4EA1-B85E-214BA25EC592}" destId="{55B462D1-01D4-470D-8CB7-021E70DF99FD}" srcOrd="0" destOrd="0" presId="urn:microsoft.com/office/officeart/2005/8/layout/hList1"/>
    <dgm:cxn modelId="{F640E653-8B45-4805-8FD2-16BC7F5A5942}" type="presParOf" srcId="{7EDAEBEB-7DA3-4EA1-B85E-214BA25EC592}" destId="{BF1B0336-0F8E-41D5-BA94-E7941DB968B1}" srcOrd="1" destOrd="0" presId="urn:microsoft.com/office/officeart/2005/8/layout/hList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84290E-AF0E-4AB4-AD8D-C9F22D4F1AB4}"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ru-RU"/>
        </a:p>
      </dgm:t>
    </dgm:pt>
    <dgm:pt modelId="{DAB06A22-9422-43EB-BCA3-2ED64A18B356}">
      <dgm:prSet phldrT="[Текст]" custT="1"/>
      <dgm:spPr>
        <a:xfrm>
          <a:off x="11777" y="0"/>
          <a:ext cx="2780623" cy="1113336"/>
        </a:xfrm>
      </dgm:spPr>
      <dgm:t>
        <a:bodyPr/>
        <a:lstStyle/>
        <a:p>
          <a:r>
            <a:rPr lang="ru-RU" sz="3600" b="1" i="1" dirty="0" smtClean="0">
              <a:latin typeface="+mn-lt"/>
              <a:ea typeface="+mn-ea"/>
              <a:cs typeface="+mn-cs"/>
            </a:rPr>
            <a:t>Налоговые доходы</a:t>
          </a:r>
          <a:endParaRPr lang="ru-RU" sz="3600" b="1" i="1" dirty="0">
            <a:latin typeface="+mn-lt"/>
            <a:ea typeface="+mn-ea"/>
            <a:cs typeface="+mn-cs"/>
          </a:endParaRPr>
        </a:p>
      </dgm:t>
    </dgm:pt>
    <dgm:pt modelId="{26F4BF50-F842-4A2D-9C0E-E3D49143EB5B}" type="parTrans" cxnId="{E11C2A54-071F-4384-8F45-D29DD7F3F2C3}">
      <dgm:prSet/>
      <dgm:spPr/>
      <dgm:t>
        <a:bodyPr/>
        <a:lstStyle/>
        <a:p>
          <a:endParaRPr lang="ru-RU"/>
        </a:p>
      </dgm:t>
    </dgm:pt>
    <dgm:pt modelId="{A42B9A55-5B79-4096-82A4-5546681C29AC}" type="sibTrans" cxnId="{E11C2A54-071F-4384-8F45-D29DD7F3F2C3}">
      <dgm:prSet/>
      <dgm:spPr/>
      <dgm:t>
        <a:bodyPr/>
        <a:lstStyle/>
        <a:p>
          <a:endParaRPr lang="ru-RU"/>
        </a:p>
      </dgm:t>
    </dgm:pt>
    <dgm:pt modelId="{256FDB2B-10AA-4041-A5E5-0498549EF486}">
      <dgm:prSet phldrT="[Текст]"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Поступления от уплаты налогов, установленных Налоговым кодексом РФ:</a:t>
          </a:r>
          <a:endParaRPr lang="ru-RU" sz="1600" b="1" dirty="0">
            <a:latin typeface="Calibri"/>
            <a:ea typeface="+mn-ea"/>
            <a:cs typeface="+mn-cs"/>
          </a:endParaRPr>
        </a:p>
      </dgm:t>
    </dgm:pt>
    <dgm:pt modelId="{F142A33A-14AE-4E04-802D-0DB5B7CD4AF9}" type="parTrans" cxnId="{58EA1F5C-32FD-4213-A395-8318672A4B15}">
      <dgm:prSet/>
      <dgm:spPr/>
      <dgm:t>
        <a:bodyPr/>
        <a:lstStyle/>
        <a:p>
          <a:endParaRPr lang="ru-RU"/>
        </a:p>
      </dgm:t>
    </dgm:pt>
    <dgm:pt modelId="{415770A8-7E31-41F4-8F34-17206315AEB6}" type="sibTrans" cxnId="{58EA1F5C-32FD-4213-A395-8318672A4B15}">
      <dgm:prSet/>
      <dgm:spPr/>
      <dgm:t>
        <a:bodyPr/>
        <a:lstStyle/>
        <a:p>
          <a:endParaRPr lang="ru-RU"/>
        </a:p>
      </dgm:t>
    </dgm:pt>
    <dgm:pt modelId="{8657BE62-870E-4F96-9B06-A19C1C4B458D}">
      <dgm:prSet phldrT="[Текст]" custT="1"/>
      <dgm:spPr>
        <a:xfrm>
          <a:off x="3203849" y="0"/>
          <a:ext cx="2780623" cy="1113336"/>
        </a:xfrm>
      </dgm:spPr>
      <dgm:t>
        <a:bodyPr/>
        <a:lstStyle/>
        <a:p>
          <a:r>
            <a:rPr lang="ru-RU" sz="3600" b="1" i="1" dirty="0" smtClean="0">
              <a:latin typeface="+mn-lt"/>
              <a:ea typeface="+mn-ea"/>
              <a:cs typeface="+mn-cs"/>
            </a:rPr>
            <a:t>Неналоговые доходы</a:t>
          </a:r>
          <a:endParaRPr lang="ru-RU" sz="3600" b="1" i="1" dirty="0">
            <a:latin typeface="+mn-lt"/>
            <a:ea typeface="+mn-ea"/>
            <a:cs typeface="+mn-cs"/>
          </a:endParaRPr>
        </a:p>
      </dgm:t>
    </dgm:pt>
    <dgm:pt modelId="{43202BDA-1117-46C6-BC82-9A87BC4CF1F5}" type="parTrans" cxnId="{DF07721A-618D-44E9-8470-FA04376368B9}">
      <dgm:prSet/>
      <dgm:spPr/>
      <dgm:t>
        <a:bodyPr/>
        <a:lstStyle/>
        <a:p>
          <a:endParaRPr lang="ru-RU"/>
        </a:p>
      </dgm:t>
    </dgm:pt>
    <dgm:pt modelId="{C3CC5A77-4E96-4775-AB99-2C2598ECFD0F}" type="sibTrans" cxnId="{DF07721A-618D-44E9-8470-FA04376368B9}">
      <dgm:prSet/>
      <dgm:spPr/>
      <dgm:t>
        <a:bodyPr/>
        <a:lstStyle/>
        <a:p>
          <a:endParaRPr lang="ru-RU"/>
        </a:p>
      </dgm:t>
    </dgm:pt>
    <dgm:pt modelId="{1D28E7CF-5DA2-4B4A-98B3-029092CF4BA3}">
      <dgm:prSet phldrT="[Текст]" custT="1"/>
      <dgm:spPr>
        <a:xfrm>
          <a:off x="3347858" y="714357"/>
          <a:ext cx="2780623" cy="3606099"/>
        </a:xfrm>
      </dgm:spPr>
      <dgm:t>
        <a:bodyPr/>
        <a:lstStyle/>
        <a:p>
          <a:r>
            <a:rPr lang="ru-RU" sz="1400" b="1" dirty="0" smtClean="0">
              <a:latin typeface="Times New Roman" pitchFamily="18" charset="0"/>
              <a:ea typeface="+mn-ea"/>
              <a:cs typeface="Times New Roman" pitchFamily="18" charset="0"/>
            </a:rPr>
            <a:t>Поступления доходов от использования государственного (муниципального) имущества, от платных услуг, оказываемых бюджетными учреждениями, штрафных санкций за нарушение законодательства, иных неналоговых платежей;</a:t>
          </a:r>
          <a:endParaRPr lang="ru-RU" sz="1400" b="1" dirty="0">
            <a:latin typeface="Times New Roman" pitchFamily="18" charset="0"/>
            <a:ea typeface="+mn-ea"/>
            <a:cs typeface="Times New Roman" pitchFamily="18" charset="0"/>
          </a:endParaRPr>
        </a:p>
      </dgm:t>
    </dgm:pt>
    <dgm:pt modelId="{A14CFA87-00A7-4420-84FE-9388EB10FC2D}" type="parTrans" cxnId="{6EF5EDB3-6FCC-467A-B420-3859CAB26A4D}">
      <dgm:prSet/>
      <dgm:spPr/>
      <dgm:t>
        <a:bodyPr/>
        <a:lstStyle/>
        <a:p>
          <a:endParaRPr lang="ru-RU"/>
        </a:p>
      </dgm:t>
    </dgm:pt>
    <dgm:pt modelId="{44DFB365-D3AB-42FB-AE1C-B0BB97F96D57}" type="sibTrans" cxnId="{6EF5EDB3-6FCC-467A-B420-3859CAB26A4D}">
      <dgm:prSet/>
      <dgm:spPr/>
      <dgm:t>
        <a:bodyPr/>
        <a:lstStyle/>
        <a:p>
          <a:endParaRPr lang="ru-RU"/>
        </a:p>
      </dgm:t>
    </dgm:pt>
    <dgm:pt modelId="{9BB6A718-B96A-46E4-8FC7-BF2D19EBAED9}">
      <dgm:prSet phldrT="[Текст]" custT="1"/>
      <dgm:spPr>
        <a:xfrm>
          <a:off x="6351599" y="0"/>
          <a:ext cx="2780623" cy="1113336"/>
        </a:xfrm>
      </dgm:spPr>
      <dgm:t>
        <a:bodyPr/>
        <a:lstStyle/>
        <a:p>
          <a:r>
            <a:rPr lang="ru-RU" sz="3600" b="1" i="1" dirty="0" smtClean="0">
              <a:latin typeface="+mn-lt"/>
              <a:ea typeface="+mn-ea"/>
              <a:cs typeface="+mn-cs"/>
            </a:rPr>
            <a:t>Безвозмездные поступления</a:t>
          </a:r>
          <a:endParaRPr lang="ru-RU" sz="3600" b="1" i="1" dirty="0">
            <a:latin typeface="+mn-lt"/>
            <a:ea typeface="+mn-ea"/>
            <a:cs typeface="+mn-cs"/>
          </a:endParaRPr>
        </a:p>
      </dgm:t>
    </dgm:pt>
    <dgm:pt modelId="{2C8B5DC5-E2A1-4C4C-B241-E2765F57F14A}" type="parTrans" cxnId="{E065585F-750A-48D5-8D63-C5A83913685F}">
      <dgm:prSet/>
      <dgm:spPr/>
      <dgm:t>
        <a:bodyPr/>
        <a:lstStyle/>
        <a:p>
          <a:endParaRPr lang="ru-RU"/>
        </a:p>
      </dgm:t>
    </dgm:pt>
    <dgm:pt modelId="{F78DC7B6-60E6-45C2-8950-583E7F5C5CD2}" type="sibTrans" cxnId="{E065585F-750A-48D5-8D63-C5A83913685F}">
      <dgm:prSet/>
      <dgm:spPr/>
      <dgm:t>
        <a:bodyPr/>
        <a:lstStyle/>
        <a:p>
          <a:endParaRPr lang="ru-RU"/>
        </a:p>
      </dgm:t>
    </dgm:pt>
    <dgm:pt modelId="{AACF09CF-5B30-48E2-8E0C-0E1CCD80FFC1}">
      <dgm:prSet phldrT="[Текст]" custT="1"/>
      <dgm:spPr>
        <a:xfrm>
          <a:off x="6156176" y="1113336"/>
          <a:ext cx="2780623" cy="3606099"/>
        </a:xfrm>
      </dgm:spPr>
      <dgm:t>
        <a:bodyPr/>
        <a:lstStyle/>
        <a:p>
          <a:r>
            <a:rPr lang="ru-RU" sz="1400" b="1" dirty="0" smtClean="0">
              <a:latin typeface="Times New Roman" pitchFamily="18" charset="0"/>
              <a:ea typeface="+mn-ea"/>
              <a:cs typeface="Times New Roman" pitchFamily="18" charset="0"/>
            </a:rPr>
            <a:t>Поступления доходов в виде финансовой помощи, полученной от других уровней бюджетной системы РФ (межбюджетные трансферты), безвозмездные поступления от организаций и граждан</a:t>
          </a:r>
          <a:endParaRPr lang="ru-RU" sz="1400" b="1" dirty="0">
            <a:latin typeface="Times New Roman" pitchFamily="18" charset="0"/>
            <a:ea typeface="+mn-ea"/>
            <a:cs typeface="Times New Roman" pitchFamily="18" charset="0"/>
          </a:endParaRPr>
        </a:p>
      </dgm:t>
    </dgm:pt>
    <dgm:pt modelId="{D58757EB-1CBE-4B2C-BF10-7B82E26D1901}" type="parTrans" cxnId="{664CAD15-1E43-4A1B-BA6F-4CBA3E1B38AF}">
      <dgm:prSet/>
      <dgm:spPr/>
      <dgm:t>
        <a:bodyPr/>
        <a:lstStyle/>
        <a:p>
          <a:endParaRPr lang="ru-RU"/>
        </a:p>
      </dgm:t>
    </dgm:pt>
    <dgm:pt modelId="{D7CEDB40-7C51-4808-B492-5251553D9CA7}" type="sibTrans" cxnId="{664CAD15-1E43-4A1B-BA6F-4CBA3E1B38AF}">
      <dgm:prSet/>
      <dgm:spPr/>
      <dgm:t>
        <a:bodyPr/>
        <a:lstStyle/>
        <a:p>
          <a:endParaRPr lang="ru-RU"/>
        </a:p>
      </dgm:t>
    </dgm:pt>
    <dgm:pt modelId="{D26FF304-FD7B-45D8-83AA-8D1A8C82A0E2}">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Акцизы на нефтепродукты – по нормативу ; </a:t>
          </a:r>
        </a:p>
      </dgm:t>
    </dgm:pt>
    <dgm:pt modelId="{2A545137-C808-4621-BABD-F9F08D470109}" type="parTrans" cxnId="{11B479B9-C7B6-4A0E-B164-B54D2DF025CE}">
      <dgm:prSet/>
      <dgm:spPr/>
      <dgm:t>
        <a:bodyPr/>
        <a:lstStyle/>
        <a:p>
          <a:endParaRPr lang="ru-RU"/>
        </a:p>
      </dgm:t>
    </dgm:pt>
    <dgm:pt modelId="{25025337-918A-49AA-A764-E57FE38359CA}" type="sibTrans" cxnId="{11B479B9-C7B6-4A0E-B164-B54D2DF025CE}">
      <dgm:prSet/>
      <dgm:spPr/>
      <dgm:t>
        <a:bodyPr/>
        <a:lstStyle/>
        <a:p>
          <a:endParaRPr lang="ru-RU"/>
        </a:p>
      </dgm:t>
    </dgm:pt>
    <dgm:pt modelId="{8ABED5CD-993F-40A1-B0E7-EFE108F31616}">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Единый сельхозналог – 50% ;</a:t>
          </a:r>
          <a:endParaRPr lang="ru-RU" sz="1400" b="1" dirty="0">
            <a:latin typeface="Times New Roman" pitchFamily="18" charset="0"/>
            <a:ea typeface="+mn-ea"/>
            <a:cs typeface="Times New Roman" pitchFamily="18" charset="0"/>
          </a:endParaRPr>
        </a:p>
      </dgm:t>
    </dgm:pt>
    <dgm:pt modelId="{04964134-4D2E-4D45-A814-E7699D9A7E28}" type="parTrans" cxnId="{D215DE50-6FD6-4EB3-A79D-E2897C7CE224}">
      <dgm:prSet/>
      <dgm:spPr/>
      <dgm:t>
        <a:bodyPr/>
        <a:lstStyle/>
        <a:p>
          <a:endParaRPr lang="ru-RU"/>
        </a:p>
      </dgm:t>
    </dgm:pt>
    <dgm:pt modelId="{02DE0DD8-634E-457C-95E5-70BED5F52C9D}" type="sibTrans" cxnId="{D215DE50-6FD6-4EB3-A79D-E2897C7CE224}">
      <dgm:prSet/>
      <dgm:spPr/>
      <dgm:t>
        <a:bodyPr/>
        <a:lstStyle/>
        <a:p>
          <a:endParaRPr lang="ru-RU"/>
        </a:p>
      </dgm:t>
    </dgm:pt>
    <dgm:pt modelId="{41E89773-10AE-48FA-BA64-A0D89A129AEF}">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Налог на доходы  физических лиц – 15% + доп.норматив; </a:t>
          </a:r>
        </a:p>
      </dgm:t>
    </dgm:pt>
    <dgm:pt modelId="{FF17ACCD-959B-459A-B6BD-916072FFAE12}" type="parTrans" cxnId="{EEA21F47-2F6E-43BA-96CC-E99598094AD8}">
      <dgm:prSet/>
      <dgm:spPr/>
      <dgm:t>
        <a:bodyPr/>
        <a:lstStyle/>
        <a:p>
          <a:endParaRPr lang="ru-RU"/>
        </a:p>
      </dgm:t>
    </dgm:pt>
    <dgm:pt modelId="{2AD3F96A-47DF-497C-A2DF-47B432880E22}" type="sibTrans" cxnId="{EEA21F47-2F6E-43BA-96CC-E99598094AD8}">
      <dgm:prSet/>
      <dgm:spPr/>
      <dgm:t>
        <a:bodyPr/>
        <a:lstStyle/>
        <a:p>
          <a:endParaRPr lang="ru-RU"/>
        </a:p>
      </dgm:t>
    </dgm:pt>
    <dgm:pt modelId="{24592C40-5798-4958-A876-F20746A3E6F2}">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Налог, взимаемый в связи с применением упрощенной системы налогообложения – 100%;</a:t>
          </a:r>
          <a:endParaRPr lang="ru-RU" sz="1400" b="1" dirty="0">
            <a:latin typeface="Times New Roman" pitchFamily="18" charset="0"/>
            <a:ea typeface="+mn-ea"/>
            <a:cs typeface="Times New Roman" pitchFamily="18" charset="0"/>
          </a:endParaRPr>
        </a:p>
      </dgm:t>
    </dgm:pt>
    <dgm:pt modelId="{A9EC5D90-9AA8-48C6-B242-9A43113A4820}" type="parTrans" cxnId="{59703146-D1D0-4C43-8BF6-71C0826FD382}">
      <dgm:prSet/>
      <dgm:spPr/>
      <dgm:t>
        <a:bodyPr/>
        <a:lstStyle/>
        <a:p>
          <a:endParaRPr lang="ru-RU"/>
        </a:p>
      </dgm:t>
    </dgm:pt>
    <dgm:pt modelId="{396899A0-B950-46F7-9811-91849D581DE4}" type="sibTrans" cxnId="{59703146-D1D0-4C43-8BF6-71C0826FD382}">
      <dgm:prSet/>
      <dgm:spPr/>
      <dgm:t>
        <a:bodyPr/>
        <a:lstStyle/>
        <a:p>
          <a:endParaRPr lang="ru-RU"/>
        </a:p>
      </dgm:t>
    </dgm:pt>
    <dgm:pt modelId="{52EA25AA-6ACF-4898-9B2F-E2ABD89F5882}">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Единый налог на вмененный доход  - 100%;</a:t>
          </a:r>
          <a:endParaRPr lang="ru-RU" sz="1400" b="1" dirty="0">
            <a:latin typeface="Times New Roman" pitchFamily="18" charset="0"/>
            <a:ea typeface="+mn-ea"/>
            <a:cs typeface="Times New Roman" pitchFamily="18" charset="0"/>
          </a:endParaRPr>
        </a:p>
      </dgm:t>
    </dgm:pt>
    <dgm:pt modelId="{23E08728-71CF-4F93-BDE5-9653DCB5FD8F}" type="parTrans" cxnId="{D2636656-060A-4754-A53D-0FC765CECBA4}">
      <dgm:prSet/>
      <dgm:spPr/>
      <dgm:t>
        <a:bodyPr/>
        <a:lstStyle/>
        <a:p>
          <a:endParaRPr lang="ru-RU"/>
        </a:p>
      </dgm:t>
    </dgm:pt>
    <dgm:pt modelId="{1921CAF9-C02D-4193-90F3-F1658C6132FE}" type="sibTrans" cxnId="{D2636656-060A-4754-A53D-0FC765CECBA4}">
      <dgm:prSet/>
      <dgm:spPr/>
      <dgm:t>
        <a:bodyPr/>
        <a:lstStyle/>
        <a:p>
          <a:endParaRPr lang="ru-RU"/>
        </a:p>
      </dgm:t>
    </dgm:pt>
    <dgm:pt modelId="{9EAEA042-4FBE-497C-A5EA-CBD1954033CD}">
      <dgm:prSet custT="1"/>
      <dgm:spPr>
        <a:xfrm>
          <a:off x="179504" y="786371"/>
          <a:ext cx="2780623" cy="3606099"/>
        </a:xfrm>
      </dgm:spPr>
      <dgm:t>
        <a:bodyPr/>
        <a:lstStyle/>
        <a:p>
          <a:r>
            <a:rPr lang="ru-RU" sz="1400" b="1" dirty="0" smtClean="0">
              <a:latin typeface="Times New Roman" pitchFamily="18" charset="0"/>
              <a:ea typeface="+mn-ea"/>
              <a:cs typeface="Times New Roman" pitchFamily="18" charset="0"/>
            </a:rPr>
            <a:t>Налог, взимаемый в связи с применением патентной системы налогообложения – 100%</a:t>
          </a:r>
          <a:endParaRPr lang="ru-RU" sz="1400" b="1" dirty="0">
            <a:latin typeface="Times New Roman" pitchFamily="18" charset="0"/>
            <a:ea typeface="+mn-ea"/>
            <a:cs typeface="Times New Roman" pitchFamily="18" charset="0"/>
          </a:endParaRPr>
        </a:p>
      </dgm:t>
    </dgm:pt>
    <dgm:pt modelId="{77E4DDCF-6F25-42A3-88C4-5E331DC48BFE}" type="parTrans" cxnId="{C0F4786D-77C6-4E4C-A57C-DDC6FAC0CD89}">
      <dgm:prSet/>
      <dgm:spPr/>
      <dgm:t>
        <a:bodyPr/>
        <a:lstStyle/>
        <a:p>
          <a:endParaRPr lang="ru-RU"/>
        </a:p>
      </dgm:t>
    </dgm:pt>
    <dgm:pt modelId="{03B80F4B-484A-4592-A759-2B63460FBEAA}" type="sibTrans" cxnId="{C0F4786D-77C6-4E4C-A57C-DDC6FAC0CD89}">
      <dgm:prSet/>
      <dgm:spPr/>
      <dgm:t>
        <a:bodyPr/>
        <a:lstStyle/>
        <a:p>
          <a:endParaRPr lang="ru-RU"/>
        </a:p>
      </dgm:t>
    </dgm:pt>
    <dgm:pt modelId="{8CBBBC58-931C-4F1A-A881-3D8C6BA3CE83}">
      <dgm:prSet phldrT="[Текст]" custT="1"/>
      <dgm:spPr>
        <a:xfrm>
          <a:off x="3347858" y="714357"/>
          <a:ext cx="2780623" cy="3606099"/>
        </a:xfrm>
      </dgm:spPr>
      <dgm:t>
        <a:bodyPr/>
        <a:lstStyle/>
        <a:p>
          <a:r>
            <a:rPr lang="ru-RU" sz="1400" b="1" dirty="0" smtClean="0">
              <a:latin typeface="Times New Roman" pitchFamily="18" charset="0"/>
              <a:ea typeface="+mn-ea"/>
              <a:cs typeface="Times New Roman" pitchFamily="18" charset="0"/>
            </a:rPr>
            <a:t> Плата за негативное воздействие на окружающую среду</a:t>
          </a:r>
          <a:endParaRPr lang="ru-RU" sz="1400" b="1" dirty="0">
            <a:latin typeface="Times New Roman" pitchFamily="18" charset="0"/>
            <a:ea typeface="+mn-ea"/>
            <a:cs typeface="Times New Roman" pitchFamily="18" charset="0"/>
          </a:endParaRPr>
        </a:p>
      </dgm:t>
    </dgm:pt>
    <dgm:pt modelId="{2374928C-BD3A-4F24-BECD-880906B6D1BE}" type="parTrans" cxnId="{60B5F4C2-F726-411E-AB8E-25EE79E35EB4}">
      <dgm:prSet/>
      <dgm:spPr/>
      <dgm:t>
        <a:bodyPr/>
        <a:lstStyle/>
        <a:p>
          <a:endParaRPr lang="ru-RU"/>
        </a:p>
      </dgm:t>
    </dgm:pt>
    <dgm:pt modelId="{822730E9-8F5F-4359-992D-0998715CBD3C}" type="sibTrans" cxnId="{60B5F4C2-F726-411E-AB8E-25EE79E35EB4}">
      <dgm:prSet/>
      <dgm:spPr/>
      <dgm:t>
        <a:bodyPr/>
        <a:lstStyle/>
        <a:p>
          <a:endParaRPr lang="ru-RU"/>
        </a:p>
      </dgm:t>
    </dgm:pt>
    <dgm:pt modelId="{12DBE7FA-3759-426A-9870-91148827F0F9}" type="pres">
      <dgm:prSet presAssocID="{2984290E-AF0E-4AB4-AD8D-C9F22D4F1AB4}" presName="Name0" presStyleCnt="0">
        <dgm:presLayoutVars>
          <dgm:dir/>
          <dgm:animLvl val="lvl"/>
          <dgm:resizeHandles val="exact"/>
        </dgm:presLayoutVars>
      </dgm:prSet>
      <dgm:spPr/>
      <dgm:t>
        <a:bodyPr/>
        <a:lstStyle/>
        <a:p>
          <a:endParaRPr lang="ru-RU"/>
        </a:p>
      </dgm:t>
    </dgm:pt>
    <dgm:pt modelId="{677E88ED-5FF5-43EA-A1D1-911910497166}" type="pres">
      <dgm:prSet presAssocID="{DAB06A22-9422-43EB-BCA3-2ED64A18B356}" presName="linNode" presStyleCnt="0"/>
      <dgm:spPr/>
      <dgm:t>
        <a:bodyPr/>
        <a:lstStyle/>
        <a:p>
          <a:endParaRPr lang="ru-RU"/>
        </a:p>
      </dgm:t>
    </dgm:pt>
    <dgm:pt modelId="{126E1ED8-70B7-4E8E-B1EA-C116A2B45CE2}" type="pres">
      <dgm:prSet presAssocID="{DAB06A22-9422-43EB-BCA3-2ED64A18B356}" presName="parentText" presStyleLbl="node1" presStyleIdx="0" presStyleCnt="3">
        <dgm:presLayoutVars>
          <dgm:chMax val="1"/>
          <dgm:bulletEnabled val="1"/>
        </dgm:presLayoutVars>
      </dgm:prSet>
      <dgm:spPr/>
      <dgm:t>
        <a:bodyPr/>
        <a:lstStyle/>
        <a:p>
          <a:endParaRPr lang="ru-RU"/>
        </a:p>
      </dgm:t>
    </dgm:pt>
    <dgm:pt modelId="{7222D1CE-DBA3-48CA-A59A-B9989583DD83}" type="pres">
      <dgm:prSet presAssocID="{DAB06A22-9422-43EB-BCA3-2ED64A18B356}" presName="descendantText" presStyleLbl="alignAccFollowNode1" presStyleIdx="0" presStyleCnt="3" custScaleX="99783" custScaleY="171900" custLinFactNeighborX="321" custLinFactNeighborY="4352">
        <dgm:presLayoutVars>
          <dgm:bulletEnabled val="1"/>
        </dgm:presLayoutVars>
      </dgm:prSet>
      <dgm:spPr/>
      <dgm:t>
        <a:bodyPr/>
        <a:lstStyle/>
        <a:p>
          <a:endParaRPr lang="ru-RU"/>
        </a:p>
      </dgm:t>
    </dgm:pt>
    <dgm:pt modelId="{78C7D960-0957-4049-A941-5AAB47CA7EE4}" type="pres">
      <dgm:prSet presAssocID="{A42B9A55-5B79-4096-82A4-5546681C29AC}" presName="sp" presStyleCnt="0"/>
      <dgm:spPr/>
      <dgm:t>
        <a:bodyPr/>
        <a:lstStyle/>
        <a:p>
          <a:endParaRPr lang="ru-RU"/>
        </a:p>
      </dgm:t>
    </dgm:pt>
    <dgm:pt modelId="{88B5E63A-A6D8-4FE1-B4A2-FA3E2619CD96}" type="pres">
      <dgm:prSet presAssocID="{8657BE62-870E-4F96-9B06-A19C1C4B458D}" presName="linNode" presStyleCnt="0"/>
      <dgm:spPr/>
      <dgm:t>
        <a:bodyPr/>
        <a:lstStyle/>
        <a:p>
          <a:endParaRPr lang="ru-RU"/>
        </a:p>
      </dgm:t>
    </dgm:pt>
    <dgm:pt modelId="{752B7EA6-B56E-4EC2-951B-64CF226C1F8B}" type="pres">
      <dgm:prSet presAssocID="{8657BE62-870E-4F96-9B06-A19C1C4B458D}" presName="parentText" presStyleLbl="node1" presStyleIdx="1" presStyleCnt="3">
        <dgm:presLayoutVars>
          <dgm:chMax val="1"/>
          <dgm:bulletEnabled val="1"/>
        </dgm:presLayoutVars>
      </dgm:prSet>
      <dgm:spPr/>
      <dgm:t>
        <a:bodyPr/>
        <a:lstStyle/>
        <a:p>
          <a:endParaRPr lang="ru-RU"/>
        </a:p>
      </dgm:t>
    </dgm:pt>
    <dgm:pt modelId="{1F3EA630-8243-4A76-9A98-37938F177CA4}" type="pres">
      <dgm:prSet presAssocID="{8657BE62-870E-4F96-9B06-A19C1C4B458D}" presName="descendantText" presStyleLbl="alignAccFollowNode1" presStyleIdx="1" presStyleCnt="3">
        <dgm:presLayoutVars>
          <dgm:bulletEnabled val="1"/>
        </dgm:presLayoutVars>
      </dgm:prSet>
      <dgm:spPr/>
      <dgm:t>
        <a:bodyPr/>
        <a:lstStyle/>
        <a:p>
          <a:endParaRPr lang="ru-RU"/>
        </a:p>
      </dgm:t>
    </dgm:pt>
    <dgm:pt modelId="{357B1DC3-8EC7-488F-81DD-33BE9EC6CC24}" type="pres">
      <dgm:prSet presAssocID="{C3CC5A77-4E96-4775-AB99-2C2598ECFD0F}" presName="sp" presStyleCnt="0"/>
      <dgm:spPr/>
      <dgm:t>
        <a:bodyPr/>
        <a:lstStyle/>
        <a:p>
          <a:endParaRPr lang="ru-RU"/>
        </a:p>
      </dgm:t>
    </dgm:pt>
    <dgm:pt modelId="{BDA356C4-9B3D-46B2-86DF-C71102A9CAEF}" type="pres">
      <dgm:prSet presAssocID="{9BB6A718-B96A-46E4-8FC7-BF2D19EBAED9}" presName="linNode" presStyleCnt="0"/>
      <dgm:spPr/>
      <dgm:t>
        <a:bodyPr/>
        <a:lstStyle/>
        <a:p>
          <a:endParaRPr lang="ru-RU"/>
        </a:p>
      </dgm:t>
    </dgm:pt>
    <dgm:pt modelId="{C2C7F575-0C3C-422C-B84A-1E55D238AAF4}" type="pres">
      <dgm:prSet presAssocID="{9BB6A718-B96A-46E4-8FC7-BF2D19EBAED9}" presName="parentText" presStyleLbl="node1" presStyleIdx="2" presStyleCnt="3">
        <dgm:presLayoutVars>
          <dgm:chMax val="1"/>
          <dgm:bulletEnabled val="1"/>
        </dgm:presLayoutVars>
      </dgm:prSet>
      <dgm:spPr/>
      <dgm:t>
        <a:bodyPr/>
        <a:lstStyle/>
        <a:p>
          <a:endParaRPr lang="ru-RU"/>
        </a:p>
      </dgm:t>
    </dgm:pt>
    <dgm:pt modelId="{40E7D2FB-5E92-4F16-AA39-35CFF99F4812}" type="pres">
      <dgm:prSet presAssocID="{9BB6A718-B96A-46E4-8FC7-BF2D19EBAED9}" presName="descendantText" presStyleLbl="alignAccFollowNode1" presStyleIdx="2" presStyleCnt="3">
        <dgm:presLayoutVars>
          <dgm:bulletEnabled val="1"/>
        </dgm:presLayoutVars>
      </dgm:prSet>
      <dgm:spPr/>
      <dgm:t>
        <a:bodyPr/>
        <a:lstStyle/>
        <a:p>
          <a:endParaRPr lang="ru-RU"/>
        </a:p>
      </dgm:t>
    </dgm:pt>
  </dgm:ptLst>
  <dgm:cxnLst>
    <dgm:cxn modelId="{53CAE036-E84D-44F6-81CD-79C61545D26B}" type="presOf" srcId="{9BB6A718-B96A-46E4-8FC7-BF2D19EBAED9}" destId="{C2C7F575-0C3C-422C-B84A-1E55D238AAF4}" srcOrd="0" destOrd="0" presId="urn:microsoft.com/office/officeart/2005/8/layout/vList5"/>
    <dgm:cxn modelId="{08BA5B55-1576-47FC-8181-05A509BE5D26}" type="presOf" srcId="{AACF09CF-5B30-48E2-8E0C-0E1CCD80FFC1}" destId="{40E7D2FB-5E92-4F16-AA39-35CFF99F4812}" srcOrd="0" destOrd="0" presId="urn:microsoft.com/office/officeart/2005/8/layout/vList5"/>
    <dgm:cxn modelId="{C993DCE3-F219-4190-B925-C355CCE99D6C}" type="presOf" srcId="{52EA25AA-6ACF-4898-9B2F-E2ABD89F5882}" destId="{7222D1CE-DBA3-48CA-A59A-B9989583DD83}" srcOrd="0" destOrd="5" presId="urn:microsoft.com/office/officeart/2005/8/layout/vList5"/>
    <dgm:cxn modelId="{60B5F4C2-F726-411E-AB8E-25EE79E35EB4}" srcId="{8657BE62-870E-4F96-9B06-A19C1C4B458D}" destId="{8CBBBC58-931C-4F1A-A881-3D8C6BA3CE83}" srcOrd="1" destOrd="0" parTransId="{2374928C-BD3A-4F24-BECD-880906B6D1BE}" sibTransId="{822730E9-8F5F-4359-992D-0998715CBD3C}"/>
    <dgm:cxn modelId="{D215DE50-6FD6-4EB3-A79D-E2897C7CE224}" srcId="{DAB06A22-9422-43EB-BCA3-2ED64A18B356}" destId="{8ABED5CD-993F-40A1-B0E7-EFE108F31616}" srcOrd="3" destOrd="0" parTransId="{04964134-4D2E-4D45-A814-E7699D9A7E28}" sibTransId="{02DE0DD8-634E-457C-95E5-70BED5F52C9D}"/>
    <dgm:cxn modelId="{EEA21F47-2F6E-43BA-96CC-E99598094AD8}" srcId="{DAB06A22-9422-43EB-BCA3-2ED64A18B356}" destId="{41E89773-10AE-48FA-BA64-A0D89A129AEF}" srcOrd="1" destOrd="0" parTransId="{FF17ACCD-959B-459A-B6BD-916072FFAE12}" sibTransId="{2AD3F96A-47DF-497C-A2DF-47B432880E22}"/>
    <dgm:cxn modelId="{5FB12849-1A82-4295-80E4-C3CB8F6E665C}" type="presOf" srcId="{24592C40-5798-4958-A876-F20746A3E6F2}" destId="{7222D1CE-DBA3-48CA-A59A-B9989583DD83}" srcOrd="0" destOrd="4" presId="urn:microsoft.com/office/officeart/2005/8/layout/vList5"/>
    <dgm:cxn modelId="{7E43116B-82DC-440F-B21F-25C43401422B}" type="presOf" srcId="{DAB06A22-9422-43EB-BCA3-2ED64A18B356}" destId="{126E1ED8-70B7-4E8E-B1EA-C116A2B45CE2}" srcOrd="0" destOrd="0" presId="urn:microsoft.com/office/officeart/2005/8/layout/vList5"/>
    <dgm:cxn modelId="{B28F534E-F59B-4509-9C2F-0F1E26BE73E2}" type="presOf" srcId="{2984290E-AF0E-4AB4-AD8D-C9F22D4F1AB4}" destId="{12DBE7FA-3759-426A-9870-91148827F0F9}" srcOrd="0" destOrd="0" presId="urn:microsoft.com/office/officeart/2005/8/layout/vList5"/>
    <dgm:cxn modelId="{D2636656-060A-4754-A53D-0FC765CECBA4}" srcId="{DAB06A22-9422-43EB-BCA3-2ED64A18B356}" destId="{52EA25AA-6ACF-4898-9B2F-E2ABD89F5882}" srcOrd="5" destOrd="0" parTransId="{23E08728-71CF-4F93-BDE5-9653DCB5FD8F}" sibTransId="{1921CAF9-C02D-4193-90F3-F1658C6132FE}"/>
    <dgm:cxn modelId="{E11C2A54-071F-4384-8F45-D29DD7F3F2C3}" srcId="{2984290E-AF0E-4AB4-AD8D-C9F22D4F1AB4}" destId="{DAB06A22-9422-43EB-BCA3-2ED64A18B356}" srcOrd="0" destOrd="0" parTransId="{26F4BF50-F842-4A2D-9C0E-E3D49143EB5B}" sibTransId="{A42B9A55-5B79-4096-82A4-5546681C29AC}"/>
    <dgm:cxn modelId="{69B92FED-F12D-4923-B097-17B47C5A0F71}" type="presOf" srcId="{1D28E7CF-5DA2-4B4A-98B3-029092CF4BA3}" destId="{1F3EA630-8243-4A76-9A98-37938F177CA4}" srcOrd="0" destOrd="0" presId="urn:microsoft.com/office/officeart/2005/8/layout/vList5"/>
    <dgm:cxn modelId="{EB3EA22A-7F70-4CBE-8452-32FD7A328BB2}" type="presOf" srcId="{41E89773-10AE-48FA-BA64-A0D89A129AEF}" destId="{7222D1CE-DBA3-48CA-A59A-B9989583DD83}" srcOrd="0" destOrd="1" presId="urn:microsoft.com/office/officeart/2005/8/layout/vList5"/>
    <dgm:cxn modelId="{546BE99F-89F3-42F0-B8CE-DE71946D4BD3}" type="presOf" srcId="{8ABED5CD-993F-40A1-B0E7-EFE108F31616}" destId="{7222D1CE-DBA3-48CA-A59A-B9989583DD83}" srcOrd="0" destOrd="3" presId="urn:microsoft.com/office/officeart/2005/8/layout/vList5"/>
    <dgm:cxn modelId="{E065585F-750A-48D5-8D63-C5A83913685F}" srcId="{2984290E-AF0E-4AB4-AD8D-C9F22D4F1AB4}" destId="{9BB6A718-B96A-46E4-8FC7-BF2D19EBAED9}" srcOrd="2" destOrd="0" parTransId="{2C8B5DC5-E2A1-4C4C-B241-E2765F57F14A}" sibTransId="{F78DC7B6-60E6-45C2-8950-583E7F5C5CD2}"/>
    <dgm:cxn modelId="{DF07721A-618D-44E9-8470-FA04376368B9}" srcId="{2984290E-AF0E-4AB4-AD8D-C9F22D4F1AB4}" destId="{8657BE62-870E-4F96-9B06-A19C1C4B458D}" srcOrd="1" destOrd="0" parTransId="{43202BDA-1117-46C6-BC82-9A87BC4CF1F5}" sibTransId="{C3CC5A77-4E96-4775-AB99-2C2598ECFD0F}"/>
    <dgm:cxn modelId="{59703146-D1D0-4C43-8BF6-71C0826FD382}" srcId="{DAB06A22-9422-43EB-BCA3-2ED64A18B356}" destId="{24592C40-5798-4958-A876-F20746A3E6F2}" srcOrd="4" destOrd="0" parTransId="{A9EC5D90-9AA8-48C6-B242-9A43113A4820}" sibTransId="{396899A0-B950-46F7-9811-91849D581DE4}"/>
    <dgm:cxn modelId="{7D4596CA-43B3-4F04-9CD9-8E6C2CF6A08D}" type="presOf" srcId="{8657BE62-870E-4F96-9B06-A19C1C4B458D}" destId="{752B7EA6-B56E-4EC2-951B-64CF226C1F8B}" srcOrd="0" destOrd="0" presId="urn:microsoft.com/office/officeart/2005/8/layout/vList5"/>
    <dgm:cxn modelId="{6EF5EDB3-6FCC-467A-B420-3859CAB26A4D}" srcId="{8657BE62-870E-4F96-9B06-A19C1C4B458D}" destId="{1D28E7CF-5DA2-4B4A-98B3-029092CF4BA3}" srcOrd="0" destOrd="0" parTransId="{A14CFA87-00A7-4420-84FE-9388EB10FC2D}" sibTransId="{44DFB365-D3AB-42FB-AE1C-B0BB97F96D57}"/>
    <dgm:cxn modelId="{11B479B9-C7B6-4A0E-B164-B54D2DF025CE}" srcId="{DAB06A22-9422-43EB-BCA3-2ED64A18B356}" destId="{D26FF304-FD7B-45D8-83AA-8D1A8C82A0E2}" srcOrd="2" destOrd="0" parTransId="{2A545137-C808-4621-BABD-F9F08D470109}" sibTransId="{25025337-918A-49AA-A764-E57FE38359CA}"/>
    <dgm:cxn modelId="{35AD9A90-EE47-4161-AE78-37E6239A63C1}" type="presOf" srcId="{8CBBBC58-931C-4F1A-A881-3D8C6BA3CE83}" destId="{1F3EA630-8243-4A76-9A98-37938F177CA4}" srcOrd="0" destOrd="1" presId="urn:microsoft.com/office/officeart/2005/8/layout/vList5"/>
    <dgm:cxn modelId="{30E20B08-1159-4BE6-A8A1-EB318468EDC0}" type="presOf" srcId="{256FDB2B-10AA-4041-A5E5-0498549EF486}" destId="{7222D1CE-DBA3-48CA-A59A-B9989583DD83}" srcOrd="0" destOrd="0" presId="urn:microsoft.com/office/officeart/2005/8/layout/vList5"/>
    <dgm:cxn modelId="{8BF3A96F-7F3F-48A3-ADAE-1B8B2BF83161}" type="presOf" srcId="{D26FF304-FD7B-45D8-83AA-8D1A8C82A0E2}" destId="{7222D1CE-DBA3-48CA-A59A-B9989583DD83}" srcOrd="0" destOrd="2" presId="urn:microsoft.com/office/officeart/2005/8/layout/vList5"/>
    <dgm:cxn modelId="{58EA1F5C-32FD-4213-A395-8318672A4B15}" srcId="{DAB06A22-9422-43EB-BCA3-2ED64A18B356}" destId="{256FDB2B-10AA-4041-A5E5-0498549EF486}" srcOrd="0" destOrd="0" parTransId="{F142A33A-14AE-4E04-802D-0DB5B7CD4AF9}" sibTransId="{415770A8-7E31-41F4-8F34-17206315AEB6}"/>
    <dgm:cxn modelId="{664CAD15-1E43-4A1B-BA6F-4CBA3E1B38AF}" srcId="{9BB6A718-B96A-46E4-8FC7-BF2D19EBAED9}" destId="{AACF09CF-5B30-48E2-8E0C-0E1CCD80FFC1}" srcOrd="0" destOrd="0" parTransId="{D58757EB-1CBE-4B2C-BF10-7B82E26D1901}" sibTransId="{D7CEDB40-7C51-4808-B492-5251553D9CA7}"/>
    <dgm:cxn modelId="{EE3149EA-70A0-4F98-B0A2-F31C35C60029}" type="presOf" srcId="{9EAEA042-4FBE-497C-A5EA-CBD1954033CD}" destId="{7222D1CE-DBA3-48CA-A59A-B9989583DD83}" srcOrd="0" destOrd="6" presId="urn:microsoft.com/office/officeart/2005/8/layout/vList5"/>
    <dgm:cxn modelId="{C0F4786D-77C6-4E4C-A57C-DDC6FAC0CD89}" srcId="{DAB06A22-9422-43EB-BCA3-2ED64A18B356}" destId="{9EAEA042-4FBE-497C-A5EA-CBD1954033CD}" srcOrd="6" destOrd="0" parTransId="{77E4DDCF-6F25-42A3-88C4-5E331DC48BFE}" sibTransId="{03B80F4B-484A-4592-A759-2B63460FBEAA}"/>
    <dgm:cxn modelId="{A35BF981-06BD-4686-AC5F-A547499648E2}" type="presParOf" srcId="{12DBE7FA-3759-426A-9870-91148827F0F9}" destId="{677E88ED-5FF5-43EA-A1D1-911910497166}" srcOrd="0" destOrd="0" presId="urn:microsoft.com/office/officeart/2005/8/layout/vList5"/>
    <dgm:cxn modelId="{9644ADA2-10E5-4F85-9680-8D352CC7CC90}" type="presParOf" srcId="{677E88ED-5FF5-43EA-A1D1-911910497166}" destId="{126E1ED8-70B7-4E8E-B1EA-C116A2B45CE2}" srcOrd="0" destOrd="0" presId="urn:microsoft.com/office/officeart/2005/8/layout/vList5"/>
    <dgm:cxn modelId="{961629B3-2AA4-4668-98A8-E81D7C4B4A9A}" type="presParOf" srcId="{677E88ED-5FF5-43EA-A1D1-911910497166}" destId="{7222D1CE-DBA3-48CA-A59A-B9989583DD83}" srcOrd="1" destOrd="0" presId="urn:microsoft.com/office/officeart/2005/8/layout/vList5"/>
    <dgm:cxn modelId="{1F959907-63DF-4120-96C2-6A6A48496CD5}" type="presParOf" srcId="{12DBE7FA-3759-426A-9870-91148827F0F9}" destId="{78C7D960-0957-4049-A941-5AAB47CA7EE4}" srcOrd="1" destOrd="0" presId="urn:microsoft.com/office/officeart/2005/8/layout/vList5"/>
    <dgm:cxn modelId="{35D5D5B4-DC93-4AED-BF68-A3551372625E}" type="presParOf" srcId="{12DBE7FA-3759-426A-9870-91148827F0F9}" destId="{88B5E63A-A6D8-4FE1-B4A2-FA3E2619CD96}" srcOrd="2" destOrd="0" presId="urn:microsoft.com/office/officeart/2005/8/layout/vList5"/>
    <dgm:cxn modelId="{209491B9-22C7-43AD-B3CC-6BE3C84E5E20}" type="presParOf" srcId="{88B5E63A-A6D8-4FE1-B4A2-FA3E2619CD96}" destId="{752B7EA6-B56E-4EC2-951B-64CF226C1F8B}" srcOrd="0" destOrd="0" presId="urn:microsoft.com/office/officeart/2005/8/layout/vList5"/>
    <dgm:cxn modelId="{98B8B3DF-6AEA-4BF9-85A6-59AE4E198F70}" type="presParOf" srcId="{88B5E63A-A6D8-4FE1-B4A2-FA3E2619CD96}" destId="{1F3EA630-8243-4A76-9A98-37938F177CA4}" srcOrd="1" destOrd="0" presId="urn:microsoft.com/office/officeart/2005/8/layout/vList5"/>
    <dgm:cxn modelId="{39D4B1E1-A699-4DFF-9881-0A3DF2ECA2B2}" type="presParOf" srcId="{12DBE7FA-3759-426A-9870-91148827F0F9}" destId="{357B1DC3-8EC7-488F-81DD-33BE9EC6CC24}" srcOrd="3" destOrd="0" presId="urn:microsoft.com/office/officeart/2005/8/layout/vList5"/>
    <dgm:cxn modelId="{ED9BAF20-00F6-4180-A996-89584B20314B}" type="presParOf" srcId="{12DBE7FA-3759-426A-9870-91148827F0F9}" destId="{BDA356C4-9B3D-46B2-86DF-C71102A9CAEF}" srcOrd="4" destOrd="0" presId="urn:microsoft.com/office/officeart/2005/8/layout/vList5"/>
    <dgm:cxn modelId="{46F19361-6D44-499C-837C-432E83095F77}" type="presParOf" srcId="{BDA356C4-9B3D-46B2-86DF-C71102A9CAEF}" destId="{C2C7F575-0C3C-422C-B84A-1E55D238AAF4}" srcOrd="0" destOrd="0" presId="urn:microsoft.com/office/officeart/2005/8/layout/vList5"/>
    <dgm:cxn modelId="{1D335A63-2B0C-4D8E-B983-1862B447C977}" type="presParOf" srcId="{BDA356C4-9B3D-46B2-86DF-C71102A9CAEF}" destId="{40E7D2FB-5E92-4F16-AA39-35CFF99F4812}"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84290E-AF0E-4AB4-AD8D-C9F22D4F1AB4}"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ru-RU"/>
        </a:p>
      </dgm:t>
    </dgm:pt>
    <dgm:pt modelId="{DAB06A22-9422-43EB-BCA3-2ED64A18B356}">
      <dgm:prSet phldrT="[Текст]" custT="1"/>
      <dgm:spPr>
        <a:xfrm>
          <a:off x="11777" y="0"/>
          <a:ext cx="2780623" cy="1113336"/>
        </a:xfrm>
        <a:solidFill>
          <a:schemeClr val="accent3">
            <a:lumMod val="50000"/>
          </a:schemeClr>
        </a:solidFill>
      </dgm:spPr>
      <dgm:t>
        <a:bodyPr/>
        <a:lstStyle/>
        <a:p>
          <a:r>
            <a:rPr lang="ru-RU" sz="2800" b="1" dirty="0" smtClean="0">
              <a:latin typeface="Calibri"/>
              <a:ea typeface="+mn-ea"/>
              <a:cs typeface="+mn-cs"/>
            </a:rPr>
            <a:t>Дотации (от лат. dotatio — дар, пожертвование) </a:t>
          </a:r>
        </a:p>
      </dgm:t>
    </dgm:pt>
    <dgm:pt modelId="{26F4BF50-F842-4A2D-9C0E-E3D49143EB5B}" type="parTrans" cxnId="{E11C2A54-071F-4384-8F45-D29DD7F3F2C3}">
      <dgm:prSet/>
      <dgm:spPr/>
      <dgm:t>
        <a:bodyPr/>
        <a:lstStyle/>
        <a:p>
          <a:endParaRPr lang="ru-RU"/>
        </a:p>
      </dgm:t>
    </dgm:pt>
    <dgm:pt modelId="{A42B9A55-5B79-4096-82A4-5546681C29AC}" type="sibTrans" cxnId="{E11C2A54-071F-4384-8F45-D29DD7F3F2C3}">
      <dgm:prSet/>
      <dgm:spPr/>
      <dgm:t>
        <a:bodyPr/>
        <a:lstStyle/>
        <a:p>
          <a:endParaRPr lang="ru-RU"/>
        </a:p>
      </dgm:t>
    </dgm:pt>
    <dgm:pt modelId="{256FDB2B-10AA-4041-A5E5-0498549EF486}">
      <dgm:prSet phldrT="[Текст]" custT="1"/>
      <dgm:spPr>
        <a:xfrm>
          <a:off x="179504" y="786371"/>
          <a:ext cx="2780623" cy="3606099"/>
        </a:xfrm>
      </dgm:spPr>
      <dgm:t>
        <a:bodyPr/>
        <a:lstStyle/>
        <a:p>
          <a:r>
            <a:rPr lang="ru-RU" sz="2400" dirty="0" smtClean="0">
              <a:latin typeface="Times New Roman" pitchFamily="18" charset="0"/>
              <a:ea typeface="+mn-ea"/>
              <a:cs typeface="Times New Roman" pitchFamily="18" charset="0"/>
            </a:rPr>
            <a:t>Предоставляются  без установления направлений и (или) условий их использования </a:t>
          </a:r>
          <a:endParaRPr lang="ru-RU" sz="2800" dirty="0">
            <a:latin typeface="Calibri"/>
            <a:ea typeface="+mn-ea"/>
            <a:cs typeface="+mn-cs"/>
          </a:endParaRPr>
        </a:p>
      </dgm:t>
    </dgm:pt>
    <dgm:pt modelId="{F142A33A-14AE-4E04-802D-0DB5B7CD4AF9}" type="parTrans" cxnId="{58EA1F5C-32FD-4213-A395-8318672A4B15}">
      <dgm:prSet/>
      <dgm:spPr/>
      <dgm:t>
        <a:bodyPr/>
        <a:lstStyle/>
        <a:p>
          <a:endParaRPr lang="ru-RU"/>
        </a:p>
      </dgm:t>
    </dgm:pt>
    <dgm:pt modelId="{415770A8-7E31-41F4-8F34-17206315AEB6}" type="sibTrans" cxnId="{58EA1F5C-32FD-4213-A395-8318672A4B15}">
      <dgm:prSet/>
      <dgm:spPr/>
      <dgm:t>
        <a:bodyPr/>
        <a:lstStyle/>
        <a:p>
          <a:endParaRPr lang="ru-RU"/>
        </a:p>
      </dgm:t>
    </dgm:pt>
    <dgm:pt modelId="{8657BE62-870E-4F96-9B06-A19C1C4B458D}">
      <dgm:prSet phldrT="[Текст]" custT="1"/>
      <dgm:spPr>
        <a:xfrm>
          <a:off x="3203849" y="0"/>
          <a:ext cx="2780623" cy="1113336"/>
        </a:xfrm>
        <a:solidFill>
          <a:schemeClr val="accent5">
            <a:lumMod val="75000"/>
          </a:schemeClr>
        </a:solidFill>
      </dgm:spPr>
      <dgm:t>
        <a:bodyPr/>
        <a:lstStyle/>
        <a:p>
          <a:r>
            <a:rPr lang="ru-RU" sz="2800" b="1" dirty="0" smtClean="0">
              <a:latin typeface="Calibri"/>
              <a:ea typeface="+mn-ea"/>
              <a:cs typeface="+mn-cs"/>
            </a:rPr>
            <a:t>Субсидии (от лат. subsidium — помощь, поддержка)  </a:t>
          </a:r>
        </a:p>
      </dgm:t>
    </dgm:pt>
    <dgm:pt modelId="{43202BDA-1117-46C6-BC82-9A87BC4CF1F5}" type="parTrans" cxnId="{DF07721A-618D-44E9-8470-FA04376368B9}">
      <dgm:prSet/>
      <dgm:spPr/>
      <dgm:t>
        <a:bodyPr/>
        <a:lstStyle/>
        <a:p>
          <a:endParaRPr lang="ru-RU"/>
        </a:p>
      </dgm:t>
    </dgm:pt>
    <dgm:pt modelId="{C3CC5A77-4E96-4775-AB99-2C2598ECFD0F}" type="sibTrans" cxnId="{DF07721A-618D-44E9-8470-FA04376368B9}">
      <dgm:prSet/>
      <dgm:spPr/>
      <dgm:t>
        <a:bodyPr/>
        <a:lstStyle/>
        <a:p>
          <a:endParaRPr lang="ru-RU"/>
        </a:p>
      </dgm:t>
    </dgm:pt>
    <dgm:pt modelId="{1D28E7CF-5DA2-4B4A-98B3-029092CF4BA3}">
      <dgm:prSet phldrT="[Текст]" custT="1"/>
      <dgm:spPr>
        <a:xfrm>
          <a:off x="3347858" y="714357"/>
          <a:ext cx="2780623" cy="3606099"/>
        </a:xfrm>
      </dgm:spPr>
      <dgm:t>
        <a:bodyPr/>
        <a:lstStyle/>
        <a:p>
          <a:r>
            <a:rPr lang="ru-RU" sz="2400" dirty="0" smtClean="0">
              <a:latin typeface="Times New Roman" pitchFamily="18" charset="0"/>
              <a:ea typeface="+mn-ea"/>
              <a:cs typeface="Times New Roman" pitchFamily="18" charset="0"/>
            </a:rPr>
            <a:t>Предоставляются в целях софинансирования расходных обязательств</a:t>
          </a:r>
          <a:endParaRPr lang="ru-RU" sz="2400" dirty="0">
            <a:latin typeface="Times New Roman" pitchFamily="18" charset="0"/>
            <a:ea typeface="+mn-ea"/>
            <a:cs typeface="Times New Roman" pitchFamily="18" charset="0"/>
          </a:endParaRPr>
        </a:p>
      </dgm:t>
    </dgm:pt>
    <dgm:pt modelId="{A14CFA87-00A7-4420-84FE-9388EB10FC2D}" type="parTrans" cxnId="{6EF5EDB3-6FCC-467A-B420-3859CAB26A4D}">
      <dgm:prSet/>
      <dgm:spPr/>
      <dgm:t>
        <a:bodyPr/>
        <a:lstStyle/>
        <a:p>
          <a:endParaRPr lang="ru-RU"/>
        </a:p>
      </dgm:t>
    </dgm:pt>
    <dgm:pt modelId="{44DFB365-D3AB-42FB-AE1C-B0BB97F96D57}" type="sibTrans" cxnId="{6EF5EDB3-6FCC-467A-B420-3859CAB26A4D}">
      <dgm:prSet/>
      <dgm:spPr/>
      <dgm:t>
        <a:bodyPr/>
        <a:lstStyle/>
        <a:p>
          <a:endParaRPr lang="ru-RU"/>
        </a:p>
      </dgm:t>
    </dgm:pt>
    <dgm:pt modelId="{9BB6A718-B96A-46E4-8FC7-BF2D19EBAED9}">
      <dgm:prSet phldrT="[Текст]" custT="1"/>
      <dgm:spPr>
        <a:xfrm>
          <a:off x="6351599" y="0"/>
          <a:ext cx="2780623" cy="1113336"/>
        </a:xfrm>
        <a:solidFill>
          <a:srgbClr val="7030A0"/>
        </a:solidFill>
      </dgm:spPr>
      <dgm:t>
        <a:bodyPr/>
        <a:lstStyle/>
        <a:p>
          <a:r>
            <a:rPr lang="ru-RU" sz="2800" b="1" dirty="0" smtClean="0">
              <a:latin typeface="Calibri"/>
              <a:ea typeface="+mn-ea"/>
              <a:cs typeface="+mn-cs"/>
            </a:rPr>
            <a:t>Субвенции (от лат. subvenire «приходить на помощь») </a:t>
          </a:r>
        </a:p>
      </dgm:t>
    </dgm:pt>
    <dgm:pt modelId="{2C8B5DC5-E2A1-4C4C-B241-E2765F57F14A}" type="parTrans" cxnId="{E065585F-750A-48D5-8D63-C5A83913685F}">
      <dgm:prSet/>
      <dgm:spPr/>
      <dgm:t>
        <a:bodyPr/>
        <a:lstStyle/>
        <a:p>
          <a:endParaRPr lang="ru-RU"/>
        </a:p>
      </dgm:t>
    </dgm:pt>
    <dgm:pt modelId="{F78DC7B6-60E6-45C2-8950-583E7F5C5CD2}" type="sibTrans" cxnId="{E065585F-750A-48D5-8D63-C5A83913685F}">
      <dgm:prSet/>
      <dgm:spPr/>
      <dgm:t>
        <a:bodyPr/>
        <a:lstStyle/>
        <a:p>
          <a:endParaRPr lang="ru-RU"/>
        </a:p>
      </dgm:t>
    </dgm:pt>
    <dgm:pt modelId="{AACF09CF-5B30-48E2-8E0C-0E1CCD80FFC1}">
      <dgm:prSet phldrT="[Текст]" custT="1"/>
      <dgm:spPr>
        <a:xfrm>
          <a:off x="6156176" y="1113336"/>
          <a:ext cx="2780623" cy="3606099"/>
        </a:xfrm>
      </dgm:spPr>
      <dgm:t>
        <a:bodyPr/>
        <a:lstStyle/>
        <a:p>
          <a:r>
            <a:rPr lang="ru-RU" sz="2400" dirty="0" smtClean="0">
              <a:latin typeface="Times New Roman" pitchFamily="18" charset="0"/>
              <a:ea typeface="+mn-ea"/>
              <a:cs typeface="Times New Roman" pitchFamily="18" charset="0"/>
            </a:rPr>
            <a:t>Предоставляются в целях финансового обеспечения расходных обязательств по переданным полномочиям </a:t>
          </a:r>
          <a:endParaRPr lang="ru-RU" sz="2400" dirty="0">
            <a:latin typeface="Times New Roman" pitchFamily="18" charset="0"/>
            <a:ea typeface="+mn-ea"/>
            <a:cs typeface="Times New Roman" pitchFamily="18" charset="0"/>
          </a:endParaRPr>
        </a:p>
      </dgm:t>
    </dgm:pt>
    <dgm:pt modelId="{D58757EB-1CBE-4B2C-BF10-7B82E26D1901}" type="parTrans" cxnId="{664CAD15-1E43-4A1B-BA6F-4CBA3E1B38AF}">
      <dgm:prSet/>
      <dgm:spPr/>
      <dgm:t>
        <a:bodyPr/>
        <a:lstStyle/>
        <a:p>
          <a:endParaRPr lang="ru-RU"/>
        </a:p>
      </dgm:t>
    </dgm:pt>
    <dgm:pt modelId="{D7CEDB40-7C51-4808-B492-5251553D9CA7}" type="sibTrans" cxnId="{664CAD15-1E43-4A1B-BA6F-4CBA3E1B38AF}">
      <dgm:prSet/>
      <dgm:spPr/>
      <dgm:t>
        <a:bodyPr/>
        <a:lstStyle/>
        <a:p>
          <a:endParaRPr lang="ru-RU"/>
        </a:p>
      </dgm:t>
    </dgm:pt>
    <dgm:pt modelId="{D216E580-BFB4-446F-ACD8-73475E3BAC54}">
      <dgm:prSet custT="1"/>
      <dgm:spPr/>
      <dgm:t>
        <a:bodyPr/>
        <a:lstStyle/>
        <a:p>
          <a:endParaRPr lang="ru-RU" sz="2400" dirty="0" smtClean="0">
            <a:latin typeface="Times New Roman" pitchFamily="18" charset="0"/>
            <a:ea typeface="+mn-ea"/>
            <a:cs typeface="Times New Roman" pitchFamily="18" charset="0"/>
          </a:endParaRPr>
        </a:p>
      </dgm:t>
    </dgm:pt>
    <dgm:pt modelId="{4B123928-3495-4388-9BEB-E8862F27AD23}" type="parTrans" cxnId="{99F0EF0A-3479-46B4-9511-66425DF47FC9}">
      <dgm:prSet/>
      <dgm:spPr/>
      <dgm:t>
        <a:bodyPr/>
        <a:lstStyle/>
        <a:p>
          <a:endParaRPr lang="ru-RU"/>
        </a:p>
      </dgm:t>
    </dgm:pt>
    <dgm:pt modelId="{099BB47E-781E-40D5-9945-3BC7D2C16561}" type="sibTrans" cxnId="{99F0EF0A-3479-46B4-9511-66425DF47FC9}">
      <dgm:prSet/>
      <dgm:spPr/>
      <dgm:t>
        <a:bodyPr/>
        <a:lstStyle/>
        <a:p>
          <a:endParaRPr lang="ru-RU"/>
        </a:p>
      </dgm:t>
    </dgm:pt>
    <dgm:pt modelId="{0E2E11C0-43BE-40D1-8FD7-5F274D3CCA35}">
      <dgm:prSet custT="1"/>
      <dgm:spPr/>
      <dgm:t>
        <a:bodyPr/>
        <a:lstStyle/>
        <a:p>
          <a:endParaRPr lang="ru-RU" sz="2400" dirty="0" smtClean="0">
            <a:latin typeface="Times New Roman" pitchFamily="18" charset="0"/>
            <a:ea typeface="+mn-ea"/>
            <a:cs typeface="Times New Roman" pitchFamily="18" charset="0"/>
          </a:endParaRPr>
        </a:p>
      </dgm:t>
    </dgm:pt>
    <dgm:pt modelId="{49BAA4B5-A0B7-4806-A175-97BA4A563F7A}" type="parTrans" cxnId="{16CB670A-C21D-46F7-B29B-15F92FE0916E}">
      <dgm:prSet/>
      <dgm:spPr/>
      <dgm:t>
        <a:bodyPr/>
        <a:lstStyle/>
        <a:p>
          <a:endParaRPr lang="ru-RU"/>
        </a:p>
      </dgm:t>
    </dgm:pt>
    <dgm:pt modelId="{31356C70-746F-4E0F-B493-485BD90F6DC4}" type="sibTrans" cxnId="{16CB670A-C21D-46F7-B29B-15F92FE0916E}">
      <dgm:prSet/>
      <dgm:spPr/>
      <dgm:t>
        <a:bodyPr/>
        <a:lstStyle/>
        <a:p>
          <a:endParaRPr lang="ru-RU"/>
        </a:p>
      </dgm:t>
    </dgm:pt>
    <dgm:pt modelId="{5412008F-67A4-4E73-A059-8D879EE8210C}">
      <dgm:prSet custT="1"/>
      <dgm:spPr/>
      <dgm:t>
        <a:bodyPr/>
        <a:lstStyle/>
        <a:p>
          <a:endParaRPr lang="ru-RU" sz="2400" dirty="0" smtClean="0">
            <a:latin typeface="Times New Roman" pitchFamily="18" charset="0"/>
            <a:ea typeface="+mn-ea"/>
            <a:cs typeface="Times New Roman" pitchFamily="18" charset="0"/>
          </a:endParaRPr>
        </a:p>
      </dgm:t>
    </dgm:pt>
    <dgm:pt modelId="{4DFC9688-843F-45D0-8EC8-17E5A2983FDA}" type="parTrans" cxnId="{01F55761-4130-45D7-8078-20F76E23A00A}">
      <dgm:prSet/>
      <dgm:spPr/>
      <dgm:t>
        <a:bodyPr/>
        <a:lstStyle/>
        <a:p>
          <a:endParaRPr lang="ru-RU"/>
        </a:p>
      </dgm:t>
    </dgm:pt>
    <dgm:pt modelId="{EE0B9A9A-E3C8-48C4-B9F7-EBFB7BEA3D0A}" type="sibTrans" cxnId="{01F55761-4130-45D7-8078-20F76E23A00A}">
      <dgm:prSet/>
      <dgm:spPr/>
      <dgm:t>
        <a:bodyPr/>
        <a:lstStyle/>
        <a:p>
          <a:endParaRPr lang="ru-RU"/>
        </a:p>
      </dgm:t>
    </dgm:pt>
    <dgm:pt modelId="{12DBE7FA-3759-426A-9870-91148827F0F9}" type="pres">
      <dgm:prSet presAssocID="{2984290E-AF0E-4AB4-AD8D-C9F22D4F1AB4}" presName="Name0" presStyleCnt="0">
        <dgm:presLayoutVars>
          <dgm:dir/>
          <dgm:animLvl val="lvl"/>
          <dgm:resizeHandles val="exact"/>
        </dgm:presLayoutVars>
      </dgm:prSet>
      <dgm:spPr/>
      <dgm:t>
        <a:bodyPr/>
        <a:lstStyle/>
        <a:p>
          <a:endParaRPr lang="ru-RU"/>
        </a:p>
      </dgm:t>
    </dgm:pt>
    <dgm:pt modelId="{677E88ED-5FF5-43EA-A1D1-911910497166}" type="pres">
      <dgm:prSet presAssocID="{DAB06A22-9422-43EB-BCA3-2ED64A18B356}" presName="linNode" presStyleCnt="0"/>
      <dgm:spPr/>
      <dgm:t>
        <a:bodyPr/>
        <a:lstStyle/>
        <a:p>
          <a:endParaRPr lang="ru-RU"/>
        </a:p>
      </dgm:t>
    </dgm:pt>
    <dgm:pt modelId="{126E1ED8-70B7-4E8E-B1EA-C116A2B45CE2}" type="pres">
      <dgm:prSet presAssocID="{DAB06A22-9422-43EB-BCA3-2ED64A18B356}" presName="parentText" presStyleLbl="node1" presStyleIdx="0" presStyleCnt="3">
        <dgm:presLayoutVars>
          <dgm:chMax val="1"/>
          <dgm:bulletEnabled val="1"/>
        </dgm:presLayoutVars>
      </dgm:prSet>
      <dgm:spPr/>
      <dgm:t>
        <a:bodyPr/>
        <a:lstStyle/>
        <a:p>
          <a:endParaRPr lang="ru-RU"/>
        </a:p>
      </dgm:t>
    </dgm:pt>
    <dgm:pt modelId="{7222D1CE-DBA3-48CA-A59A-B9989583DD83}" type="pres">
      <dgm:prSet presAssocID="{DAB06A22-9422-43EB-BCA3-2ED64A18B356}" presName="descendantText" presStyleLbl="alignAccFollowNode1" presStyleIdx="0" presStyleCnt="3" custScaleY="98753" custLinFactNeighborX="-963" custLinFactNeighborY="4352">
        <dgm:presLayoutVars>
          <dgm:bulletEnabled val="1"/>
        </dgm:presLayoutVars>
      </dgm:prSet>
      <dgm:spPr/>
      <dgm:t>
        <a:bodyPr/>
        <a:lstStyle/>
        <a:p>
          <a:endParaRPr lang="ru-RU"/>
        </a:p>
      </dgm:t>
    </dgm:pt>
    <dgm:pt modelId="{78C7D960-0957-4049-A941-5AAB47CA7EE4}" type="pres">
      <dgm:prSet presAssocID="{A42B9A55-5B79-4096-82A4-5546681C29AC}" presName="sp" presStyleCnt="0"/>
      <dgm:spPr/>
      <dgm:t>
        <a:bodyPr/>
        <a:lstStyle/>
        <a:p>
          <a:endParaRPr lang="ru-RU"/>
        </a:p>
      </dgm:t>
    </dgm:pt>
    <dgm:pt modelId="{88B5E63A-A6D8-4FE1-B4A2-FA3E2619CD96}" type="pres">
      <dgm:prSet presAssocID="{8657BE62-870E-4F96-9B06-A19C1C4B458D}" presName="linNode" presStyleCnt="0"/>
      <dgm:spPr/>
      <dgm:t>
        <a:bodyPr/>
        <a:lstStyle/>
        <a:p>
          <a:endParaRPr lang="ru-RU"/>
        </a:p>
      </dgm:t>
    </dgm:pt>
    <dgm:pt modelId="{752B7EA6-B56E-4EC2-951B-64CF226C1F8B}" type="pres">
      <dgm:prSet presAssocID="{8657BE62-870E-4F96-9B06-A19C1C4B458D}" presName="parentText" presStyleLbl="node1" presStyleIdx="1" presStyleCnt="3">
        <dgm:presLayoutVars>
          <dgm:chMax val="1"/>
          <dgm:bulletEnabled val="1"/>
        </dgm:presLayoutVars>
      </dgm:prSet>
      <dgm:spPr/>
      <dgm:t>
        <a:bodyPr/>
        <a:lstStyle/>
        <a:p>
          <a:endParaRPr lang="ru-RU"/>
        </a:p>
      </dgm:t>
    </dgm:pt>
    <dgm:pt modelId="{1F3EA630-8243-4A76-9A98-37938F177CA4}" type="pres">
      <dgm:prSet presAssocID="{8657BE62-870E-4F96-9B06-A19C1C4B458D}" presName="descendantText" presStyleLbl="alignAccFollowNode1" presStyleIdx="1" presStyleCnt="3">
        <dgm:presLayoutVars>
          <dgm:bulletEnabled val="1"/>
        </dgm:presLayoutVars>
      </dgm:prSet>
      <dgm:spPr/>
      <dgm:t>
        <a:bodyPr/>
        <a:lstStyle/>
        <a:p>
          <a:endParaRPr lang="ru-RU"/>
        </a:p>
      </dgm:t>
    </dgm:pt>
    <dgm:pt modelId="{357B1DC3-8EC7-488F-81DD-33BE9EC6CC24}" type="pres">
      <dgm:prSet presAssocID="{C3CC5A77-4E96-4775-AB99-2C2598ECFD0F}" presName="sp" presStyleCnt="0"/>
      <dgm:spPr/>
      <dgm:t>
        <a:bodyPr/>
        <a:lstStyle/>
        <a:p>
          <a:endParaRPr lang="ru-RU"/>
        </a:p>
      </dgm:t>
    </dgm:pt>
    <dgm:pt modelId="{BDA356C4-9B3D-46B2-86DF-C71102A9CAEF}" type="pres">
      <dgm:prSet presAssocID="{9BB6A718-B96A-46E4-8FC7-BF2D19EBAED9}" presName="linNode" presStyleCnt="0"/>
      <dgm:spPr/>
      <dgm:t>
        <a:bodyPr/>
        <a:lstStyle/>
        <a:p>
          <a:endParaRPr lang="ru-RU"/>
        </a:p>
      </dgm:t>
    </dgm:pt>
    <dgm:pt modelId="{C2C7F575-0C3C-422C-B84A-1E55D238AAF4}" type="pres">
      <dgm:prSet presAssocID="{9BB6A718-B96A-46E4-8FC7-BF2D19EBAED9}" presName="parentText" presStyleLbl="node1" presStyleIdx="2" presStyleCnt="3">
        <dgm:presLayoutVars>
          <dgm:chMax val="1"/>
          <dgm:bulletEnabled val="1"/>
        </dgm:presLayoutVars>
      </dgm:prSet>
      <dgm:spPr/>
      <dgm:t>
        <a:bodyPr/>
        <a:lstStyle/>
        <a:p>
          <a:endParaRPr lang="ru-RU"/>
        </a:p>
      </dgm:t>
    </dgm:pt>
    <dgm:pt modelId="{40E7D2FB-5E92-4F16-AA39-35CFF99F4812}" type="pres">
      <dgm:prSet presAssocID="{9BB6A718-B96A-46E4-8FC7-BF2D19EBAED9}" presName="descendantText" presStyleLbl="alignAccFollowNode1" presStyleIdx="2" presStyleCnt="3">
        <dgm:presLayoutVars>
          <dgm:bulletEnabled val="1"/>
        </dgm:presLayoutVars>
      </dgm:prSet>
      <dgm:spPr/>
      <dgm:t>
        <a:bodyPr/>
        <a:lstStyle/>
        <a:p>
          <a:endParaRPr lang="ru-RU"/>
        </a:p>
      </dgm:t>
    </dgm:pt>
  </dgm:ptLst>
  <dgm:cxnLst>
    <dgm:cxn modelId="{16CB670A-C21D-46F7-B29B-15F92FE0916E}" srcId="{8657BE62-870E-4F96-9B06-A19C1C4B458D}" destId="{0E2E11C0-43BE-40D1-8FD7-5F274D3CCA35}" srcOrd="1" destOrd="0" parTransId="{49BAA4B5-A0B7-4806-A175-97BA4A563F7A}" sibTransId="{31356C70-746F-4E0F-B493-485BD90F6DC4}"/>
    <dgm:cxn modelId="{FD46CBD2-D900-4968-AB1C-E596B64E333A}" type="presOf" srcId="{AACF09CF-5B30-48E2-8E0C-0E1CCD80FFC1}" destId="{40E7D2FB-5E92-4F16-AA39-35CFF99F4812}" srcOrd="0" destOrd="0" presId="urn:microsoft.com/office/officeart/2005/8/layout/vList5"/>
    <dgm:cxn modelId="{06422214-5167-4ED1-A297-D015BD72E948}" type="presOf" srcId="{DAB06A22-9422-43EB-BCA3-2ED64A18B356}" destId="{126E1ED8-70B7-4E8E-B1EA-C116A2B45CE2}" srcOrd="0" destOrd="0" presId="urn:microsoft.com/office/officeart/2005/8/layout/vList5"/>
    <dgm:cxn modelId="{C915740F-465A-4C46-8C0A-2BE376A4A7D0}" type="presOf" srcId="{2984290E-AF0E-4AB4-AD8D-C9F22D4F1AB4}" destId="{12DBE7FA-3759-426A-9870-91148827F0F9}" srcOrd="0" destOrd="0" presId="urn:microsoft.com/office/officeart/2005/8/layout/vList5"/>
    <dgm:cxn modelId="{8B6BC69C-8D0C-4BE1-9372-318B2C732B7F}" type="presOf" srcId="{0E2E11C0-43BE-40D1-8FD7-5F274D3CCA35}" destId="{1F3EA630-8243-4A76-9A98-37938F177CA4}" srcOrd="0" destOrd="1" presId="urn:microsoft.com/office/officeart/2005/8/layout/vList5"/>
    <dgm:cxn modelId="{E11C2A54-071F-4384-8F45-D29DD7F3F2C3}" srcId="{2984290E-AF0E-4AB4-AD8D-C9F22D4F1AB4}" destId="{DAB06A22-9422-43EB-BCA3-2ED64A18B356}" srcOrd="0" destOrd="0" parTransId="{26F4BF50-F842-4A2D-9C0E-E3D49143EB5B}" sibTransId="{A42B9A55-5B79-4096-82A4-5546681C29AC}"/>
    <dgm:cxn modelId="{AE6BEEBA-24BE-4A72-B7C4-449230990189}" type="presOf" srcId="{256FDB2B-10AA-4041-A5E5-0498549EF486}" destId="{7222D1CE-DBA3-48CA-A59A-B9989583DD83}" srcOrd="0" destOrd="0" presId="urn:microsoft.com/office/officeart/2005/8/layout/vList5"/>
    <dgm:cxn modelId="{E065585F-750A-48D5-8D63-C5A83913685F}" srcId="{2984290E-AF0E-4AB4-AD8D-C9F22D4F1AB4}" destId="{9BB6A718-B96A-46E4-8FC7-BF2D19EBAED9}" srcOrd="2" destOrd="0" parTransId="{2C8B5DC5-E2A1-4C4C-B241-E2765F57F14A}" sibTransId="{F78DC7B6-60E6-45C2-8950-583E7F5C5CD2}"/>
    <dgm:cxn modelId="{564ABA57-620D-4C39-8EB5-D6805B122661}" type="presOf" srcId="{5412008F-67A4-4E73-A059-8D879EE8210C}" destId="{40E7D2FB-5E92-4F16-AA39-35CFF99F4812}" srcOrd="0" destOrd="1" presId="urn:microsoft.com/office/officeart/2005/8/layout/vList5"/>
    <dgm:cxn modelId="{01F55761-4130-45D7-8078-20F76E23A00A}" srcId="{9BB6A718-B96A-46E4-8FC7-BF2D19EBAED9}" destId="{5412008F-67A4-4E73-A059-8D879EE8210C}" srcOrd="1" destOrd="0" parTransId="{4DFC9688-843F-45D0-8EC8-17E5A2983FDA}" sibTransId="{EE0B9A9A-E3C8-48C4-B9F7-EBFB7BEA3D0A}"/>
    <dgm:cxn modelId="{DF07721A-618D-44E9-8470-FA04376368B9}" srcId="{2984290E-AF0E-4AB4-AD8D-C9F22D4F1AB4}" destId="{8657BE62-870E-4F96-9B06-A19C1C4B458D}" srcOrd="1" destOrd="0" parTransId="{43202BDA-1117-46C6-BC82-9A87BC4CF1F5}" sibTransId="{C3CC5A77-4E96-4775-AB99-2C2598ECFD0F}"/>
    <dgm:cxn modelId="{E961CC5F-C4D9-4599-B070-61621A5D9C48}" type="presOf" srcId="{D216E580-BFB4-446F-ACD8-73475E3BAC54}" destId="{7222D1CE-DBA3-48CA-A59A-B9989583DD83}" srcOrd="0" destOrd="1" presId="urn:microsoft.com/office/officeart/2005/8/layout/vList5"/>
    <dgm:cxn modelId="{99F0EF0A-3479-46B4-9511-66425DF47FC9}" srcId="{DAB06A22-9422-43EB-BCA3-2ED64A18B356}" destId="{D216E580-BFB4-446F-ACD8-73475E3BAC54}" srcOrd="1" destOrd="0" parTransId="{4B123928-3495-4388-9BEB-E8862F27AD23}" sibTransId="{099BB47E-781E-40D5-9945-3BC7D2C16561}"/>
    <dgm:cxn modelId="{6EF5EDB3-6FCC-467A-B420-3859CAB26A4D}" srcId="{8657BE62-870E-4F96-9B06-A19C1C4B458D}" destId="{1D28E7CF-5DA2-4B4A-98B3-029092CF4BA3}" srcOrd="0" destOrd="0" parTransId="{A14CFA87-00A7-4420-84FE-9388EB10FC2D}" sibTransId="{44DFB365-D3AB-42FB-AE1C-B0BB97F96D57}"/>
    <dgm:cxn modelId="{A8251854-173B-4345-9CC6-4DFA9351FEE6}" type="presOf" srcId="{8657BE62-870E-4F96-9B06-A19C1C4B458D}" destId="{752B7EA6-B56E-4EC2-951B-64CF226C1F8B}" srcOrd="0" destOrd="0" presId="urn:microsoft.com/office/officeart/2005/8/layout/vList5"/>
    <dgm:cxn modelId="{664CAD15-1E43-4A1B-BA6F-4CBA3E1B38AF}" srcId="{9BB6A718-B96A-46E4-8FC7-BF2D19EBAED9}" destId="{AACF09CF-5B30-48E2-8E0C-0E1CCD80FFC1}" srcOrd="0" destOrd="0" parTransId="{D58757EB-1CBE-4B2C-BF10-7B82E26D1901}" sibTransId="{D7CEDB40-7C51-4808-B492-5251553D9CA7}"/>
    <dgm:cxn modelId="{58EA1F5C-32FD-4213-A395-8318672A4B15}" srcId="{DAB06A22-9422-43EB-BCA3-2ED64A18B356}" destId="{256FDB2B-10AA-4041-A5E5-0498549EF486}" srcOrd="0" destOrd="0" parTransId="{F142A33A-14AE-4E04-802D-0DB5B7CD4AF9}" sibTransId="{415770A8-7E31-41F4-8F34-17206315AEB6}"/>
    <dgm:cxn modelId="{8D42BA40-5AC6-41E1-B553-EF7603D3ABF7}" type="presOf" srcId="{1D28E7CF-5DA2-4B4A-98B3-029092CF4BA3}" destId="{1F3EA630-8243-4A76-9A98-37938F177CA4}" srcOrd="0" destOrd="0" presId="urn:microsoft.com/office/officeart/2005/8/layout/vList5"/>
    <dgm:cxn modelId="{666B5B79-3D8C-4EC7-B039-1865D38B4720}" type="presOf" srcId="{9BB6A718-B96A-46E4-8FC7-BF2D19EBAED9}" destId="{C2C7F575-0C3C-422C-B84A-1E55D238AAF4}" srcOrd="0" destOrd="0" presId="urn:microsoft.com/office/officeart/2005/8/layout/vList5"/>
    <dgm:cxn modelId="{F49D0DB5-B849-480C-B645-A5EAD2945FB4}" type="presParOf" srcId="{12DBE7FA-3759-426A-9870-91148827F0F9}" destId="{677E88ED-5FF5-43EA-A1D1-911910497166}" srcOrd="0" destOrd="0" presId="urn:microsoft.com/office/officeart/2005/8/layout/vList5"/>
    <dgm:cxn modelId="{61446A48-9990-476A-B564-3C1E93237E27}" type="presParOf" srcId="{677E88ED-5FF5-43EA-A1D1-911910497166}" destId="{126E1ED8-70B7-4E8E-B1EA-C116A2B45CE2}" srcOrd="0" destOrd="0" presId="urn:microsoft.com/office/officeart/2005/8/layout/vList5"/>
    <dgm:cxn modelId="{79E335B7-646B-4822-A582-B4EACDA3BD9A}" type="presParOf" srcId="{677E88ED-5FF5-43EA-A1D1-911910497166}" destId="{7222D1CE-DBA3-48CA-A59A-B9989583DD83}" srcOrd="1" destOrd="0" presId="urn:microsoft.com/office/officeart/2005/8/layout/vList5"/>
    <dgm:cxn modelId="{AF2F1DAC-4CE9-45A9-803F-76F3068B598C}" type="presParOf" srcId="{12DBE7FA-3759-426A-9870-91148827F0F9}" destId="{78C7D960-0957-4049-A941-5AAB47CA7EE4}" srcOrd="1" destOrd="0" presId="urn:microsoft.com/office/officeart/2005/8/layout/vList5"/>
    <dgm:cxn modelId="{91EA9865-BD46-49AA-AAB1-9C247E944BA3}" type="presParOf" srcId="{12DBE7FA-3759-426A-9870-91148827F0F9}" destId="{88B5E63A-A6D8-4FE1-B4A2-FA3E2619CD96}" srcOrd="2" destOrd="0" presId="urn:microsoft.com/office/officeart/2005/8/layout/vList5"/>
    <dgm:cxn modelId="{F7C8A55E-A791-4793-9F65-C1047793DA97}" type="presParOf" srcId="{88B5E63A-A6D8-4FE1-B4A2-FA3E2619CD96}" destId="{752B7EA6-B56E-4EC2-951B-64CF226C1F8B}" srcOrd="0" destOrd="0" presId="urn:microsoft.com/office/officeart/2005/8/layout/vList5"/>
    <dgm:cxn modelId="{B4B84883-AE04-416C-8AB1-B3DE1E035653}" type="presParOf" srcId="{88B5E63A-A6D8-4FE1-B4A2-FA3E2619CD96}" destId="{1F3EA630-8243-4A76-9A98-37938F177CA4}" srcOrd="1" destOrd="0" presId="urn:microsoft.com/office/officeart/2005/8/layout/vList5"/>
    <dgm:cxn modelId="{E8F46518-D5CA-4B76-9220-B12762E5C922}" type="presParOf" srcId="{12DBE7FA-3759-426A-9870-91148827F0F9}" destId="{357B1DC3-8EC7-488F-81DD-33BE9EC6CC24}" srcOrd="3" destOrd="0" presId="urn:microsoft.com/office/officeart/2005/8/layout/vList5"/>
    <dgm:cxn modelId="{C16D77BE-2A13-49B1-8AD0-B6023F5716F9}" type="presParOf" srcId="{12DBE7FA-3759-426A-9870-91148827F0F9}" destId="{BDA356C4-9B3D-46B2-86DF-C71102A9CAEF}" srcOrd="4" destOrd="0" presId="urn:microsoft.com/office/officeart/2005/8/layout/vList5"/>
    <dgm:cxn modelId="{6552C02D-E16A-4F5C-852F-C82630C50C7A}" type="presParOf" srcId="{BDA356C4-9B3D-46B2-86DF-C71102A9CAEF}" destId="{C2C7F575-0C3C-422C-B84A-1E55D238AAF4}" srcOrd="0" destOrd="0" presId="urn:microsoft.com/office/officeart/2005/8/layout/vList5"/>
    <dgm:cxn modelId="{3AD5A478-6DE7-4809-9857-BC8A5289DE75}" type="presParOf" srcId="{BDA356C4-9B3D-46B2-86DF-C71102A9CAEF}" destId="{40E7D2FB-5E92-4F16-AA39-35CFF99F4812}"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B161E43-7D75-490B-8B7A-A1A1C124D16F}">
      <dsp:nvSpPr>
        <dsp:cNvPr id="0" name=""/>
        <dsp:cNvSpPr/>
      </dsp:nvSpPr>
      <dsp:spPr>
        <a:xfrm rot="5400000">
          <a:off x="6756905" y="-3147981"/>
          <a:ext cx="906974" cy="7433116"/>
        </a:xfrm>
        <a:prstGeom prst="round2SameRect">
          <a:avLst/>
        </a:prstGeom>
        <a:solidFill>
          <a:schemeClr val="accent1">
            <a:alpha val="90000"/>
            <a:tint val="40000"/>
            <a:hueOff val="0"/>
            <a:satOff val="0"/>
            <a:lumOff val="0"/>
            <a:alphaOff val="0"/>
          </a:schemeClr>
        </a:solidFill>
        <a:ln w="28575"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ru-RU" sz="2700" b="1" kern="1200" dirty="0" smtClean="0">
              <a:solidFill>
                <a:schemeClr val="tx2">
                  <a:lumMod val="50000"/>
                </a:schemeClr>
              </a:solidFill>
            </a:rPr>
            <a:t>ЕСТЕСТВЕННЫЙ ПРИРОСТ                      («-» убыль)</a:t>
          </a:r>
          <a:endParaRPr lang="ru-RU" sz="2700" b="1" kern="1200" dirty="0">
            <a:solidFill>
              <a:schemeClr val="tx2">
                <a:lumMod val="50000"/>
              </a:schemeClr>
            </a:solidFill>
          </a:endParaRPr>
        </a:p>
      </dsp:txBody>
      <dsp:txXfrm rot="5400000">
        <a:off x="6756905" y="-3147981"/>
        <a:ext cx="906974" cy="7433116"/>
      </dsp:txXfrm>
    </dsp:sp>
    <dsp:sp modelId="{F5D66B16-2997-4603-B378-44053DA7E8B0}">
      <dsp:nvSpPr>
        <dsp:cNvPr id="0" name=""/>
        <dsp:cNvSpPr/>
      </dsp:nvSpPr>
      <dsp:spPr>
        <a:xfrm>
          <a:off x="687293" y="1717"/>
          <a:ext cx="2806540" cy="11337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lvl="0" algn="ctr" defTabSz="2578100">
            <a:lnSpc>
              <a:spcPct val="90000"/>
            </a:lnSpc>
            <a:spcBef>
              <a:spcPct val="0"/>
            </a:spcBef>
            <a:spcAft>
              <a:spcPct val="35000"/>
            </a:spcAft>
          </a:pPr>
          <a:r>
            <a:rPr lang="ru-RU" sz="5800" kern="1200" dirty="0" smtClean="0"/>
            <a:t>-654</a:t>
          </a:r>
          <a:endParaRPr lang="ru-RU" sz="5800" kern="1200" dirty="0"/>
        </a:p>
      </dsp:txBody>
      <dsp:txXfrm>
        <a:off x="687293" y="1717"/>
        <a:ext cx="2806540" cy="1133718"/>
      </dsp:txXfrm>
    </dsp:sp>
    <dsp:sp modelId="{E9D6EFEF-EC07-49F1-8E20-2C20BCA0E2C4}">
      <dsp:nvSpPr>
        <dsp:cNvPr id="0" name=""/>
        <dsp:cNvSpPr/>
      </dsp:nvSpPr>
      <dsp:spPr>
        <a:xfrm rot="5400000">
          <a:off x="6739386" y="-1957576"/>
          <a:ext cx="906974" cy="7433116"/>
        </a:xfrm>
        <a:prstGeom prst="round2SameRect">
          <a:avLst/>
        </a:prstGeom>
        <a:solidFill>
          <a:schemeClr val="accent1">
            <a:alpha val="90000"/>
            <a:tint val="40000"/>
            <a:hueOff val="0"/>
            <a:satOff val="0"/>
            <a:lumOff val="0"/>
            <a:alphaOff val="0"/>
          </a:schemeClr>
        </a:solidFill>
        <a:ln w="28575"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ru-RU" sz="2700" b="1" kern="1200" dirty="0" smtClean="0">
              <a:solidFill>
                <a:schemeClr val="tx2">
                  <a:lumMod val="50000"/>
                </a:schemeClr>
              </a:solidFill>
            </a:rPr>
            <a:t>ЧИСЛЕННОСТЬ НАСЕЛЕНИЯ</a:t>
          </a:r>
          <a:endParaRPr lang="ru-RU" sz="2700" b="1" kern="1200" dirty="0">
            <a:solidFill>
              <a:schemeClr val="tx2">
                <a:lumMod val="50000"/>
              </a:schemeClr>
            </a:solidFill>
          </a:endParaRPr>
        </a:p>
      </dsp:txBody>
      <dsp:txXfrm rot="5400000">
        <a:off x="6739386" y="-1957576"/>
        <a:ext cx="906974" cy="7433116"/>
      </dsp:txXfrm>
    </dsp:sp>
    <dsp:sp modelId="{A6D39F3F-AE1B-4CFE-BEB6-4B139068B66F}">
      <dsp:nvSpPr>
        <dsp:cNvPr id="0" name=""/>
        <dsp:cNvSpPr/>
      </dsp:nvSpPr>
      <dsp:spPr>
        <a:xfrm>
          <a:off x="687293" y="1192122"/>
          <a:ext cx="2789021" cy="11337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lvl="0" algn="ctr" defTabSz="2578100">
            <a:lnSpc>
              <a:spcPct val="90000"/>
            </a:lnSpc>
            <a:spcBef>
              <a:spcPct val="0"/>
            </a:spcBef>
            <a:spcAft>
              <a:spcPct val="35000"/>
            </a:spcAft>
          </a:pPr>
          <a:r>
            <a:rPr lang="ru-RU" sz="5800" kern="1200" dirty="0" smtClean="0"/>
            <a:t>47236</a:t>
          </a:r>
          <a:endParaRPr lang="ru-RU" sz="5800" kern="1200" dirty="0"/>
        </a:p>
      </dsp:txBody>
      <dsp:txXfrm>
        <a:off x="687293" y="1192122"/>
        <a:ext cx="2789021" cy="1133718"/>
      </dsp:txXfrm>
    </dsp:sp>
    <dsp:sp modelId="{2AC1A0E1-1AA9-49CA-B6B4-71C1CCD5C7A3}">
      <dsp:nvSpPr>
        <dsp:cNvPr id="0" name=""/>
        <dsp:cNvSpPr/>
      </dsp:nvSpPr>
      <dsp:spPr>
        <a:xfrm rot="5400000">
          <a:off x="6729602" y="-767172"/>
          <a:ext cx="906974" cy="7433116"/>
        </a:xfrm>
        <a:prstGeom prst="round2SameRect">
          <a:avLst/>
        </a:prstGeom>
        <a:solidFill>
          <a:schemeClr val="accent1">
            <a:alpha val="90000"/>
            <a:tint val="40000"/>
            <a:hueOff val="0"/>
            <a:satOff val="0"/>
            <a:lumOff val="0"/>
            <a:alphaOff val="0"/>
          </a:schemeClr>
        </a:solidFill>
        <a:ln w="28575" cap="flat" cmpd="sng" algn="ctr">
          <a:solidFill>
            <a:schemeClr val="accent1">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51435" rIns="102870" bIns="51435" numCol="1" spcCol="1270" anchor="ctr" anchorCtr="0">
          <a:noAutofit/>
        </a:bodyPr>
        <a:lstStyle/>
        <a:p>
          <a:pPr marL="228600" lvl="1" indent="-228600" algn="l" defTabSz="1200150">
            <a:lnSpc>
              <a:spcPct val="90000"/>
            </a:lnSpc>
            <a:spcBef>
              <a:spcPct val="0"/>
            </a:spcBef>
            <a:spcAft>
              <a:spcPct val="15000"/>
            </a:spcAft>
            <a:buChar char="••"/>
          </a:pPr>
          <a:r>
            <a:rPr lang="ru-RU" sz="2700" b="1" kern="1200" dirty="0" smtClean="0">
              <a:solidFill>
                <a:schemeClr val="tx2">
                  <a:lumMod val="50000"/>
                </a:schemeClr>
              </a:solidFill>
            </a:rPr>
            <a:t>МИГРАЦИОННЫЙ ПРИРОСТ                    («-» убыль)</a:t>
          </a:r>
          <a:endParaRPr lang="ru-RU" sz="2700" b="1" kern="1200" dirty="0">
            <a:solidFill>
              <a:schemeClr val="tx2">
                <a:lumMod val="50000"/>
              </a:schemeClr>
            </a:solidFill>
          </a:endParaRPr>
        </a:p>
      </dsp:txBody>
      <dsp:txXfrm rot="5400000">
        <a:off x="6729602" y="-767172"/>
        <a:ext cx="906974" cy="7433116"/>
      </dsp:txXfrm>
    </dsp:sp>
    <dsp:sp modelId="{5931BF0B-E331-4C08-9D33-CADCA1BFDCEA}">
      <dsp:nvSpPr>
        <dsp:cNvPr id="0" name=""/>
        <dsp:cNvSpPr/>
      </dsp:nvSpPr>
      <dsp:spPr>
        <a:xfrm>
          <a:off x="687293" y="2382526"/>
          <a:ext cx="2779237" cy="11337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110490" rIns="220980" bIns="110490" numCol="1" spcCol="1270" anchor="ctr" anchorCtr="0">
          <a:noAutofit/>
        </a:bodyPr>
        <a:lstStyle/>
        <a:p>
          <a:pPr lvl="0" algn="ctr" defTabSz="2578100">
            <a:lnSpc>
              <a:spcPct val="90000"/>
            </a:lnSpc>
            <a:spcBef>
              <a:spcPct val="0"/>
            </a:spcBef>
            <a:spcAft>
              <a:spcPct val="35000"/>
            </a:spcAft>
          </a:pPr>
          <a:r>
            <a:rPr lang="ru-RU" sz="5800" kern="1200" dirty="0" smtClean="0"/>
            <a:t>-78</a:t>
          </a:r>
          <a:endParaRPr lang="ru-RU" sz="5800" kern="1200" dirty="0"/>
        </a:p>
      </dsp:txBody>
      <dsp:txXfrm>
        <a:off x="687293" y="2382526"/>
        <a:ext cx="2779237" cy="1133718"/>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854B1D-E5C0-4A4F-909D-30D61EF4B597}">
      <dsp:nvSpPr>
        <dsp:cNvPr id="0" name=""/>
        <dsp:cNvSpPr/>
      </dsp:nvSpPr>
      <dsp:spPr>
        <a:xfrm>
          <a:off x="1848" y="391576"/>
          <a:ext cx="3374352" cy="85261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ru-RU" sz="4000" b="1" kern="1200" dirty="0" smtClean="0"/>
            <a:t>4,5</a:t>
          </a:r>
          <a:r>
            <a:rPr lang="ru-RU" sz="2400" kern="1200" dirty="0" smtClean="0"/>
            <a:t> млн. руб.</a:t>
          </a:r>
          <a:endParaRPr lang="ru-RU" sz="2400" kern="1200" dirty="0"/>
        </a:p>
      </dsp:txBody>
      <dsp:txXfrm>
        <a:off x="1848" y="391576"/>
        <a:ext cx="3374352" cy="852616"/>
      </dsp:txXfrm>
    </dsp:sp>
    <dsp:sp modelId="{B0918E3E-DDED-4047-9B4A-CDB57AB57F26}">
      <dsp:nvSpPr>
        <dsp:cNvPr id="0" name=""/>
        <dsp:cNvSpPr/>
      </dsp:nvSpPr>
      <dsp:spPr>
        <a:xfrm>
          <a:off x="60916" y="1244193"/>
          <a:ext cx="3256217" cy="20764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ctr" defTabSz="1155700">
            <a:lnSpc>
              <a:spcPct val="90000"/>
            </a:lnSpc>
            <a:spcBef>
              <a:spcPct val="0"/>
            </a:spcBef>
            <a:spcAft>
              <a:spcPct val="15000"/>
            </a:spcAft>
            <a:buChar char="••"/>
          </a:pPr>
          <a:r>
            <a:rPr lang="ru-RU" sz="2600" kern="1200" dirty="0" smtClean="0"/>
            <a:t>Федеральный проект "Современная школа" </a:t>
          </a:r>
          <a:endParaRPr lang="ru-RU" sz="2600" kern="1200" dirty="0"/>
        </a:p>
      </dsp:txBody>
      <dsp:txXfrm>
        <a:off x="60916" y="1244193"/>
        <a:ext cx="3256217" cy="2076420"/>
      </dsp:txXfrm>
    </dsp:sp>
    <dsp:sp modelId="{AB2FC98D-8F1F-4E2B-AF3A-0E5D7A4CD6C5}">
      <dsp:nvSpPr>
        <dsp:cNvPr id="0" name=""/>
        <dsp:cNvSpPr/>
      </dsp:nvSpPr>
      <dsp:spPr>
        <a:xfrm>
          <a:off x="3832072" y="391576"/>
          <a:ext cx="3551002" cy="85261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ru-RU" sz="4000" b="1" kern="1200" dirty="0" smtClean="0"/>
            <a:t>4,3 </a:t>
          </a:r>
          <a:r>
            <a:rPr lang="ru-RU" sz="2400" kern="1200" dirty="0" smtClean="0"/>
            <a:t>млн. руб.</a:t>
          </a:r>
          <a:endParaRPr lang="ru-RU" sz="2400" kern="1200" dirty="0"/>
        </a:p>
      </dsp:txBody>
      <dsp:txXfrm>
        <a:off x="3832072" y="391576"/>
        <a:ext cx="3551002" cy="852616"/>
      </dsp:txXfrm>
    </dsp:sp>
    <dsp:sp modelId="{B7AF9388-A234-4D13-A834-69DE1CEA3130}">
      <dsp:nvSpPr>
        <dsp:cNvPr id="0" name=""/>
        <dsp:cNvSpPr/>
      </dsp:nvSpPr>
      <dsp:spPr>
        <a:xfrm>
          <a:off x="3979464" y="1244193"/>
          <a:ext cx="3256217" cy="20764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ctr" defTabSz="1155700">
            <a:lnSpc>
              <a:spcPct val="90000"/>
            </a:lnSpc>
            <a:spcBef>
              <a:spcPct val="0"/>
            </a:spcBef>
            <a:spcAft>
              <a:spcPct val="15000"/>
            </a:spcAft>
            <a:buChar char="••"/>
          </a:pPr>
          <a:r>
            <a:rPr lang="ru-RU" sz="2600" kern="1200" dirty="0" smtClean="0"/>
            <a:t>Федеральный проект "Успех каждого ребёнка" </a:t>
          </a:r>
          <a:endParaRPr lang="ru-RU" sz="2600" kern="1200" dirty="0"/>
        </a:p>
      </dsp:txBody>
      <dsp:txXfrm>
        <a:off x="3979464" y="1244193"/>
        <a:ext cx="3256217" cy="2076420"/>
      </dsp:txXfrm>
    </dsp:sp>
    <dsp:sp modelId="{CCB8D6B3-8FD3-4FEF-A390-C101596BA1BB}">
      <dsp:nvSpPr>
        <dsp:cNvPr id="0" name=""/>
        <dsp:cNvSpPr/>
      </dsp:nvSpPr>
      <dsp:spPr>
        <a:xfrm>
          <a:off x="7838944" y="391576"/>
          <a:ext cx="3404961" cy="85261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ru-RU" sz="4000" b="1" kern="1200" dirty="0" smtClean="0"/>
            <a:t>5,3</a:t>
          </a:r>
          <a:r>
            <a:rPr lang="ru-RU" sz="2400" kern="1200" dirty="0" smtClean="0"/>
            <a:t> млн. руб.</a:t>
          </a:r>
          <a:endParaRPr lang="ru-RU" sz="2400" kern="1200" dirty="0"/>
        </a:p>
      </dsp:txBody>
      <dsp:txXfrm>
        <a:off x="7838944" y="391576"/>
        <a:ext cx="3404961" cy="852616"/>
      </dsp:txXfrm>
    </dsp:sp>
    <dsp:sp modelId="{A492AAC9-7B71-4EB7-B876-C1BA39CA055F}">
      <dsp:nvSpPr>
        <dsp:cNvPr id="0" name=""/>
        <dsp:cNvSpPr/>
      </dsp:nvSpPr>
      <dsp:spPr>
        <a:xfrm>
          <a:off x="7913316" y="1244193"/>
          <a:ext cx="3256217" cy="20764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ctr" defTabSz="1155700">
            <a:lnSpc>
              <a:spcPct val="90000"/>
            </a:lnSpc>
            <a:spcBef>
              <a:spcPct val="0"/>
            </a:spcBef>
            <a:spcAft>
              <a:spcPct val="15000"/>
            </a:spcAft>
            <a:buChar char="••"/>
          </a:pPr>
          <a:r>
            <a:rPr lang="ru-RU" sz="2600" kern="1200" dirty="0" smtClean="0"/>
            <a:t>Федеральный проект "Цифровая образовательная среда" </a:t>
          </a:r>
          <a:endParaRPr lang="ru-RU" sz="2600" kern="1200" dirty="0"/>
        </a:p>
      </dsp:txBody>
      <dsp:txXfrm>
        <a:off x="7913316" y="1244193"/>
        <a:ext cx="3256217" cy="2076420"/>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1C1E123-3CDA-4B00-98A2-908C0D018259}">
      <dsp:nvSpPr>
        <dsp:cNvPr id="0" name=""/>
        <dsp:cNvSpPr/>
      </dsp:nvSpPr>
      <dsp:spPr>
        <a:xfrm>
          <a:off x="0" y="35584"/>
          <a:ext cx="3382646" cy="13762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ru-RU" sz="3000" kern="1200" dirty="0" smtClean="0"/>
            <a:t>Другие федеральные проекты </a:t>
          </a:r>
          <a:endParaRPr lang="ru-RU" sz="3000" kern="1200" dirty="0"/>
        </a:p>
      </dsp:txBody>
      <dsp:txXfrm>
        <a:off x="0" y="35584"/>
        <a:ext cx="3382646" cy="1376234"/>
      </dsp:txXfrm>
    </dsp:sp>
    <dsp:sp modelId="{24FFC28B-8EAD-4017-B245-B47372590F83}">
      <dsp:nvSpPr>
        <dsp:cNvPr id="0" name=""/>
        <dsp:cNvSpPr/>
      </dsp:nvSpPr>
      <dsp:spPr>
        <a:xfrm>
          <a:off x="338264" y="1411819"/>
          <a:ext cx="884865" cy="1242856"/>
        </a:xfrm>
        <a:custGeom>
          <a:avLst/>
          <a:gdLst/>
          <a:ahLst/>
          <a:cxnLst/>
          <a:rect l="0" t="0" r="0" b="0"/>
          <a:pathLst>
            <a:path>
              <a:moveTo>
                <a:pt x="0" y="0"/>
              </a:moveTo>
              <a:lnTo>
                <a:pt x="0" y="1242856"/>
              </a:lnTo>
              <a:lnTo>
                <a:pt x="884865" y="1242856"/>
              </a:lnTo>
            </a:path>
          </a:pathLst>
        </a:custGeom>
        <a:noFill/>
        <a:ln w="5715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A273BF59-F402-434D-8C76-9A3385888C2A}">
      <dsp:nvSpPr>
        <dsp:cNvPr id="0" name=""/>
        <dsp:cNvSpPr/>
      </dsp:nvSpPr>
      <dsp:spPr>
        <a:xfrm>
          <a:off x="1223130" y="1707434"/>
          <a:ext cx="5108163" cy="1894483"/>
        </a:xfrm>
        <a:prstGeom prst="roundRect">
          <a:avLst>
            <a:gd name="adj" fmla="val 10000"/>
          </a:avLst>
        </a:prstGeom>
        <a:solidFill>
          <a:schemeClr val="lt1">
            <a:alpha val="90000"/>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accent1">
                  <a:lumMod val="75000"/>
                </a:schemeClr>
              </a:solidFill>
            </a:rPr>
            <a:t>"Создание условий для обучения, отдыха и оздоровления детей и молодёжи»</a:t>
          </a:r>
        </a:p>
        <a:p>
          <a:pPr lvl="0" algn="ctr" defTabSz="889000">
            <a:lnSpc>
              <a:spcPct val="90000"/>
            </a:lnSpc>
            <a:spcBef>
              <a:spcPct val="0"/>
            </a:spcBef>
            <a:spcAft>
              <a:spcPct val="35000"/>
            </a:spcAft>
          </a:pPr>
          <a:r>
            <a:rPr lang="ru-RU" sz="2000" b="1" kern="1200" dirty="0" smtClean="0">
              <a:solidFill>
                <a:schemeClr val="accent1">
                  <a:lumMod val="75000"/>
                </a:schemeClr>
              </a:solidFill>
            </a:rPr>
            <a:t> </a:t>
          </a:r>
          <a:r>
            <a:rPr lang="ru-RU" sz="2600" b="1" kern="1200" dirty="0" smtClean="0">
              <a:solidFill>
                <a:schemeClr val="accent1">
                  <a:lumMod val="75000"/>
                </a:schemeClr>
              </a:solidFill>
            </a:rPr>
            <a:t>36,1</a:t>
          </a:r>
          <a:r>
            <a:rPr lang="ru-RU" sz="2000" b="1" kern="1200" dirty="0" smtClean="0">
              <a:solidFill>
                <a:schemeClr val="accent1">
                  <a:lumMod val="75000"/>
                </a:schemeClr>
              </a:solidFill>
            </a:rPr>
            <a:t> млн. руб.</a:t>
          </a:r>
          <a:endParaRPr lang="ru-RU" sz="2000" kern="1200" dirty="0">
            <a:solidFill>
              <a:schemeClr val="accent1">
                <a:lumMod val="75000"/>
              </a:schemeClr>
            </a:solidFill>
          </a:endParaRPr>
        </a:p>
      </dsp:txBody>
      <dsp:txXfrm>
        <a:off x="1223130" y="1707434"/>
        <a:ext cx="5108163" cy="1894483"/>
      </dsp:txXfrm>
    </dsp:sp>
    <dsp:sp modelId="{1698B1E2-5F4E-4F1A-A50A-B5207CB02D99}">
      <dsp:nvSpPr>
        <dsp:cNvPr id="0" name=""/>
        <dsp:cNvSpPr/>
      </dsp:nvSpPr>
      <dsp:spPr>
        <a:xfrm>
          <a:off x="338264" y="1411819"/>
          <a:ext cx="2648669" cy="3096006"/>
        </a:xfrm>
        <a:custGeom>
          <a:avLst/>
          <a:gdLst/>
          <a:ahLst/>
          <a:cxnLst/>
          <a:rect l="0" t="0" r="0" b="0"/>
          <a:pathLst>
            <a:path>
              <a:moveTo>
                <a:pt x="0" y="0"/>
              </a:moveTo>
              <a:lnTo>
                <a:pt x="0" y="3096006"/>
              </a:lnTo>
              <a:lnTo>
                <a:pt x="2648669" y="3096006"/>
              </a:lnTo>
            </a:path>
          </a:pathLst>
        </a:custGeom>
        <a:noFill/>
        <a:ln w="57150" cap="flat" cmpd="sng" algn="ctr">
          <a:solidFill>
            <a:schemeClr val="accent1"/>
          </a:solidFill>
          <a:prstDash val="solid"/>
          <a:miter lim="800000"/>
        </a:ln>
        <a:effectLst/>
      </dsp:spPr>
      <dsp:style>
        <a:lnRef idx="2">
          <a:scrgbClr r="0" g="0" b="0"/>
        </a:lnRef>
        <a:fillRef idx="0">
          <a:scrgbClr r="0" g="0" b="0"/>
        </a:fillRef>
        <a:effectRef idx="0">
          <a:scrgbClr r="0" g="0" b="0"/>
        </a:effectRef>
        <a:fontRef idx="minor"/>
      </dsp:style>
    </dsp:sp>
    <dsp:sp modelId="{AA53603C-B55C-45DB-ACB7-3138BA3AFF7B}">
      <dsp:nvSpPr>
        <dsp:cNvPr id="0" name=""/>
        <dsp:cNvSpPr/>
      </dsp:nvSpPr>
      <dsp:spPr>
        <a:xfrm>
          <a:off x="2986934" y="3959155"/>
          <a:ext cx="3989296" cy="1097340"/>
        </a:xfrm>
        <a:prstGeom prst="roundRect">
          <a:avLst>
            <a:gd name="adj" fmla="val 10000"/>
          </a:avLst>
        </a:prstGeom>
        <a:solidFill>
          <a:schemeClr val="lt1">
            <a:alpha val="90000"/>
            <a:hueOff val="0"/>
            <a:satOff val="0"/>
            <a:lumOff val="0"/>
            <a:alphaOff val="0"/>
          </a:schemeClr>
        </a:solidFill>
        <a:ln w="381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accent1">
                  <a:lumMod val="75000"/>
                </a:schemeClr>
              </a:solidFill>
            </a:rPr>
            <a:t>"Содействие занятости» </a:t>
          </a:r>
        </a:p>
        <a:p>
          <a:pPr lvl="0" algn="ctr" defTabSz="1066800">
            <a:lnSpc>
              <a:spcPct val="90000"/>
            </a:lnSpc>
            <a:spcBef>
              <a:spcPct val="0"/>
            </a:spcBef>
            <a:spcAft>
              <a:spcPct val="35000"/>
            </a:spcAft>
          </a:pPr>
          <a:r>
            <a:rPr lang="ru-RU" sz="2400" b="1" kern="1200" dirty="0" smtClean="0">
              <a:solidFill>
                <a:schemeClr val="accent1">
                  <a:lumMod val="75000"/>
                </a:schemeClr>
              </a:solidFill>
            </a:rPr>
            <a:t>125,5 млн. руб.</a:t>
          </a:r>
          <a:endParaRPr lang="ru-RU" sz="2400" kern="1200" dirty="0">
            <a:solidFill>
              <a:schemeClr val="accent1">
                <a:lumMod val="75000"/>
              </a:schemeClr>
            </a:solidFill>
          </a:endParaRPr>
        </a:p>
      </dsp:txBody>
      <dsp:txXfrm>
        <a:off x="2986934" y="3959155"/>
        <a:ext cx="3989296" cy="109734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1BE4C7-BDAB-4535-BD7B-1734688FD6E2}">
      <dsp:nvSpPr>
        <dsp:cNvPr id="0" name=""/>
        <dsp:cNvSpPr/>
      </dsp:nvSpPr>
      <dsp:spPr>
        <a:xfrm rot="16200000">
          <a:off x="-169879" y="170405"/>
          <a:ext cx="1378423" cy="1037611"/>
        </a:xfrm>
        <a:prstGeom prst="flowChartManualOperation">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ru-RU" sz="1600" b="1" kern="1200" dirty="0" smtClean="0">
              <a:latin typeface="Calibri"/>
              <a:ea typeface="+mn-ea"/>
              <a:cs typeface="+mn-cs"/>
            </a:rPr>
            <a:t>ДОХОДЫ</a:t>
          </a:r>
          <a:endParaRPr lang="ru-RU" sz="1600" b="1" kern="1200" dirty="0">
            <a:latin typeface="Calibri"/>
            <a:ea typeface="+mn-ea"/>
            <a:cs typeface="+mn-cs"/>
          </a:endParaRPr>
        </a:p>
      </dsp:txBody>
      <dsp:txXfrm rot="16200000">
        <a:off x="-169879" y="170405"/>
        <a:ext cx="1378423" cy="1037611"/>
      </dsp:txXfrm>
    </dsp:sp>
    <dsp:sp modelId="{FB8CCAE0-A355-4017-B94E-2EA9C586C11F}">
      <dsp:nvSpPr>
        <dsp:cNvPr id="0" name=""/>
        <dsp:cNvSpPr/>
      </dsp:nvSpPr>
      <dsp:spPr>
        <a:xfrm rot="16200000">
          <a:off x="1591220" y="-466483"/>
          <a:ext cx="1378423" cy="2311390"/>
        </a:xfrm>
        <a:prstGeom prst="flowChartManualOperation">
          <a:avLst/>
        </a:prstGeom>
        <a:solidFill>
          <a:schemeClr val="accent3"/>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ru-RU" sz="1800" b="1" kern="1200" dirty="0" smtClean="0">
              <a:latin typeface="Calibri"/>
              <a:ea typeface="+mn-ea"/>
              <a:cs typeface="+mn-cs"/>
            </a:rPr>
            <a:t>РАСХОДЫ</a:t>
          </a:r>
          <a:endParaRPr lang="ru-RU" sz="1800" b="1" kern="1200" dirty="0">
            <a:latin typeface="Calibri"/>
            <a:ea typeface="+mn-ea"/>
            <a:cs typeface="+mn-cs"/>
          </a:endParaRPr>
        </a:p>
      </dsp:txBody>
      <dsp:txXfrm rot="16200000">
        <a:off x="1591220" y="-466483"/>
        <a:ext cx="1378423" cy="231139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1BE4C7-BDAB-4535-BD7B-1734688FD6E2}">
      <dsp:nvSpPr>
        <dsp:cNvPr id="0" name=""/>
        <dsp:cNvSpPr/>
      </dsp:nvSpPr>
      <dsp:spPr>
        <a:xfrm rot="16200000">
          <a:off x="458897" y="-458897"/>
          <a:ext cx="1378424" cy="2296219"/>
        </a:xfrm>
        <a:prstGeom prst="flowChartManualOperation">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r>
            <a:rPr lang="ru-RU" sz="1800" b="1" kern="1200" dirty="0" smtClean="0">
              <a:latin typeface="Calibri"/>
              <a:ea typeface="+mn-ea"/>
              <a:cs typeface="+mn-cs"/>
            </a:rPr>
            <a:t>ДОХОДЫ</a:t>
          </a:r>
          <a:endParaRPr lang="ru-RU" sz="1800" b="1" kern="1200" dirty="0">
            <a:latin typeface="Calibri"/>
            <a:ea typeface="+mn-ea"/>
            <a:cs typeface="+mn-cs"/>
          </a:endParaRPr>
        </a:p>
      </dsp:txBody>
      <dsp:txXfrm rot="16200000">
        <a:off x="458897" y="-458897"/>
        <a:ext cx="1378424" cy="2296219"/>
      </dsp:txXfrm>
    </dsp:sp>
    <dsp:sp modelId="{FB8CCAE0-A355-4017-B94E-2EA9C586C11F}">
      <dsp:nvSpPr>
        <dsp:cNvPr id="0" name=""/>
        <dsp:cNvSpPr/>
      </dsp:nvSpPr>
      <dsp:spPr>
        <a:xfrm rot="16200000">
          <a:off x="2388837" y="112717"/>
          <a:ext cx="1261106" cy="1221827"/>
        </a:xfrm>
        <a:prstGeom prst="flowChartManualOperati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0" tIns="0" rIns="101600" bIns="0" numCol="1" spcCol="1270" anchor="ctr" anchorCtr="0">
          <a:noAutofit/>
        </a:bodyPr>
        <a:lstStyle/>
        <a:p>
          <a:pPr lvl="0" algn="ctr" defTabSz="711200">
            <a:lnSpc>
              <a:spcPct val="90000"/>
            </a:lnSpc>
            <a:spcBef>
              <a:spcPct val="0"/>
            </a:spcBef>
            <a:spcAft>
              <a:spcPct val="35000"/>
            </a:spcAft>
          </a:pPr>
          <a:r>
            <a:rPr lang="ru-RU" sz="1600" b="1" kern="1200" dirty="0" smtClean="0">
              <a:latin typeface="Calibri"/>
              <a:ea typeface="+mn-ea"/>
              <a:cs typeface="+mn-cs"/>
            </a:rPr>
            <a:t>РАСХОДЫ</a:t>
          </a:r>
          <a:endParaRPr lang="ru-RU" sz="1600" b="1" kern="1200" dirty="0">
            <a:latin typeface="Calibri"/>
            <a:ea typeface="+mn-ea"/>
            <a:cs typeface="+mn-cs"/>
          </a:endParaRPr>
        </a:p>
      </dsp:txBody>
      <dsp:txXfrm rot="16200000">
        <a:off x="2388837" y="112717"/>
        <a:ext cx="1261106" cy="122182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7B6DA87-C591-432F-91C0-3BE4F3DF4071}">
      <dsp:nvSpPr>
        <dsp:cNvPr id="0" name=""/>
        <dsp:cNvSpPr/>
      </dsp:nvSpPr>
      <dsp:spPr>
        <a:xfrm>
          <a:off x="1183255" y="2306"/>
          <a:ext cx="10159358" cy="495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глава Бокситогорского муниципального района;</a:t>
          </a:r>
          <a:endParaRPr lang="ru-RU" sz="2000" b="0" i="0" kern="1200" baseline="0" dirty="0"/>
        </a:p>
      </dsp:txBody>
      <dsp:txXfrm>
        <a:off x="1183255" y="2306"/>
        <a:ext cx="10159358" cy="495670"/>
      </dsp:txXfrm>
    </dsp:sp>
    <dsp:sp modelId="{330504B3-108F-4DB9-92A2-E51CE2B3FC7C}">
      <dsp:nvSpPr>
        <dsp:cNvPr id="0" name=""/>
        <dsp:cNvSpPr/>
      </dsp:nvSpPr>
      <dsp:spPr>
        <a:xfrm>
          <a:off x="1183255" y="524143"/>
          <a:ext cx="10189059" cy="523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совет депутатов Бокситогорского муниципального района;</a:t>
          </a:r>
          <a:endParaRPr lang="ru-RU" sz="2000" b="0" i="0" kern="1200" baseline="0" dirty="0"/>
        </a:p>
      </dsp:txBody>
      <dsp:txXfrm>
        <a:off x="1183255" y="524143"/>
        <a:ext cx="10189059" cy="523327"/>
      </dsp:txXfrm>
    </dsp:sp>
    <dsp:sp modelId="{53D0EC01-2B0A-43D2-B864-A823197D000A}">
      <dsp:nvSpPr>
        <dsp:cNvPr id="0" name=""/>
        <dsp:cNvSpPr/>
      </dsp:nvSpPr>
      <dsp:spPr>
        <a:xfrm>
          <a:off x="1183255" y="1068781"/>
          <a:ext cx="10207225" cy="4410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администрация  Бокситогорского муниципального района;</a:t>
          </a:r>
          <a:endParaRPr lang="ru-RU" sz="2000" b="0" i="0" kern="1200" baseline="0" dirty="0"/>
        </a:p>
      </dsp:txBody>
      <dsp:txXfrm>
        <a:off x="1183255" y="1068781"/>
        <a:ext cx="10207225" cy="441013"/>
      </dsp:txXfrm>
    </dsp:sp>
    <dsp:sp modelId="{0A39906B-0C1F-4C75-A16F-5BF52AAF3D5F}">
      <dsp:nvSpPr>
        <dsp:cNvPr id="0" name=""/>
        <dsp:cNvSpPr/>
      </dsp:nvSpPr>
      <dsp:spPr>
        <a:xfrm>
          <a:off x="1183255" y="1540817"/>
          <a:ext cx="10204000" cy="4800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комитет финансов администрации Бокситогорского муниципального района;</a:t>
          </a:r>
          <a:endParaRPr lang="ru-RU" sz="2000" b="0" i="0" kern="1200" baseline="0" dirty="0"/>
        </a:p>
      </dsp:txBody>
      <dsp:txXfrm>
        <a:off x="1183255" y="1540817"/>
        <a:ext cx="10204000" cy="480095"/>
      </dsp:txXfrm>
    </dsp:sp>
    <dsp:sp modelId="{FA46D594-745E-41AB-B9FE-20C6286D8336}">
      <dsp:nvSpPr>
        <dsp:cNvPr id="0" name=""/>
        <dsp:cNvSpPr/>
      </dsp:nvSpPr>
      <dsp:spPr>
        <a:xfrm>
          <a:off x="1183255" y="2047079"/>
          <a:ext cx="10216353" cy="5233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органы муниципального финансового контроля Бокситогорского муниципального района;</a:t>
          </a:r>
          <a:endParaRPr lang="ru-RU" sz="2000" b="0" i="0" kern="1200" baseline="0" dirty="0"/>
        </a:p>
      </dsp:txBody>
      <dsp:txXfrm>
        <a:off x="1183255" y="2047079"/>
        <a:ext cx="10216353" cy="523327"/>
      </dsp:txXfrm>
    </dsp:sp>
    <dsp:sp modelId="{C90A9AE2-1B33-474A-969D-A30C4DD132F4}">
      <dsp:nvSpPr>
        <dsp:cNvPr id="0" name=""/>
        <dsp:cNvSpPr/>
      </dsp:nvSpPr>
      <dsp:spPr>
        <a:xfrm>
          <a:off x="1183255" y="2596574"/>
          <a:ext cx="10231294" cy="5155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главные распорядители (распорядители) бюджетных средств;</a:t>
          </a:r>
          <a:endParaRPr lang="ru-RU" sz="2000" b="0" i="0" kern="1200" baseline="0" dirty="0"/>
        </a:p>
      </dsp:txBody>
      <dsp:txXfrm>
        <a:off x="1183255" y="2596574"/>
        <a:ext cx="10231294" cy="515514"/>
      </dsp:txXfrm>
    </dsp:sp>
    <dsp:sp modelId="{7C74DC21-E656-4318-ABEA-80CFDDBB3781}">
      <dsp:nvSpPr>
        <dsp:cNvPr id="0" name=""/>
        <dsp:cNvSpPr/>
      </dsp:nvSpPr>
      <dsp:spPr>
        <a:xfrm>
          <a:off x="1183255" y="3138255"/>
          <a:ext cx="10231294" cy="5053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главные администраторы (администраторы) доходов бюджета;</a:t>
          </a:r>
          <a:endParaRPr lang="ru-RU" sz="2000" b="0" i="0" kern="1200" baseline="0" dirty="0"/>
        </a:p>
      </dsp:txBody>
      <dsp:txXfrm>
        <a:off x="1183255" y="3138255"/>
        <a:ext cx="10231294" cy="505367"/>
      </dsp:txXfrm>
    </dsp:sp>
    <dsp:sp modelId="{5CCA0D6E-3C14-4D00-A7E1-17167A30AA00}">
      <dsp:nvSpPr>
        <dsp:cNvPr id="0" name=""/>
        <dsp:cNvSpPr/>
      </dsp:nvSpPr>
      <dsp:spPr>
        <a:xfrm>
          <a:off x="1183255" y="3669789"/>
          <a:ext cx="10221303" cy="6261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главные администраторы (администраторы) источников финансирования дефицита бюджета;</a:t>
          </a:r>
          <a:endParaRPr lang="ru-RU" sz="2000" b="0" i="0" kern="1200" baseline="0" dirty="0"/>
        </a:p>
      </dsp:txBody>
      <dsp:txXfrm>
        <a:off x="1183255" y="3669789"/>
        <a:ext cx="10221303" cy="626172"/>
      </dsp:txXfrm>
    </dsp:sp>
    <dsp:sp modelId="{D24CF9AB-383B-4C21-9D05-109D1963E474}">
      <dsp:nvSpPr>
        <dsp:cNvPr id="0" name=""/>
        <dsp:cNvSpPr/>
      </dsp:nvSpPr>
      <dsp:spPr>
        <a:xfrm>
          <a:off x="1183255" y="4322127"/>
          <a:ext cx="10248570" cy="5751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ru-RU" sz="2000" b="0" i="0" kern="1200" baseline="0" dirty="0" smtClean="0"/>
            <a:t>получатели бюджетных средств;</a:t>
          </a:r>
          <a:endParaRPr lang="ru-RU" sz="2000" b="0" i="0" kern="1200" baseline="0" dirty="0"/>
        </a:p>
      </dsp:txBody>
      <dsp:txXfrm>
        <a:off x="1183255" y="4322127"/>
        <a:ext cx="10248570" cy="57511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0FE6CD4-4C08-4EC9-832B-2EE335428541}">
      <dsp:nvSpPr>
        <dsp:cNvPr id="0" name=""/>
        <dsp:cNvSpPr/>
      </dsp:nvSpPr>
      <dsp:spPr>
        <a:xfrm>
          <a:off x="1546373" y="0"/>
          <a:ext cx="1417743" cy="72134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Рассмотрение проекта бюджета</a:t>
          </a:r>
          <a:endParaRPr lang="ru-RU" sz="1000" b="1" kern="1200" dirty="0">
            <a:solidFill>
              <a:schemeClr val="bg1"/>
            </a:solidFill>
          </a:endParaRPr>
        </a:p>
      </dsp:txBody>
      <dsp:txXfrm>
        <a:off x="1546373" y="0"/>
        <a:ext cx="1417743" cy="721345"/>
      </dsp:txXfrm>
    </dsp:sp>
    <dsp:sp modelId="{D759AD99-4108-4304-B367-8C59DB093B54}">
      <dsp:nvSpPr>
        <dsp:cNvPr id="0" name=""/>
        <dsp:cNvSpPr/>
      </dsp:nvSpPr>
      <dsp:spPr>
        <a:xfrm rot="1250575">
          <a:off x="2920729" y="534292"/>
          <a:ext cx="275661" cy="26444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250575">
        <a:off x="2920729" y="534292"/>
        <a:ext cx="275661" cy="264440"/>
      </dsp:txXfrm>
    </dsp:sp>
    <dsp:sp modelId="{8FADDF94-C8E0-4E2F-B75E-7735E0FF29C9}">
      <dsp:nvSpPr>
        <dsp:cNvPr id="0" name=""/>
        <dsp:cNvSpPr/>
      </dsp:nvSpPr>
      <dsp:spPr>
        <a:xfrm>
          <a:off x="3204261" y="581662"/>
          <a:ext cx="1320868" cy="783526"/>
        </a:xfrm>
        <a:prstGeom prst="ellipse">
          <a:avLst/>
        </a:prstGeom>
        <a:solidFill>
          <a:schemeClr val="accent3">
            <a:hueOff val="2250053"/>
            <a:satOff val="-3376"/>
            <a:lumOff val="-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Утверждение бюджета</a:t>
          </a:r>
          <a:endParaRPr lang="ru-RU" sz="1000" b="1" kern="1200" dirty="0">
            <a:solidFill>
              <a:schemeClr val="bg1"/>
            </a:solidFill>
          </a:endParaRPr>
        </a:p>
      </dsp:txBody>
      <dsp:txXfrm>
        <a:off x="3204261" y="581662"/>
        <a:ext cx="1320868" cy="783526"/>
      </dsp:txXfrm>
    </dsp:sp>
    <dsp:sp modelId="{7C4581D4-4CC8-4DFA-8803-DE62A988C98D}">
      <dsp:nvSpPr>
        <dsp:cNvPr id="0" name=""/>
        <dsp:cNvSpPr/>
      </dsp:nvSpPr>
      <dsp:spPr>
        <a:xfrm rot="5682776">
          <a:off x="3673167" y="1485032"/>
          <a:ext cx="276898" cy="264440"/>
        </a:xfrm>
        <a:prstGeom prst="rightArrow">
          <a:avLst>
            <a:gd name="adj1" fmla="val 60000"/>
            <a:gd name="adj2" fmla="val 50000"/>
          </a:avLst>
        </a:prstGeom>
        <a:solidFill>
          <a:schemeClr val="accent3">
            <a:hueOff val="2250053"/>
            <a:satOff val="-3376"/>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5682776">
        <a:off x="3673167" y="1485032"/>
        <a:ext cx="276898" cy="264440"/>
      </dsp:txXfrm>
    </dsp:sp>
    <dsp:sp modelId="{D7A9F085-B6DC-422D-99C1-511BF81F4567}">
      <dsp:nvSpPr>
        <dsp:cNvPr id="0" name=""/>
        <dsp:cNvSpPr/>
      </dsp:nvSpPr>
      <dsp:spPr>
        <a:xfrm>
          <a:off x="3126946" y="1884890"/>
          <a:ext cx="1260615" cy="783526"/>
        </a:xfrm>
        <a:prstGeom prst="ellipse">
          <a:avLst/>
        </a:prstGeom>
        <a:solidFill>
          <a:schemeClr val="accent3">
            <a:hueOff val="4500106"/>
            <a:satOff val="-6752"/>
            <a:lumOff val="-1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Исполнение бюджета</a:t>
          </a:r>
          <a:endParaRPr lang="ru-RU" sz="1000" b="1" kern="1200" dirty="0">
            <a:solidFill>
              <a:schemeClr val="bg1"/>
            </a:solidFill>
          </a:endParaRPr>
        </a:p>
      </dsp:txBody>
      <dsp:txXfrm>
        <a:off x="3126946" y="1884890"/>
        <a:ext cx="1260615" cy="783526"/>
      </dsp:txXfrm>
    </dsp:sp>
    <dsp:sp modelId="{99923925-995B-4EBE-87C7-BDF9EFC3E91B}">
      <dsp:nvSpPr>
        <dsp:cNvPr id="0" name=""/>
        <dsp:cNvSpPr/>
      </dsp:nvSpPr>
      <dsp:spPr>
        <a:xfrm rot="9705874">
          <a:off x="2949657" y="2380348"/>
          <a:ext cx="183102" cy="264440"/>
        </a:xfrm>
        <a:prstGeom prst="rightArrow">
          <a:avLst>
            <a:gd name="adj1" fmla="val 60000"/>
            <a:gd name="adj2" fmla="val 50000"/>
          </a:avLst>
        </a:prstGeom>
        <a:solidFill>
          <a:schemeClr val="accent3">
            <a:hueOff val="4500106"/>
            <a:satOff val="-6752"/>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9705874">
        <a:off x="2949657" y="2380348"/>
        <a:ext cx="183102" cy="264440"/>
      </dsp:txXfrm>
    </dsp:sp>
    <dsp:sp modelId="{F10BF610-1DC7-4552-8266-5141643F4E47}">
      <dsp:nvSpPr>
        <dsp:cNvPr id="0" name=""/>
        <dsp:cNvSpPr/>
      </dsp:nvSpPr>
      <dsp:spPr>
        <a:xfrm>
          <a:off x="1734784" y="2353208"/>
          <a:ext cx="1202070" cy="783526"/>
        </a:xfrm>
        <a:prstGeom prst="ellipse">
          <a:avLst/>
        </a:prstGeom>
        <a:solidFill>
          <a:schemeClr val="accent3">
            <a:hueOff val="6750158"/>
            <a:satOff val="-10128"/>
            <a:lumOff val="-1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Формирование отчета об исполнении</a:t>
          </a:r>
          <a:endParaRPr lang="ru-RU" sz="1000" b="1" kern="1200" dirty="0">
            <a:solidFill>
              <a:schemeClr val="bg1"/>
            </a:solidFill>
          </a:endParaRPr>
        </a:p>
      </dsp:txBody>
      <dsp:txXfrm>
        <a:off x="1734784" y="2353208"/>
        <a:ext cx="1202070" cy="783526"/>
      </dsp:txXfrm>
    </dsp:sp>
    <dsp:sp modelId="{1E846968-9F92-4E6E-A050-3CDBEF697FC4}">
      <dsp:nvSpPr>
        <dsp:cNvPr id="0" name=""/>
        <dsp:cNvSpPr/>
      </dsp:nvSpPr>
      <dsp:spPr>
        <a:xfrm rot="11675552">
          <a:off x="1546471" y="2428971"/>
          <a:ext cx="166852" cy="264440"/>
        </a:xfrm>
        <a:prstGeom prst="rightArrow">
          <a:avLst>
            <a:gd name="adj1" fmla="val 60000"/>
            <a:gd name="adj2" fmla="val 50000"/>
          </a:avLst>
        </a:prstGeom>
        <a:solidFill>
          <a:schemeClr val="accent3">
            <a:hueOff val="6750158"/>
            <a:satOff val="-10128"/>
            <a:lumOff val="-1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1675552">
        <a:off x="1546471" y="2428971"/>
        <a:ext cx="166852" cy="264440"/>
      </dsp:txXfrm>
    </dsp:sp>
    <dsp:sp modelId="{057CC406-13AC-496C-990B-97A778ECE095}">
      <dsp:nvSpPr>
        <dsp:cNvPr id="0" name=""/>
        <dsp:cNvSpPr/>
      </dsp:nvSpPr>
      <dsp:spPr>
        <a:xfrm>
          <a:off x="273682" y="1978643"/>
          <a:ext cx="1246778" cy="783526"/>
        </a:xfrm>
        <a:prstGeom prst="ellipse">
          <a:avLst/>
        </a:prstGeom>
        <a:solidFill>
          <a:schemeClr val="accent3">
            <a:hueOff val="9000211"/>
            <a:satOff val="-13504"/>
            <a:lumOff val="-2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Утверждение отчета об исполнении</a:t>
          </a:r>
          <a:endParaRPr lang="ru-RU" sz="1000" b="1" kern="1200" dirty="0">
            <a:solidFill>
              <a:schemeClr val="bg1"/>
            </a:solidFill>
          </a:endParaRPr>
        </a:p>
      </dsp:txBody>
      <dsp:txXfrm>
        <a:off x="273682" y="1978643"/>
        <a:ext cx="1246778" cy="783526"/>
      </dsp:txXfrm>
    </dsp:sp>
    <dsp:sp modelId="{2AE4DE23-34C7-45B6-9538-586620318215}">
      <dsp:nvSpPr>
        <dsp:cNvPr id="0" name=""/>
        <dsp:cNvSpPr/>
      </dsp:nvSpPr>
      <dsp:spPr>
        <a:xfrm rot="16421191">
          <a:off x="809883" y="1614058"/>
          <a:ext cx="254802" cy="264440"/>
        </a:xfrm>
        <a:prstGeom prst="rightArrow">
          <a:avLst>
            <a:gd name="adj1" fmla="val 60000"/>
            <a:gd name="adj2" fmla="val 50000"/>
          </a:avLst>
        </a:prstGeom>
        <a:solidFill>
          <a:schemeClr val="accent3">
            <a:hueOff val="9000211"/>
            <a:satOff val="-13504"/>
            <a:lumOff val="-2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6421191">
        <a:off x="809883" y="1614058"/>
        <a:ext cx="254802" cy="264440"/>
      </dsp:txXfrm>
    </dsp:sp>
    <dsp:sp modelId="{D1DF34E1-0FE1-4959-A645-1417E2901416}">
      <dsp:nvSpPr>
        <dsp:cNvPr id="0" name=""/>
        <dsp:cNvSpPr/>
      </dsp:nvSpPr>
      <dsp:spPr>
        <a:xfrm>
          <a:off x="217824" y="715889"/>
          <a:ext cx="1521215" cy="783526"/>
        </a:xfrm>
        <a:prstGeom prst="ellipse">
          <a:avLst/>
        </a:prstGeom>
        <a:solidFill>
          <a:schemeClr val="accent3">
            <a:hueOff val="11250264"/>
            <a:satOff val="-16880"/>
            <a:lumOff val="-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ru-RU" sz="1000" b="1" kern="1200" dirty="0" smtClean="0">
              <a:solidFill>
                <a:schemeClr val="bg1"/>
              </a:solidFill>
            </a:rPr>
            <a:t>Составление проекта бюджета</a:t>
          </a:r>
          <a:endParaRPr lang="ru-RU" sz="1000" b="1" kern="1200" dirty="0">
            <a:solidFill>
              <a:schemeClr val="bg1"/>
            </a:solidFill>
          </a:endParaRPr>
        </a:p>
      </dsp:txBody>
      <dsp:txXfrm>
        <a:off x="217824" y="715889"/>
        <a:ext cx="1521215" cy="783526"/>
      </dsp:txXfrm>
    </dsp:sp>
    <dsp:sp modelId="{E8F746D2-F2FB-4CCC-9F5E-139BDE1C84BF}">
      <dsp:nvSpPr>
        <dsp:cNvPr id="0" name=""/>
        <dsp:cNvSpPr/>
      </dsp:nvSpPr>
      <dsp:spPr>
        <a:xfrm rot="19780254">
          <a:off x="1536040" y="593707"/>
          <a:ext cx="189750" cy="264440"/>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ru-RU" sz="1100" kern="1200">
            <a:solidFill>
              <a:schemeClr val="tx1"/>
            </a:solidFill>
          </a:endParaRPr>
        </a:p>
      </dsp:txBody>
      <dsp:txXfrm rot="19780254">
        <a:off x="1536040" y="593707"/>
        <a:ext cx="189750" cy="26444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E1357B2-EE84-41CD-9819-27889034BE02}">
      <dsp:nvSpPr>
        <dsp:cNvPr id="0" name=""/>
        <dsp:cNvSpPr/>
      </dsp:nvSpPr>
      <dsp:spPr>
        <a:xfrm rot="10800000">
          <a:off x="602418" y="0"/>
          <a:ext cx="7834268" cy="5049924"/>
        </a:xfrm>
        <a:prstGeom prst="rightArrow">
          <a:avLst/>
        </a:prstGeom>
        <a:solidFill>
          <a:schemeClr val="accent1">
            <a:tint val="40000"/>
            <a:hueOff val="0"/>
            <a:satOff val="0"/>
            <a:lumOff val="0"/>
            <a:alphaOff val="0"/>
          </a:schemeClr>
        </a:solidFill>
        <a:ln w="38100">
          <a:solidFill>
            <a:schemeClr val="accent1">
              <a:lumMod val="50000"/>
            </a:schemeClr>
          </a:solidFill>
        </a:ln>
        <a:effectLst/>
      </dsp:spPr>
      <dsp:style>
        <a:lnRef idx="0">
          <a:scrgbClr r="0" g="0" b="0"/>
        </a:lnRef>
        <a:fillRef idx="1">
          <a:scrgbClr r="0" g="0" b="0"/>
        </a:fillRef>
        <a:effectRef idx="0">
          <a:scrgbClr r="0" g="0" b="0"/>
        </a:effectRef>
        <a:fontRef idx="minor"/>
      </dsp:style>
    </dsp:sp>
    <dsp:sp modelId="{7E286CAF-AE67-476A-B67F-5EB945E01B05}">
      <dsp:nvSpPr>
        <dsp:cNvPr id="0" name=""/>
        <dsp:cNvSpPr/>
      </dsp:nvSpPr>
      <dsp:spPr>
        <a:xfrm>
          <a:off x="3150" y="1514977"/>
          <a:ext cx="2046774" cy="2019970"/>
        </a:xfrm>
        <a:prstGeom prst="roundRect">
          <a:avLst/>
        </a:prstGeom>
        <a:solidFill>
          <a:schemeClr val="accent1">
            <a:hueOff val="0"/>
            <a:satOff val="0"/>
            <a:lumOff val="0"/>
            <a:alphaOff val="0"/>
          </a:schemeClr>
        </a:solidFill>
        <a:ln w="12700" cap="flat" cmpd="sng" algn="ctr">
          <a:solidFill>
            <a:schemeClr val="bg1"/>
          </a:solidFill>
          <a:prstDash val="solid"/>
          <a:miter lim="800000"/>
        </a:ln>
        <a:effectLst/>
        <a:scene3d>
          <a:camera prst="isometricOffAxis2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t>Основные направления бюджетной и налоговой политики</a:t>
          </a:r>
          <a:endParaRPr lang="ru-RU" sz="2000" b="1" kern="1200" dirty="0"/>
        </a:p>
      </dsp:txBody>
      <dsp:txXfrm>
        <a:off x="3150" y="1514977"/>
        <a:ext cx="2046774" cy="2019970"/>
      </dsp:txXfrm>
    </dsp:sp>
    <dsp:sp modelId="{8DC88089-FBC5-4C0E-AE97-4C9AA609F17B}">
      <dsp:nvSpPr>
        <dsp:cNvPr id="0" name=""/>
        <dsp:cNvSpPr/>
      </dsp:nvSpPr>
      <dsp:spPr>
        <a:xfrm>
          <a:off x="2391054" y="1514977"/>
          <a:ext cx="2046774" cy="20199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isometricOffAxis2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ru-RU" sz="2000" b="1" kern="1200" dirty="0" smtClean="0">
              <a:solidFill>
                <a:schemeClr val="bg1"/>
              </a:solidFill>
              <a:latin typeface="+mn-lt"/>
            </a:rPr>
            <a:t>Прогноз социально-экономиче-ского развития</a:t>
          </a:r>
          <a:endParaRPr lang="ru-RU" sz="2000" b="1" kern="1200" dirty="0">
            <a:solidFill>
              <a:schemeClr val="bg1"/>
            </a:solidFill>
            <a:latin typeface="+mn-lt"/>
          </a:endParaRPr>
        </a:p>
      </dsp:txBody>
      <dsp:txXfrm>
        <a:off x="2391054" y="1514977"/>
        <a:ext cx="2046774" cy="2019970"/>
      </dsp:txXfrm>
    </dsp:sp>
    <dsp:sp modelId="{05F8519C-237D-4B65-9E5C-A46A20CE4E2F}">
      <dsp:nvSpPr>
        <dsp:cNvPr id="0" name=""/>
        <dsp:cNvSpPr/>
      </dsp:nvSpPr>
      <dsp:spPr>
        <a:xfrm>
          <a:off x="4778958" y="1514977"/>
          <a:ext cx="2046774" cy="20199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isometricOffAxis2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t>Послание Президента РФ </a:t>
          </a:r>
          <a:endParaRPr lang="ru-RU" sz="2000" b="1" kern="1200" dirty="0"/>
        </a:p>
      </dsp:txBody>
      <dsp:txXfrm>
        <a:off x="4778958" y="1514977"/>
        <a:ext cx="2046774" cy="2019970"/>
      </dsp:txXfrm>
    </dsp:sp>
    <dsp:sp modelId="{03A3E00C-B8D5-4123-A966-4AACAD927996}">
      <dsp:nvSpPr>
        <dsp:cNvPr id="0" name=""/>
        <dsp:cNvSpPr/>
      </dsp:nvSpPr>
      <dsp:spPr>
        <a:xfrm>
          <a:off x="7059730" y="1433087"/>
          <a:ext cx="2046774" cy="20199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isometricOffAxis2Left"/>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t>Муниципа-льные программы</a:t>
          </a:r>
          <a:endParaRPr lang="ru-RU" sz="2000" b="1" kern="1200" dirty="0"/>
        </a:p>
      </dsp:txBody>
      <dsp:txXfrm>
        <a:off x="7059730" y="1433087"/>
        <a:ext cx="2046774" cy="2019970"/>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E20C14D-72EB-42B1-B57A-98F241987D52}">
      <dsp:nvSpPr>
        <dsp:cNvPr id="0" name=""/>
        <dsp:cNvSpPr/>
      </dsp:nvSpPr>
      <dsp:spPr>
        <a:xfrm>
          <a:off x="3505" y="1017697"/>
          <a:ext cx="3418124" cy="123839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ru-RU" sz="3800" b="1" i="1" kern="1200" dirty="0" smtClean="0"/>
            <a:t>ДОХОДЫ</a:t>
          </a:r>
          <a:endParaRPr lang="ru-RU" sz="3800" b="1" i="1" kern="1200" dirty="0"/>
        </a:p>
      </dsp:txBody>
      <dsp:txXfrm>
        <a:off x="3505" y="1017697"/>
        <a:ext cx="3418124" cy="1238399"/>
      </dsp:txXfrm>
    </dsp:sp>
    <dsp:sp modelId="{E8F452F0-D9BD-4F18-B37F-12F7C460395F}">
      <dsp:nvSpPr>
        <dsp:cNvPr id="0" name=""/>
        <dsp:cNvSpPr/>
      </dsp:nvSpPr>
      <dsp:spPr>
        <a:xfrm>
          <a:off x="586398" y="2256097"/>
          <a:ext cx="2252338" cy="2478735"/>
        </a:xfrm>
        <a:prstGeom prst="rect">
          <a:avLst/>
        </a:prstGeom>
        <a:solidFill>
          <a:schemeClr val="accent1">
            <a:lumMod val="20000"/>
            <a:lumOff val="80000"/>
            <a:alpha val="90000"/>
          </a:schemeClr>
        </a:solidFill>
        <a:ln w="12700" cap="flat" cmpd="sng" algn="ctr">
          <a:solidFill>
            <a:schemeClr val="accent5">
              <a:lumMod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ru-RU" sz="3800" b="1" kern="1200" dirty="0" smtClean="0">
              <a:solidFill>
                <a:schemeClr val="accent1">
                  <a:lumMod val="75000"/>
                </a:schemeClr>
              </a:solidFill>
            </a:rPr>
            <a:t>1976,5</a:t>
          </a:r>
          <a:endParaRPr lang="ru-RU" sz="3800" b="1" kern="1200" dirty="0">
            <a:solidFill>
              <a:schemeClr val="accent1">
                <a:lumMod val="75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3">
                  <a:lumMod val="50000"/>
                </a:schemeClr>
              </a:solidFill>
            </a:rPr>
            <a:t>1946,3</a:t>
          </a:r>
          <a:endParaRPr lang="ru-RU" sz="3800" b="1" kern="1200" dirty="0">
            <a:solidFill>
              <a:schemeClr val="accent3">
                <a:lumMod val="50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4">
                  <a:lumMod val="75000"/>
                </a:schemeClr>
              </a:solidFill>
            </a:rPr>
            <a:t>1789,3</a:t>
          </a:r>
          <a:endParaRPr lang="ru-RU" sz="3800" b="1" kern="1200" dirty="0">
            <a:solidFill>
              <a:schemeClr val="accent4">
                <a:lumMod val="75000"/>
              </a:schemeClr>
            </a:solidFill>
          </a:endParaRPr>
        </a:p>
      </dsp:txBody>
      <dsp:txXfrm>
        <a:off x="586398" y="2256097"/>
        <a:ext cx="2252338" cy="2478735"/>
      </dsp:txXfrm>
    </dsp:sp>
    <dsp:sp modelId="{CBCD42FA-313C-4E13-BAAF-90C3F96046FC}">
      <dsp:nvSpPr>
        <dsp:cNvPr id="0" name=""/>
        <dsp:cNvSpPr/>
      </dsp:nvSpPr>
      <dsp:spPr>
        <a:xfrm>
          <a:off x="3900167" y="1017697"/>
          <a:ext cx="3418124" cy="123839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ru-RU" sz="3800" b="1" i="1" kern="1200" dirty="0" smtClean="0"/>
            <a:t>РАСХОДЫ</a:t>
          </a:r>
          <a:endParaRPr lang="ru-RU" sz="3800" b="1" i="1" kern="1200" dirty="0"/>
        </a:p>
      </dsp:txBody>
      <dsp:txXfrm>
        <a:off x="3900167" y="1017697"/>
        <a:ext cx="3418124" cy="1238399"/>
      </dsp:txXfrm>
    </dsp:sp>
    <dsp:sp modelId="{958C4F12-E1D4-437B-A647-7DCB4E32E0F1}">
      <dsp:nvSpPr>
        <dsp:cNvPr id="0" name=""/>
        <dsp:cNvSpPr/>
      </dsp:nvSpPr>
      <dsp:spPr>
        <a:xfrm>
          <a:off x="4490118" y="2256097"/>
          <a:ext cx="2238222" cy="2478735"/>
        </a:xfrm>
        <a:prstGeom prst="rect">
          <a:avLst/>
        </a:prstGeom>
        <a:solidFill>
          <a:schemeClr val="dk2">
            <a:alpha val="90000"/>
            <a:tint val="40000"/>
            <a:hueOff val="0"/>
            <a:satOff val="0"/>
            <a:lumOff val="0"/>
            <a:alphaOff val="0"/>
          </a:schemeClr>
        </a:solidFill>
        <a:ln w="12700" cap="flat" cmpd="sng" algn="ctr">
          <a:solidFill>
            <a:schemeClr val="accent5">
              <a:lumMod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ru-RU" sz="3800" b="1" kern="1200" dirty="0" smtClean="0">
              <a:solidFill>
                <a:schemeClr val="accent1">
                  <a:lumMod val="75000"/>
                </a:schemeClr>
              </a:solidFill>
            </a:rPr>
            <a:t>2008,5</a:t>
          </a:r>
          <a:endParaRPr lang="ru-RU" sz="3800" b="1" kern="1200" dirty="0">
            <a:solidFill>
              <a:schemeClr val="accent1">
                <a:lumMod val="75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3">
                  <a:lumMod val="50000"/>
                </a:schemeClr>
              </a:solidFill>
            </a:rPr>
            <a:t>1970,3</a:t>
          </a:r>
          <a:endParaRPr lang="ru-RU" sz="3800" b="1" kern="1200" dirty="0">
            <a:solidFill>
              <a:schemeClr val="accent3">
                <a:lumMod val="50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4">
                  <a:lumMod val="75000"/>
                </a:schemeClr>
              </a:solidFill>
            </a:rPr>
            <a:t>1801,1</a:t>
          </a:r>
          <a:endParaRPr lang="ru-RU" sz="3800" b="1" kern="1200" dirty="0">
            <a:solidFill>
              <a:schemeClr val="accent4">
                <a:lumMod val="75000"/>
              </a:schemeClr>
            </a:solidFill>
          </a:endParaRPr>
        </a:p>
      </dsp:txBody>
      <dsp:txXfrm>
        <a:off x="4490118" y="2256097"/>
        <a:ext cx="2238222" cy="2478735"/>
      </dsp:txXfrm>
    </dsp:sp>
    <dsp:sp modelId="{55B462D1-01D4-470D-8CB7-021E70DF99FD}">
      <dsp:nvSpPr>
        <dsp:cNvPr id="0" name=""/>
        <dsp:cNvSpPr/>
      </dsp:nvSpPr>
      <dsp:spPr>
        <a:xfrm>
          <a:off x="7796829" y="1017697"/>
          <a:ext cx="3418124" cy="1238399"/>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lvl="0" algn="ctr" defTabSz="1689100">
            <a:lnSpc>
              <a:spcPct val="90000"/>
            </a:lnSpc>
            <a:spcBef>
              <a:spcPct val="0"/>
            </a:spcBef>
            <a:spcAft>
              <a:spcPct val="35000"/>
            </a:spcAft>
          </a:pPr>
          <a:r>
            <a:rPr lang="ru-RU" sz="3800" b="1" i="1" kern="1200" dirty="0" smtClean="0"/>
            <a:t>ДЕФИЦИТ</a:t>
          </a:r>
          <a:endParaRPr lang="ru-RU" sz="3800" b="1" i="1" kern="1200" dirty="0"/>
        </a:p>
      </dsp:txBody>
      <dsp:txXfrm>
        <a:off x="7796829" y="1017697"/>
        <a:ext cx="3418124" cy="1238399"/>
      </dsp:txXfrm>
    </dsp:sp>
    <dsp:sp modelId="{BF1B0336-0F8E-41D5-BA94-E7941DB968B1}">
      <dsp:nvSpPr>
        <dsp:cNvPr id="0" name=""/>
        <dsp:cNvSpPr/>
      </dsp:nvSpPr>
      <dsp:spPr>
        <a:xfrm>
          <a:off x="8516652" y="2256097"/>
          <a:ext cx="1978478" cy="2478735"/>
        </a:xfrm>
        <a:prstGeom prst="rect">
          <a:avLst/>
        </a:prstGeom>
        <a:solidFill>
          <a:schemeClr val="dk2">
            <a:alpha val="90000"/>
            <a:tint val="40000"/>
            <a:hueOff val="0"/>
            <a:satOff val="0"/>
            <a:lumOff val="0"/>
            <a:alphaOff val="0"/>
          </a:schemeClr>
        </a:solidFill>
        <a:ln w="12700" cap="flat" cmpd="sng" algn="ctr">
          <a:solidFill>
            <a:schemeClr val="accent5">
              <a:lumMod val="5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ru-RU" sz="3800" b="1" kern="1200" dirty="0" smtClean="0">
              <a:solidFill>
                <a:schemeClr val="accent1">
                  <a:lumMod val="75000"/>
                </a:schemeClr>
              </a:solidFill>
            </a:rPr>
            <a:t>32,0</a:t>
          </a:r>
          <a:endParaRPr lang="ru-RU" sz="3800" b="1" kern="1200" dirty="0">
            <a:solidFill>
              <a:schemeClr val="accent1">
                <a:lumMod val="75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3">
                  <a:lumMod val="50000"/>
                </a:schemeClr>
              </a:solidFill>
            </a:rPr>
            <a:t>24,0</a:t>
          </a:r>
          <a:endParaRPr lang="ru-RU" sz="3800" b="1" kern="1200" dirty="0">
            <a:solidFill>
              <a:schemeClr val="accent3">
                <a:lumMod val="50000"/>
              </a:schemeClr>
            </a:solidFill>
          </a:endParaRPr>
        </a:p>
        <a:p>
          <a:pPr marL="285750" lvl="1" indent="-285750" algn="l" defTabSz="1689100">
            <a:lnSpc>
              <a:spcPct val="90000"/>
            </a:lnSpc>
            <a:spcBef>
              <a:spcPct val="0"/>
            </a:spcBef>
            <a:spcAft>
              <a:spcPct val="15000"/>
            </a:spcAft>
            <a:buChar char="••"/>
          </a:pPr>
          <a:r>
            <a:rPr lang="ru-RU" sz="3800" b="1" kern="1200" dirty="0" smtClean="0">
              <a:solidFill>
                <a:schemeClr val="accent4">
                  <a:lumMod val="75000"/>
                </a:schemeClr>
              </a:solidFill>
            </a:rPr>
            <a:t>11,8</a:t>
          </a:r>
          <a:endParaRPr lang="ru-RU" sz="3800" b="1" kern="1200" dirty="0">
            <a:solidFill>
              <a:schemeClr val="accent4">
                <a:lumMod val="75000"/>
              </a:schemeClr>
            </a:solidFill>
          </a:endParaRPr>
        </a:p>
      </dsp:txBody>
      <dsp:txXfrm>
        <a:off x="8516652" y="2256097"/>
        <a:ext cx="1978478" cy="2478735"/>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22D1CE-DBA3-48CA-A59A-B9989583DD83}">
      <dsp:nvSpPr>
        <dsp:cNvPr id="0" name=""/>
        <dsp:cNvSpPr/>
      </dsp:nvSpPr>
      <dsp:spPr>
        <a:xfrm rot="5400000">
          <a:off x="7063064" y="-2753640"/>
          <a:ext cx="1924297" cy="7531643"/>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Поступления от уплаты налогов, установленных Налоговым кодексом РФ:</a:t>
          </a:r>
          <a:endParaRPr lang="ru-RU" sz="1600" b="1" kern="1200" dirty="0">
            <a:latin typeface="Calibri"/>
            <a:ea typeface="+mn-ea"/>
            <a:cs typeface="+mn-cs"/>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Налог на доходы  физических лиц – 15% + доп.норматив; </a:t>
          </a: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Акцизы на нефтепродукты – по нормативу ; </a:t>
          </a: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Единый сельхозналог – 50% ;</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Налог, взимаемый в связи с применением упрощенной системы налогообложения – 100%;</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Единый налог на вмененный доход  - 100%;</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Налог, взимаемый в связи с применением патентной системы налогообложения – 100%</a:t>
          </a:r>
          <a:endParaRPr lang="ru-RU" sz="1400" b="1" kern="1200" dirty="0">
            <a:latin typeface="Times New Roman" pitchFamily="18" charset="0"/>
            <a:ea typeface="+mn-ea"/>
            <a:cs typeface="Times New Roman" pitchFamily="18" charset="0"/>
          </a:endParaRPr>
        </a:p>
      </dsp:txBody>
      <dsp:txXfrm rot="5400000">
        <a:off x="7063064" y="-2753640"/>
        <a:ext cx="1924297" cy="7531643"/>
      </dsp:txXfrm>
    </dsp:sp>
    <dsp:sp modelId="{126E1ED8-70B7-4E8E-B1EA-C116A2B45CE2}">
      <dsp:nvSpPr>
        <dsp:cNvPr id="0" name=""/>
        <dsp:cNvSpPr/>
      </dsp:nvSpPr>
      <dsp:spPr>
        <a:xfrm>
          <a:off x="0" y="263821"/>
          <a:ext cx="4245762" cy="139928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ru-RU" sz="3600" b="1" i="1" kern="1200" dirty="0" smtClean="0">
              <a:latin typeface="+mn-lt"/>
              <a:ea typeface="+mn-ea"/>
              <a:cs typeface="+mn-cs"/>
            </a:rPr>
            <a:t>Налоговые доходы</a:t>
          </a:r>
          <a:endParaRPr lang="ru-RU" sz="3600" b="1" i="1" kern="1200" dirty="0">
            <a:latin typeface="+mn-lt"/>
            <a:ea typeface="+mn-ea"/>
            <a:cs typeface="+mn-cs"/>
          </a:endParaRPr>
        </a:p>
      </dsp:txBody>
      <dsp:txXfrm>
        <a:off x="0" y="263821"/>
        <a:ext cx="4245762" cy="1399285"/>
      </dsp:txXfrm>
    </dsp:sp>
    <dsp:sp modelId="{1F3EA630-8243-4A76-9A98-37938F177CA4}">
      <dsp:nvSpPr>
        <dsp:cNvPr id="0" name=""/>
        <dsp:cNvSpPr/>
      </dsp:nvSpPr>
      <dsp:spPr>
        <a:xfrm rot="5400000">
          <a:off x="7467899" y="-1082481"/>
          <a:ext cx="1119428" cy="7555400"/>
        </a:xfrm>
        <a:prstGeom prst="round2SameRect">
          <a:avLst/>
        </a:prstGeom>
        <a:solidFill>
          <a:schemeClr val="accent3">
            <a:tint val="40000"/>
            <a:alpha val="90000"/>
            <a:hueOff val="5358425"/>
            <a:satOff val="-6896"/>
            <a:lumOff val="-537"/>
            <a:alphaOff val="0"/>
          </a:schemeClr>
        </a:solidFill>
        <a:ln w="6350" cap="flat" cmpd="sng" algn="ctr">
          <a:solidFill>
            <a:schemeClr val="accent3">
              <a:tint val="40000"/>
              <a:alpha val="90000"/>
              <a:hueOff val="5358425"/>
              <a:satOff val="-6896"/>
              <a:lumOff val="-537"/>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Поступления доходов от использования государственного (муниципального) имущества, от платных услуг, оказываемых бюджетными учреждениями, штрафных санкций за нарушение законодательства, иных неналоговых платежей;</a:t>
          </a:r>
          <a:endParaRPr lang="ru-RU" sz="1400" b="1" kern="1200" dirty="0">
            <a:latin typeface="Times New Roman" pitchFamily="18" charset="0"/>
            <a:ea typeface="+mn-ea"/>
            <a:cs typeface="Times New Roman" pitchFamily="18" charset="0"/>
          </a:endParaRPr>
        </a:p>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 Плата за негативное воздействие на окружающую среду</a:t>
          </a:r>
          <a:endParaRPr lang="ru-RU" sz="1400" b="1" kern="1200" dirty="0">
            <a:latin typeface="Times New Roman" pitchFamily="18" charset="0"/>
            <a:ea typeface="+mn-ea"/>
            <a:cs typeface="Times New Roman" pitchFamily="18" charset="0"/>
          </a:endParaRPr>
        </a:p>
      </dsp:txBody>
      <dsp:txXfrm rot="5400000">
        <a:off x="7467899" y="-1082481"/>
        <a:ext cx="1119428" cy="7555400"/>
      </dsp:txXfrm>
    </dsp:sp>
    <dsp:sp modelId="{752B7EA6-B56E-4EC2-951B-64CF226C1F8B}">
      <dsp:nvSpPr>
        <dsp:cNvPr id="0" name=""/>
        <dsp:cNvSpPr/>
      </dsp:nvSpPr>
      <dsp:spPr>
        <a:xfrm>
          <a:off x="0" y="1995576"/>
          <a:ext cx="4249913" cy="1399285"/>
        </a:xfrm>
        <a:prstGeom prst="roundRect">
          <a:avLst/>
        </a:prstGeom>
        <a:gradFill rotWithShape="0">
          <a:gsLst>
            <a:gs pos="0">
              <a:schemeClr val="accent3">
                <a:hueOff val="5625132"/>
                <a:satOff val="-8440"/>
                <a:lumOff val="-1373"/>
                <a:alphaOff val="0"/>
                <a:satMod val="103000"/>
                <a:lumMod val="102000"/>
                <a:tint val="94000"/>
              </a:schemeClr>
            </a:gs>
            <a:gs pos="50000">
              <a:schemeClr val="accent3">
                <a:hueOff val="5625132"/>
                <a:satOff val="-8440"/>
                <a:lumOff val="-1373"/>
                <a:alphaOff val="0"/>
                <a:satMod val="110000"/>
                <a:lumMod val="100000"/>
                <a:shade val="100000"/>
              </a:schemeClr>
            </a:gs>
            <a:gs pos="100000">
              <a:schemeClr val="accent3">
                <a:hueOff val="5625132"/>
                <a:satOff val="-8440"/>
                <a:lumOff val="-137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ru-RU" sz="3600" b="1" i="1" kern="1200" dirty="0" smtClean="0">
              <a:latin typeface="+mn-lt"/>
              <a:ea typeface="+mn-ea"/>
              <a:cs typeface="+mn-cs"/>
            </a:rPr>
            <a:t>Неналоговые доходы</a:t>
          </a:r>
          <a:endParaRPr lang="ru-RU" sz="3600" b="1" i="1" kern="1200" dirty="0">
            <a:latin typeface="+mn-lt"/>
            <a:ea typeface="+mn-ea"/>
            <a:cs typeface="+mn-cs"/>
          </a:endParaRPr>
        </a:p>
      </dsp:txBody>
      <dsp:txXfrm>
        <a:off x="0" y="1995576"/>
        <a:ext cx="4249913" cy="1399285"/>
      </dsp:txXfrm>
    </dsp:sp>
    <dsp:sp modelId="{40E7D2FB-5E92-4F16-AA39-35CFF99F4812}">
      <dsp:nvSpPr>
        <dsp:cNvPr id="0" name=""/>
        <dsp:cNvSpPr/>
      </dsp:nvSpPr>
      <dsp:spPr>
        <a:xfrm rot="5400000">
          <a:off x="7467899" y="386768"/>
          <a:ext cx="1119428" cy="7555400"/>
        </a:xfrm>
        <a:prstGeom prst="round2SameRect">
          <a:avLst/>
        </a:prstGeom>
        <a:solidFill>
          <a:schemeClr val="accent3">
            <a:tint val="40000"/>
            <a:alpha val="90000"/>
            <a:hueOff val="10716850"/>
            <a:satOff val="-13793"/>
            <a:lumOff val="-1075"/>
            <a:alphaOff val="0"/>
          </a:schemeClr>
        </a:solidFill>
        <a:ln w="6350" cap="flat" cmpd="sng" algn="ctr">
          <a:solidFill>
            <a:schemeClr val="accent3">
              <a:tint val="40000"/>
              <a:alpha val="90000"/>
              <a:hueOff val="10716850"/>
              <a:satOff val="-13793"/>
              <a:lumOff val="-107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ru-RU" sz="1400" b="1" kern="1200" dirty="0" smtClean="0">
              <a:latin typeface="Times New Roman" pitchFamily="18" charset="0"/>
              <a:ea typeface="+mn-ea"/>
              <a:cs typeface="Times New Roman" pitchFamily="18" charset="0"/>
            </a:rPr>
            <a:t>Поступления доходов в виде финансовой помощи, полученной от других уровней бюджетной системы РФ (межбюджетные трансферты), безвозмездные поступления от организаций и граждан</a:t>
          </a:r>
          <a:endParaRPr lang="ru-RU" sz="1400" b="1" kern="1200" dirty="0">
            <a:latin typeface="Times New Roman" pitchFamily="18" charset="0"/>
            <a:ea typeface="+mn-ea"/>
            <a:cs typeface="Times New Roman" pitchFamily="18" charset="0"/>
          </a:endParaRPr>
        </a:p>
      </dsp:txBody>
      <dsp:txXfrm rot="5400000">
        <a:off x="7467899" y="386768"/>
        <a:ext cx="1119428" cy="7555400"/>
      </dsp:txXfrm>
    </dsp:sp>
    <dsp:sp modelId="{C2C7F575-0C3C-422C-B84A-1E55D238AAF4}">
      <dsp:nvSpPr>
        <dsp:cNvPr id="0" name=""/>
        <dsp:cNvSpPr/>
      </dsp:nvSpPr>
      <dsp:spPr>
        <a:xfrm>
          <a:off x="0" y="3464826"/>
          <a:ext cx="4249913" cy="1399285"/>
        </a:xfrm>
        <a:prstGeom prst="roundRect">
          <a:avLst/>
        </a:prstGeom>
        <a:gradFill rotWithShape="0">
          <a:gsLst>
            <a:gs pos="0">
              <a:schemeClr val="accent3">
                <a:hueOff val="11250264"/>
                <a:satOff val="-16880"/>
                <a:lumOff val="-2745"/>
                <a:alphaOff val="0"/>
                <a:satMod val="103000"/>
                <a:lumMod val="102000"/>
                <a:tint val="94000"/>
              </a:schemeClr>
            </a:gs>
            <a:gs pos="50000">
              <a:schemeClr val="accent3">
                <a:hueOff val="11250264"/>
                <a:satOff val="-16880"/>
                <a:lumOff val="-2745"/>
                <a:alphaOff val="0"/>
                <a:satMod val="110000"/>
                <a:lumMod val="100000"/>
                <a:shade val="100000"/>
              </a:schemeClr>
            </a:gs>
            <a:gs pos="100000">
              <a:schemeClr val="accent3">
                <a:hueOff val="11250264"/>
                <a:satOff val="-16880"/>
                <a:lumOff val="-274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ru-RU" sz="3600" b="1" i="1" kern="1200" dirty="0" smtClean="0">
              <a:latin typeface="+mn-lt"/>
              <a:ea typeface="+mn-ea"/>
              <a:cs typeface="+mn-cs"/>
            </a:rPr>
            <a:t>Безвозмездные поступления</a:t>
          </a:r>
          <a:endParaRPr lang="ru-RU" sz="3600" b="1" i="1" kern="1200" dirty="0">
            <a:latin typeface="+mn-lt"/>
            <a:ea typeface="+mn-ea"/>
            <a:cs typeface="+mn-cs"/>
          </a:endParaRPr>
        </a:p>
      </dsp:txBody>
      <dsp:txXfrm>
        <a:off x="0" y="3464826"/>
        <a:ext cx="4249913" cy="1399285"/>
      </dsp:txXfrm>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222D1CE-DBA3-48CA-A59A-B9989583DD83}">
      <dsp:nvSpPr>
        <dsp:cNvPr id="0" name=""/>
        <dsp:cNvSpPr/>
      </dsp:nvSpPr>
      <dsp:spPr>
        <a:xfrm rot="5400000">
          <a:off x="7367323" y="-2936754"/>
          <a:ext cx="1238725" cy="7555400"/>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smtClean="0">
              <a:latin typeface="Times New Roman" pitchFamily="18" charset="0"/>
              <a:ea typeface="+mn-ea"/>
              <a:cs typeface="Times New Roman" pitchFamily="18" charset="0"/>
            </a:rPr>
            <a:t>Предоставляются  без установления направлений и (или) условий их использования </a:t>
          </a:r>
          <a:endParaRPr lang="ru-RU" sz="2800" kern="1200" dirty="0">
            <a:latin typeface="Calibri"/>
            <a:ea typeface="+mn-ea"/>
            <a:cs typeface="+mn-cs"/>
          </a:endParaRPr>
        </a:p>
        <a:p>
          <a:pPr marL="228600" lvl="1" indent="-228600" algn="l" defTabSz="1066800">
            <a:lnSpc>
              <a:spcPct val="90000"/>
            </a:lnSpc>
            <a:spcBef>
              <a:spcPct val="0"/>
            </a:spcBef>
            <a:spcAft>
              <a:spcPct val="15000"/>
            </a:spcAft>
            <a:buChar char="••"/>
          </a:pPr>
          <a:endParaRPr lang="ru-RU" sz="2400" kern="1200" dirty="0" smtClean="0">
            <a:latin typeface="Times New Roman" pitchFamily="18" charset="0"/>
            <a:ea typeface="+mn-ea"/>
            <a:cs typeface="Times New Roman" pitchFamily="18" charset="0"/>
          </a:endParaRPr>
        </a:p>
      </dsp:txBody>
      <dsp:txXfrm rot="5400000">
        <a:off x="7367323" y="-2936754"/>
        <a:ext cx="1238725" cy="7555400"/>
      </dsp:txXfrm>
    </dsp:sp>
    <dsp:sp modelId="{126E1ED8-70B7-4E8E-B1EA-C116A2B45CE2}">
      <dsp:nvSpPr>
        <dsp:cNvPr id="0" name=""/>
        <dsp:cNvSpPr/>
      </dsp:nvSpPr>
      <dsp:spPr>
        <a:xfrm>
          <a:off x="0" y="2375"/>
          <a:ext cx="4249913" cy="1567959"/>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b="1" kern="1200" dirty="0" smtClean="0">
              <a:latin typeface="Calibri"/>
              <a:ea typeface="+mn-ea"/>
              <a:cs typeface="+mn-cs"/>
            </a:rPr>
            <a:t>Дотации (от лат. dotatio — дар, пожертвование) </a:t>
          </a:r>
        </a:p>
      </dsp:txBody>
      <dsp:txXfrm>
        <a:off x="0" y="2375"/>
        <a:ext cx="4249913" cy="1567959"/>
      </dsp:txXfrm>
    </dsp:sp>
    <dsp:sp modelId="{1F3EA630-8243-4A76-9A98-37938F177CA4}">
      <dsp:nvSpPr>
        <dsp:cNvPr id="0" name=""/>
        <dsp:cNvSpPr/>
      </dsp:nvSpPr>
      <dsp:spPr>
        <a:xfrm rot="5400000">
          <a:off x="7400429" y="-1344986"/>
          <a:ext cx="1254367" cy="7555400"/>
        </a:xfrm>
        <a:prstGeom prst="round2SameRect">
          <a:avLst/>
        </a:prstGeom>
        <a:solidFill>
          <a:schemeClr val="accent3">
            <a:tint val="40000"/>
            <a:alpha val="90000"/>
            <a:hueOff val="5358425"/>
            <a:satOff val="-6896"/>
            <a:lumOff val="-537"/>
            <a:alphaOff val="0"/>
          </a:schemeClr>
        </a:solidFill>
        <a:ln w="6350" cap="flat" cmpd="sng" algn="ctr">
          <a:solidFill>
            <a:schemeClr val="accent3">
              <a:tint val="40000"/>
              <a:alpha val="90000"/>
              <a:hueOff val="5358425"/>
              <a:satOff val="-6896"/>
              <a:lumOff val="-537"/>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smtClean="0">
              <a:latin typeface="Times New Roman" pitchFamily="18" charset="0"/>
              <a:ea typeface="+mn-ea"/>
              <a:cs typeface="Times New Roman" pitchFamily="18" charset="0"/>
            </a:rPr>
            <a:t>Предоставляются в целях софинансирования расходных обязательств</a:t>
          </a:r>
          <a:endParaRPr lang="ru-RU" sz="2400" kern="1200" dirty="0">
            <a:latin typeface="Times New Roman" pitchFamily="18" charset="0"/>
            <a:ea typeface="+mn-ea"/>
            <a:cs typeface="Times New Roman" pitchFamily="18" charset="0"/>
          </a:endParaRPr>
        </a:p>
        <a:p>
          <a:pPr marL="228600" lvl="1" indent="-228600" algn="l" defTabSz="1066800">
            <a:lnSpc>
              <a:spcPct val="90000"/>
            </a:lnSpc>
            <a:spcBef>
              <a:spcPct val="0"/>
            </a:spcBef>
            <a:spcAft>
              <a:spcPct val="15000"/>
            </a:spcAft>
            <a:buChar char="••"/>
          </a:pPr>
          <a:endParaRPr lang="ru-RU" sz="2400" kern="1200" dirty="0" smtClean="0">
            <a:latin typeface="Times New Roman" pitchFamily="18" charset="0"/>
            <a:ea typeface="+mn-ea"/>
            <a:cs typeface="Times New Roman" pitchFamily="18" charset="0"/>
          </a:endParaRPr>
        </a:p>
      </dsp:txBody>
      <dsp:txXfrm rot="5400000">
        <a:off x="7400429" y="-1344986"/>
        <a:ext cx="1254367" cy="7555400"/>
      </dsp:txXfrm>
    </dsp:sp>
    <dsp:sp modelId="{752B7EA6-B56E-4EC2-951B-64CF226C1F8B}">
      <dsp:nvSpPr>
        <dsp:cNvPr id="0" name=""/>
        <dsp:cNvSpPr/>
      </dsp:nvSpPr>
      <dsp:spPr>
        <a:xfrm>
          <a:off x="0" y="1648733"/>
          <a:ext cx="4249913" cy="1567959"/>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b="1" kern="1200" dirty="0" smtClean="0">
              <a:latin typeface="Calibri"/>
              <a:ea typeface="+mn-ea"/>
              <a:cs typeface="+mn-cs"/>
            </a:rPr>
            <a:t>Субсидии (от лат. subsidium — помощь, поддержка)  </a:t>
          </a:r>
        </a:p>
      </dsp:txBody>
      <dsp:txXfrm>
        <a:off x="0" y="1648733"/>
        <a:ext cx="4249913" cy="1567959"/>
      </dsp:txXfrm>
    </dsp:sp>
    <dsp:sp modelId="{40E7D2FB-5E92-4F16-AA39-35CFF99F4812}">
      <dsp:nvSpPr>
        <dsp:cNvPr id="0" name=""/>
        <dsp:cNvSpPr/>
      </dsp:nvSpPr>
      <dsp:spPr>
        <a:xfrm rot="5400000">
          <a:off x="7400429" y="301370"/>
          <a:ext cx="1254367" cy="7555400"/>
        </a:xfrm>
        <a:prstGeom prst="round2SameRect">
          <a:avLst/>
        </a:prstGeom>
        <a:solidFill>
          <a:schemeClr val="accent3">
            <a:tint val="40000"/>
            <a:alpha val="90000"/>
            <a:hueOff val="10716850"/>
            <a:satOff val="-13793"/>
            <a:lumOff val="-1075"/>
            <a:alphaOff val="0"/>
          </a:schemeClr>
        </a:solidFill>
        <a:ln w="6350" cap="flat" cmpd="sng" algn="ctr">
          <a:solidFill>
            <a:schemeClr val="accent3">
              <a:tint val="40000"/>
              <a:alpha val="90000"/>
              <a:hueOff val="10716850"/>
              <a:satOff val="-13793"/>
              <a:lumOff val="-1075"/>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ru-RU" sz="2400" kern="1200" dirty="0" smtClean="0">
              <a:latin typeface="Times New Roman" pitchFamily="18" charset="0"/>
              <a:ea typeface="+mn-ea"/>
              <a:cs typeface="Times New Roman" pitchFamily="18" charset="0"/>
            </a:rPr>
            <a:t>Предоставляются в целях финансового обеспечения расходных обязательств по переданным полномочиям </a:t>
          </a:r>
          <a:endParaRPr lang="ru-RU" sz="2400" kern="1200" dirty="0">
            <a:latin typeface="Times New Roman" pitchFamily="18" charset="0"/>
            <a:ea typeface="+mn-ea"/>
            <a:cs typeface="Times New Roman" pitchFamily="18" charset="0"/>
          </a:endParaRPr>
        </a:p>
        <a:p>
          <a:pPr marL="228600" lvl="1" indent="-228600" algn="l" defTabSz="1066800">
            <a:lnSpc>
              <a:spcPct val="90000"/>
            </a:lnSpc>
            <a:spcBef>
              <a:spcPct val="0"/>
            </a:spcBef>
            <a:spcAft>
              <a:spcPct val="15000"/>
            </a:spcAft>
            <a:buChar char="••"/>
          </a:pPr>
          <a:endParaRPr lang="ru-RU" sz="2400" kern="1200" dirty="0" smtClean="0">
            <a:latin typeface="Times New Roman" pitchFamily="18" charset="0"/>
            <a:ea typeface="+mn-ea"/>
            <a:cs typeface="Times New Roman" pitchFamily="18" charset="0"/>
          </a:endParaRPr>
        </a:p>
      </dsp:txBody>
      <dsp:txXfrm rot="5400000">
        <a:off x="7400429" y="301370"/>
        <a:ext cx="1254367" cy="7555400"/>
      </dsp:txXfrm>
    </dsp:sp>
    <dsp:sp modelId="{C2C7F575-0C3C-422C-B84A-1E55D238AAF4}">
      <dsp:nvSpPr>
        <dsp:cNvPr id="0" name=""/>
        <dsp:cNvSpPr/>
      </dsp:nvSpPr>
      <dsp:spPr>
        <a:xfrm>
          <a:off x="0" y="3295091"/>
          <a:ext cx="4249913" cy="1567959"/>
        </a:xfrm>
        <a:prstGeom prst="roundRect">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ru-RU" sz="2800" b="1" kern="1200" dirty="0" smtClean="0">
              <a:latin typeface="Calibri"/>
              <a:ea typeface="+mn-ea"/>
              <a:cs typeface="+mn-cs"/>
            </a:rPr>
            <a:t>Субвенции (от лат. subvenire «приходить на помощь») </a:t>
          </a:r>
        </a:p>
      </dsp:txBody>
      <dsp:txXfrm>
        <a:off x="0" y="3295091"/>
        <a:ext cx="4249913" cy="156795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0.27521</cdr:x>
      <cdr:y>0.23837</cdr:y>
    </cdr:from>
    <cdr:to>
      <cdr:x>0.34117</cdr:x>
      <cdr:y>0.30478</cdr:y>
    </cdr:to>
    <cdr:sp macro="" textlink="">
      <cdr:nvSpPr>
        <cdr:cNvPr id="2" name="Прямоугольник 1"/>
        <cdr:cNvSpPr/>
      </cdr:nvSpPr>
      <cdr:spPr>
        <a:xfrm xmlns:a="http://schemas.openxmlformats.org/drawingml/2006/main">
          <a:off x="3302761" y="1322427"/>
          <a:ext cx="791572" cy="368426"/>
        </a:xfrm>
        <a:prstGeom xmlns:a="http://schemas.openxmlformats.org/drawingml/2006/main" prst="rect">
          <a:avLst/>
        </a:prstGeom>
      </cdr:spPr>
      <cdr:txBody>
        <a:bodyPr xmlns:a="http://schemas.openxmlformats.org/drawingml/2006/main" wrap="square">
          <a:spAutoFit/>
        </a:bodyPr>
        <a:lstStyle xmlns:a="http://schemas.openxmlformats.org/drawingml/2006/main">
          <a:defPPr rtl="0">
            <a:defRPr lang="ru-RU"/>
          </a:defPPr>
          <a:lvl1pPr marL="0" algn="l" defTabSz="914400" rtl="0" eaLnBrk="1" latinLnBrk="0" hangingPunct="1">
            <a:defRPr sz="1800" kern="1200">
              <a:solidFill>
                <a:sysClr val="windowText" lastClr="000000"/>
              </a:solidFill>
              <a:latin typeface="Arial"/>
            </a:defRPr>
          </a:lvl1pPr>
          <a:lvl2pPr marL="457200" algn="l" defTabSz="914400" rtl="0" eaLnBrk="1" latinLnBrk="0" hangingPunct="1">
            <a:defRPr sz="1800" kern="1200">
              <a:solidFill>
                <a:sysClr val="windowText" lastClr="000000"/>
              </a:solidFill>
              <a:latin typeface="Arial"/>
            </a:defRPr>
          </a:lvl2pPr>
          <a:lvl3pPr marL="914400" algn="l" defTabSz="914400" rtl="0" eaLnBrk="1" latinLnBrk="0" hangingPunct="1">
            <a:defRPr sz="1800" kern="1200">
              <a:solidFill>
                <a:sysClr val="windowText" lastClr="000000"/>
              </a:solidFill>
              <a:latin typeface="Arial"/>
            </a:defRPr>
          </a:lvl3pPr>
          <a:lvl4pPr marL="1371600" algn="l" defTabSz="914400" rtl="0" eaLnBrk="1" latinLnBrk="0" hangingPunct="1">
            <a:defRPr sz="1800" kern="1200">
              <a:solidFill>
                <a:sysClr val="windowText" lastClr="000000"/>
              </a:solidFill>
              <a:latin typeface="Arial"/>
            </a:defRPr>
          </a:lvl4pPr>
          <a:lvl5pPr marL="1828800" algn="l" defTabSz="914400" rtl="0" eaLnBrk="1" latinLnBrk="0" hangingPunct="1">
            <a:defRPr sz="1800" kern="1200">
              <a:solidFill>
                <a:sysClr val="windowText" lastClr="000000"/>
              </a:solidFill>
              <a:latin typeface="Arial"/>
            </a:defRPr>
          </a:lvl5pPr>
          <a:lvl6pPr marL="2286000" algn="l" defTabSz="914400" rtl="0" eaLnBrk="1" latinLnBrk="0" hangingPunct="1">
            <a:defRPr sz="1800" kern="1200">
              <a:solidFill>
                <a:sysClr val="windowText" lastClr="000000"/>
              </a:solidFill>
              <a:latin typeface="Arial"/>
            </a:defRPr>
          </a:lvl6pPr>
          <a:lvl7pPr marL="2743200" algn="l" defTabSz="914400" rtl="0" eaLnBrk="1" latinLnBrk="0" hangingPunct="1">
            <a:defRPr sz="1800" kern="1200">
              <a:solidFill>
                <a:sysClr val="windowText" lastClr="000000"/>
              </a:solidFill>
              <a:latin typeface="Arial"/>
            </a:defRPr>
          </a:lvl7pPr>
          <a:lvl8pPr marL="3200400" algn="l" defTabSz="914400" rtl="0" eaLnBrk="1" latinLnBrk="0" hangingPunct="1">
            <a:defRPr sz="1800" kern="1200">
              <a:solidFill>
                <a:sysClr val="windowText" lastClr="000000"/>
              </a:solidFill>
              <a:latin typeface="Arial"/>
            </a:defRPr>
          </a:lvl8pPr>
          <a:lvl9pPr marL="3657600" algn="l" defTabSz="914400" rtl="0" eaLnBrk="1" latinLnBrk="0" hangingPunct="1">
            <a:defRPr sz="1800" kern="1200">
              <a:solidFill>
                <a:sysClr val="windowText" lastClr="000000"/>
              </a:solidFill>
              <a:latin typeface="Arial"/>
            </a:defRPr>
          </a:lvl9pPr>
        </a:lstStyle>
        <a:p xmlns:a="http://schemas.openxmlformats.org/drawingml/2006/main">
          <a:r>
            <a:rPr lang="ru-RU" b="1" dirty="0" smtClean="0"/>
            <a:t>137,9</a:t>
          </a:r>
          <a:endParaRPr lang="ru-RU" b="1" dirty="0"/>
        </a:p>
      </cdr:txBody>
    </cdr:sp>
  </cdr:relSizeAnchor>
  <cdr:relSizeAnchor xmlns:cdr="http://schemas.openxmlformats.org/drawingml/2006/chartDrawing">
    <cdr:from>
      <cdr:x>0.68688</cdr:x>
      <cdr:y>0.62977</cdr:y>
    </cdr:from>
    <cdr:to>
      <cdr:x>0.74375</cdr:x>
      <cdr:y>0.69634</cdr:y>
    </cdr:to>
    <cdr:sp macro="" textlink="">
      <cdr:nvSpPr>
        <cdr:cNvPr id="3" name="Прямоугольник 2"/>
        <cdr:cNvSpPr/>
      </cdr:nvSpPr>
      <cdr:spPr>
        <a:xfrm xmlns:a="http://schemas.openxmlformats.org/drawingml/2006/main">
          <a:off x="8243247" y="3493826"/>
          <a:ext cx="682389" cy="369332"/>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ru-RU" sz="1800" b="1" dirty="0" smtClean="0"/>
            <a:t>43,3</a:t>
          </a:r>
          <a:endParaRPr lang="ru-RU" sz="1800" b="1" dirty="0"/>
        </a:p>
      </cdr:txBody>
    </cdr:sp>
  </cdr:relSizeAnchor>
  <cdr:relSizeAnchor xmlns:cdr="http://schemas.openxmlformats.org/drawingml/2006/chartDrawing">
    <cdr:from>
      <cdr:x>0.73692</cdr:x>
      <cdr:y>0.62097</cdr:y>
    </cdr:from>
    <cdr:to>
      <cdr:x>0.80288</cdr:x>
      <cdr:y>0.68738</cdr:y>
    </cdr:to>
    <cdr:sp macro="" textlink="">
      <cdr:nvSpPr>
        <cdr:cNvPr id="4" name="Прямоугольник 3"/>
        <cdr:cNvSpPr/>
      </cdr:nvSpPr>
      <cdr:spPr>
        <a:xfrm xmlns:a="http://schemas.openxmlformats.org/drawingml/2006/main">
          <a:off x="8843750" y="3445048"/>
          <a:ext cx="791572" cy="368426"/>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ru-RU" sz="1800" b="1" dirty="0" smtClean="0"/>
            <a:t>43,3</a:t>
          </a:r>
          <a:endParaRPr lang="ru-RU" sz="1800" b="1" dirty="0"/>
        </a:p>
      </cdr:txBody>
    </cdr:sp>
  </cdr:relSizeAnchor>
  <cdr:relSizeAnchor xmlns:cdr="http://schemas.openxmlformats.org/drawingml/2006/chartDrawing">
    <cdr:from>
      <cdr:x>0.779</cdr:x>
      <cdr:y>0.66766</cdr:y>
    </cdr:from>
    <cdr:to>
      <cdr:x>0.84496</cdr:x>
      <cdr:y>0.73407</cdr:y>
    </cdr:to>
    <cdr:sp macro="" textlink="">
      <cdr:nvSpPr>
        <cdr:cNvPr id="5" name="Прямоугольник 4"/>
        <cdr:cNvSpPr/>
      </cdr:nvSpPr>
      <cdr:spPr>
        <a:xfrm xmlns:a="http://schemas.openxmlformats.org/drawingml/2006/main">
          <a:off x="9348717" y="3704052"/>
          <a:ext cx="791572" cy="368426"/>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ru-RU" sz="1800" b="1" dirty="0" smtClean="0"/>
            <a:t>37,8</a:t>
          </a:r>
          <a:endParaRPr lang="ru-RU" sz="1800" b="1" dirty="0"/>
        </a:p>
      </cdr:txBody>
    </cdr:sp>
  </cdr:relSizeAnchor>
  <cdr:relSizeAnchor xmlns:cdr="http://schemas.openxmlformats.org/drawingml/2006/chartDrawing">
    <cdr:from>
      <cdr:x>0.49469</cdr:x>
      <cdr:y>0.79016</cdr:y>
    </cdr:from>
    <cdr:to>
      <cdr:x>0.53904</cdr:x>
      <cdr:y>0.85657</cdr:y>
    </cdr:to>
    <cdr:sp macro="" textlink="">
      <cdr:nvSpPr>
        <cdr:cNvPr id="6" name="Прямоугольник 5"/>
        <cdr:cNvSpPr/>
      </cdr:nvSpPr>
      <cdr:spPr>
        <a:xfrm xmlns:a="http://schemas.openxmlformats.org/drawingml/2006/main">
          <a:off x="5936776" y="4383661"/>
          <a:ext cx="532264" cy="368425"/>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ru-RU" sz="1800" b="1" dirty="0" smtClean="0"/>
            <a:t>0,3</a:t>
          </a:r>
          <a:endParaRPr lang="ru-RU" sz="18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0.00245</cdr:x>
      <cdr:y>0.29752</cdr:y>
    </cdr:from>
    <cdr:to>
      <cdr:x>0.77692</cdr:x>
      <cdr:y>0.43458</cdr:y>
    </cdr:to>
    <cdr:sp macro="" textlink="">
      <cdr:nvSpPr>
        <cdr:cNvPr id="2" name="TextBox 22"/>
        <cdr:cNvSpPr txBox="1"/>
      </cdr:nvSpPr>
      <cdr:spPr>
        <a:xfrm xmlns:a="http://schemas.openxmlformats.org/drawingml/2006/main">
          <a:off x="10003" y="734897"/>
          <a:ext cx="3160707"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rtl="0">
            <a:defRPr lang="ru-RU"/>
          </a:defPPr>
          <a:lvl1pPr marL="0" algn="l" defTabSz="914400" rtl="0" eaLnBrk="1" latinLnBrk="0" hangingPunct="1">
            <a:defRPr sz="1800" kern="1200">
              <a:solidFill>
                <a:sysClr val="windowText" lastClr="000000"/>
              </a:solidFill>
              <a:latin typeface="Arial"/>
            </a:defRPr>
          </a:lvl1pPr>
          <a:lvl2pPr marL="457200" algn="l" defTabSz="914400" rtl="0" eaLnBrk="1" latinLnBrk="0" hangingPunct="1">
            <a:defRPr sz="1800" kern="1200">
              <a:solidFill>
                <a:sysClr val="windowText" lastClr="000000"/>
              </a:solidFill>
              <a:latin typeface="Arial"/>
            </a:defRPr>
          </a:lvl2pPr>
          <a:lvl3pPr marL="914400" algn="l" defTabSz="914400" rtl="0" eaLnBrk="1" latinLnBrk="0" hangingPunct="1">
            <a:defRPr sz="1800" kern="1200">
              <a:solidFill>
                <a:sysClr val="windowText" lastClr="000000"/>
              </a:solidFill>
              <a:latin typeface="Arial"/>
            </a:defRPr>
          </a:lvl3pPr>
          <a:lvl4pPr marL="1371600" algn="l" defTabSz="914400" rtl="0" eaLnBrk="1" latinLnBrk="0" hangingPunct="1">
            <a:defRPr sz="1800" kern="1200">
              <a:solidFill>
                <a:sysClr val="windowText" lastClr="000000"/>
              </a:solidFill>
              <a:latin typeface="Arial"/>
            </a:defRPr>
          </a:lvl4pPr>
          <a:lvl5pPr marL="1828800" algn="l" defTabSz="914400" rtl="0" eaLnBrk="1" latinLnBrk="0" hangingPunct="1">
            <a:defRPr sz="1800" kern="1200">
              <a:solidFill>
                <a:sysClr val="windowText" lastClr="000000"/>
              </a:solidFill>
              <a:latin typeface="Arial"/>
            </a:defRPr>
          </a:lvl5pPr>
          <a:lvl6pPr marL="2286000" algn="l" defTabSz="914400" rtl="0" eaLnBrk="1" latinLnBrk="0" hangingPunct="1">
            <a:defRPr sz="1800" kern="1200">
              <a:solidFill>
                <a:sysClr val="windowText" lastClr="000000"/>
              </a:solidFill>
              <a:latin typeface="Arial"/>
            </a:defRPr>
          </a:lvl6pPr>
          <a:lvl7pPr marL="2743200" algn="l" defTabSz="914400" rtl="0" eaLnBrk="1" latinLnBrk="0" hangingPunct="1">
            <a:defRPr sz="1800" kern="1200">
              <a:solidFill>
                <a:sysClr val="windowText" lastClr="000000"/>
              </a:solidFill>
              <a:latin typeface="Arial"/>
            </a:defRPr>
          </a:lvl7pPr>
          <a:lvl8pPr marL="3200400" algn="l" defTabSz="914400" rtl="0" eaLnBrk="1" latinLnBrk="0" hangingPunct="1">
            <a:defRPr sz="1800" kern="1200">
              <a:solidFill>
                <a:sysClr val="windowText" lastClr="000000"/>
              </a:solidFill>
              <a:latin typeface="Arial"/>
            </a:defRPr>
          </a:lvl8pPr>
          <a:lvl9pPr marL="3657600" algn="l" defTabSz="914400" rtl="0" eaLnBrk="1" latinLnBrk="0" hangingPunct="1">
            <a:defRPr sz="1800" kern="1200">
              <a:solidFill>
                <a:sysClr val="windowText" lastClr="000000"/>
              </a:solidFill>
              <a:latin typeface="Arial"/>
            </a:defRPr>
          </a:lvl9pPr>
        </a:lstStyle>
        <a:p xmlns:a="http://schemas.openxmlformats.org/drawingml/2006/main">
          <a:r>
            <a:rPr lang="ru-RU" sz="1600" dirty="0" smtClean="0">
              <a:solidFill>
                <a:schemeClr val="tx1">
                  <a:lumMod val="95000"/>
                  <a:lumOff val="5000"/>
                </a:schemeClr>
              </a:solidFill>
              <a:latin typeface="Georgia" pitchFamily="18" charset="0"/>
              <a:cs typeface="Times New Roman" pitchFamily="18" charset="0"/>
            </a:rPr>
            <a:t>Налоги на совокупный доход</a:t>
          </a:r>
          <a:endParaRPr lang="ru-RU" sz="1600" dirty="0">
            <a:solidFill>
              <a:schemeClr val="tx1">
                <a:lumMod val="95000"/>
                <a:lumOff val="5000"/>
              </a:schemeClr>
            </a:solidFill>
            <a:latin typeface="Georgia" pitchFamily="18" charset="0"/>
            <a:cs typeface="Times New Roman" pitchFamily="18" charset="0"/>
          </a:endParaRPr>
        </a:p>
      </cdr:txBody>
    </cdr:sp>
  </cdr:relSizeAnchor>
  <cdr:relSizeAnchor xmlns:cdr="http://schemas.openxmlformats.org/drawingml/2006/chartDrawing">
    <cdr:from>
      <cdr:x>0</cdr:x>
      <cdr:y>0.6006</cdr:y>
    </cdr:from>
    <cdr:to>
      <cdr:x>0.99224</cdr:x>
      <cdr:y>0.75763</cdr:y>
    </cdr:to>
    <cdr:sp macro="" textlink="">
      <cdr:nvSpPr>
        <cdr:cNvPr id="3" name="TextBox 2"/>
        <cdr:cNvSpPr txBox="1"/>
      </cdr:nvSpPr>
      <cdr:spPr>
        <a:xfrm xmlns:a="http://schemas.openxmlformats.org/drawingml/2006/main">
          <a:off x="0" y="1483531"/>
          <a:ext cx="4049484" cy="3878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rtl="0"/>
          <a:r>
            <a:rPr lang="ru-RU" sz="1600" kern="1200" dirty="0">
              <a:solidFill>
                <a:schemeClr val="tx1">
                  <a:lumMod val="95000"/>
                  <a:lumOff val="5000"/>
                </a:schemeClr>
              </a:solidFill>
              <a:latin typeface="Georgia" pitchFamily="18" charset="0"/>
              <a:cs typeface="Times New Roman" pitchFamily="18" charset="0"/>
            </a:rPr>
            <a:t>Доходы от использования имущества</a:t>
          </a:r>
        </a:p>
      </cdr:txBody>
    </cdr:sp>
  </cdr:relSizeAnchor>
</c:userShapes>
</file>

<file path=ppt/drawings/drawing3.xml><?xml version="1.0" encoding="utf-8"?>
<c:userShapes xmlns:c="http://schemas.openxmlformats.org/drawingml/2006/chart">
  <cdr:relSizeAnchor xmlns:cdr="http://schemas.openxmlformats.org/drawingml/2006/chartDrawing">
    <cdr:from>
      <cdr:x>0.25819</cdr:x>
      <cdr:y>0.21154</cdr:y>
    </cdr:from>
    <cdr:to>
      <cdr:x>0.36185</cdr:x>
      <cdr:y>0.28902</cdr:y>
    </cdr:to>
    <cdr:sp macro="" textlink="">
      <cdr:nvSpPr>
        <cdr:cNvPr id="2" name="TextBox 12"/>
        <cdr:cNvSpPr txBox="1"/>
      </cdr:nvSpPr>
      <cdr:spPr>
        <a:xfrm xmlns:a="http://schemas.openxmlformats.org/drawingml/2006/main">
          <a:off x="1913230" y="1092530"/>
          <a:ext cx="768160"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rtl="0">
            <a:defRPr lang="ru-RU"/>
          </a:defPPr>
          <a:lvl1pPr marL="0" algn="l" defTabSz="914400" rtl="0" eaLnBrk="1" latinLnBrk="0" hangingPunct="1">
            <a:defRPr sz="1800" kern="1200">
              <a:solidFill>
                <a:sysClr val="windowText" lastClr="000000"/>
              </a:solidFill>
              <a:latin typeface="Arial"/>
            </a:defRPr>
          </a:lvl1pPr>
          <a:lvl2pPr marL="457200" algn="l" defTabSz="914400" rtl="0" eaLnBrk="1" latinLnBrk="0" hangingPunct="1">
            <a:defRPr sz="1800" kern="1200">
              <a:solidFill>
                <a:sysClr val="windowText" lastClr="000000"/>
              </a:solidFill>
              <a:latin typeface="Arial"/>
            </a:defRPr>
          </a:lvl2pPr>
          <a:lvl3pPr marL="914400" algn="l" defTabSz="914400" rtl="0" eaLnBrk="1" latinLnBrk="0" hangingPunct="1">
            <a:defRPr sz="1800" kern="1200">
              <a:solidFill>
                <a:sysClr val="windowText" lastClr="000000"/>
              </a:solidFill>
              <a:latin typeface="Arial"/>
            </a:defRPr>
          </a:lvl3pPr>
          <a:lvl4pPr marL="1371600" algn="l" defTabSz="914400" rtl="0" eaLnBrk="1" latinLnBrk="0" hangingPunct="1">
            <a:defRPr sz="1800" kern="1200">
              <a:solidFill>
                <a:sysClr val="windowText" lastClr="000000"/>
              </a:solidFill>
              <a:latin typeface="Arial"/>
            </a:defRPr>
          </a:lvl4pPr>
          <a:lvl5pPr marL="1828800" algn="l" defTabSz="914400" rtl="0" eaLnBrk="1" latinLnBrk="0" hangingPunct="1">
            <a:defRPr sz="1800" kern="1200">
              <a:solidFill>
                <a:sysClr val="windowText" lastClr="000000"/>
              </a:solidFill>
              <a:latin typeface="Arial"/>
            </a:defRPr>
          </a:lvl5pPr>
          <a:lvl6pPr marL="2286000" algn="l" defTabSz="914400" rtl="0" eaLnBrk="1" latinLnBrk="0" hangingPunct="1">
            <a:defRPr sz="1800" kern="1200">
              <a:solidFill>
                <a:sysClr val="windowText" lastClr="000000"/>
              </a:solidFill>
              <a:latin typeface="Arial"/>
            </a:defRPr>
          </a:lvl6pPr>
          <a:lvl7pPr marL="2743200" algn="l" defTabSz="914400" rtl="0" eaLnBrk="1" latinLnBrk="0" hangingPunct="1">
            <a:defRPr sz="1800" kern="1200">
              <a:solidFill>
                <a:sysClr val="windowText" lastClr="000000"/>
              </a:solidFill>
              <a:latin typeface="Arial"/>
            </a:defRPr>
          </a:lvl7pPr>
          <a:lvl8pPr marL="3200400" algn="l" defTabSz="914400" rtl="0" eaLnBrk="1" latinLnBrk="0" hangingPunct="1">
            <a:defRPr sz="1800" kern="1200">
              <a:solidFill>
                <a:sysClr val="windowText" lastClr="000000"/>
              </a:solidFill>
              <a:latin typeface="Arial"/>
            </a:defRPr>
          </a:lvl8pPr>
          <a:lvl9pPr marL="3657600" algn="l" defTabSz="914400" rtl="0" eaLnBrk="1" latinLnBrk="0" hangingPunct="1">
            <a:defRPr sz="1800" kern="1200">
              <a:solidFill>
                <a:sysClr val="windowText" lastClr="000000"/>
              </a:solidFill>
              <a:latin typeface="Arial"/>
            </a:defRPr>
          </a:lvl9pPr>
        </a:lstStyle>
        <a:p xmlns:a="http://schemas.openxmlformats.org/drawingml/2006/main">
          <a:pPr algn="ctr"/>
          <a:r>
            <a:rPr lang="ru-RU" sz="2000" dirty="0" smtClean="0">
              <a:solidFill>
                <a:sysClr val="window" lastClr="FFFFFF"/>
              </a:solidFill>
            </a:rPr>
            <a:t>9,8%</a:t>
          </a:r>
          <a:endParaRPr lang="ru-RU" sz="2000" dirty="0">
            <a:solidFill>
              <a:sysClr val="window" lastClr="FFFFFF"/>
            </a:solidFill>
          </a:endParaRPr>
        </a:p>
      </cdr:txBody>
    </cdr:sp>
  </cdr:relSizeAnchor>
  <cdr:relSizeAnchor xmlns:cdr="http://schemas.openxmlformats.org/drawingml/2006/chartDrawing">
    <cdr:from>
      <cdr:x>0.46634</cdr:x>
      <cdr:y>0.45528</cdr:y>
    </cdr:from>
    <cdr:to>
      <cdr:x>0.58925</cdr:x>
      <cdr:y>0.53275</cdr:y>
    </cdr:to>
    <cdr:sp macro="" textlink="">
      <cdr:nvSpPr>
        <cdr:cNvPr id="3" name="TextBox 12"/>
        <cdr:cNvSpPr txBox="1"/>
      </cdr:nvSpPr>
      <cdr:spPr>
        <a:xfrm xmlns:a="http://schemas.openxmlformats.org/drawingml/2006/main">
          <a:off x="3455639" y="2351314"/>
          <a:ext cx="910827"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a:r>
            <a:rPr lang="ru-RU" sz="2000" dirty="0" smtClean="0">
              <a:solidFill>
                <a:sysClr val="window" lastClr="FFFFFF"/>
              </a:solidFill>
            </a:rPr>
            <a:t>90,2%</a:t>
          </a:r>
          <a:endParaRPr lang="ru-RU" sz="2000" dirty="0">
            <a:solidFill>
              <a:sysClr val="window" lastClr="FFFFFF"/>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0.2931</cdr:x>
      <cdr:y>0.23177</cdr:y>
    </cdr:from>
    <cdr:to>
      <cdr:x>0.5069</cdr:x>
      <cdr:y>0.3268</cdr:y>
    </cdr:to>
    <cdr:sp macro="" textlink="">
      <cdr:nvSpPr>
        <cdr:cNvPr id="2" name="Прямоугольник 1"/>
        <cdr:cNvSpPr/>
      </cdr:nvSpPr>
      <cdr:spPr>
        <a:xfrm xmlns:a="http://schemas.openxmlformats.org/drawingml/2006/main">
          <a:off x="1160060" y="900752"/>
          <a:ext cx="846161" cy="369332"/>
        </a:xfrm>
        <a:prstGeom xmlns:a="http://schemas.openxmlformats.org/drawingml/2006/main" prst="rect">
          <a:avLst/>
        </a:prstGeom>
      </cdr:spPr>
      <cdr:txBody>
        <a:bodyPr xmlns:a="http://schemas.openxmlformats.org/drawingml/2006/main" wrap="square">
          <a:spAutoFit/>
        </a:bodyPr>
        <a:lstStyle xmlns:a="http://schemas.openxmlformats.org/drawingml/2006/main">
          <a:defPPr rtl="0">
            <a:defRPr lang="ru-RU"/>
          </a:defPPr>
          <a:lvl1pPr marL="0" algn="l" defTabSz="914400" rtl="0" eaLnBrk="1" latinLnBrk="0" hangingPunct="1">
            <a:defRPr sz="1800" kern="1200">
              <a:solidFill>
                <a:sysClr val="windowText" lastClr="000000"/>
              </a:solidFill>
              <a:latin typeface="Arial"/>
            </a:defRPr>
          </a:lvl1pPr>
          <a:lvl2pPr marL="457200" algn="l" defTabSz="914400" rtl="0" eaLnBrk="1" latinLnBrk="0" hangingPunct="1">
            <a:defRPr sz="1800" kern="1200">
              <a:solidFill>
                <a:sysClr val="windowText" lastClr="000000"/>
              </a:solidFill>
              <a:latin typeface="Arial"/>
            </a:defRPr>
          </a:lvl2pPr>
          <a:lvl3pPr marL="914400" algn="l" defTabSz="914400" rtl="0" eaLnBrk="1" latinLnBrk="0" hangingPunct="1">
            <a:defRPr sz="1800" kern="1200">
              <a:solidFill>
                <a:sysClr val="windowText" lastClr="000000"/>
              </a:solidFill>
              <a:latin typeface="Arial"/>
            </a:defRPr>
          </a:lvl3pPr>
          <a:lvl4pPr marL="1371600" algn="l" defTabSz="914400" rtl="0" eaLnBrk="1" latinLnBrk="0" hangingPunct="1">
            <a:defRPr sz="1800" kern="1200">
              <a:solidFill>
                <a:sysClr val="windowText" lastClr="000000"/>
              </a:solidFill>
              <a:latin typeface="Arial"/>
            </a:defRPr>
          </a:lvl4pPr>
          <a:lvl5pPr marL="1828800" algn="l" defTabSz="914400" rtl="0" eaLnBrk="1" latinLnBrk="0" hangingPunct="1">
            <a:defRPr sz="1800" kern="1200">
              <a:solidFill>
                <a:sysClr val="windowText" lastClr="000000"/>
              </a:solidFill>
              <a:latin typeface="Arial"/>
            </a:defRPr>
          </a:lvl5pPr>
          <a:lvl6pPr marL="2286000" algn="l" defTabSz="914400" rtl="0" eaLnBrk="1" latinLnBrk="0" hangingPunct="1">
            <a:defRPr sz="1800" kern="1200">
              <a:solidFill>
                <a:sysClr val="windowText" lastClr="000000"/>
              </a:solidFill>
              <a:latin typeface="Arial"/>
            </a:defRPr>
          </a:lvl6pPr>
          <a:lvl7pPr marL="2743200" algn="l" defTabSz="914400" rtl="0" eaLnBrk="1" latinLnBrk="0" hangingPunct="1">
            <a:defRPr sz="1800" kern="1200">
              <a:solidFill>
                <a:sysClr val="windowText" lastClr="000000"/>
              </a:solidFill>
              <a:latin typeface="Arial"/>
            </a:defRPr>
          </a:lvl7pPr>
          <a:lvl8pPr marL="3200400" algn="l" defTabSz="914400" rtl="0" eaLnBrk="1" latinLnBrk="0" hangingPunct="1">
            <a:defRPr sz="1800" kern="1200">
              <a:solidFill>
                <a:sysClr val="windowText" lastClr="000000"/>
              </a:solidFill>
              <a:latin typeface="Arial"/>
            </a:defRPr>
          </a:lvl8pPr>
          <a:lvl9pPr marL="3657600" algn="l" defTabSz="914400" rtl="0" eaLnBrk="1" latinLnBrk="0" hangingPunct="1">
            <a:defRPr sz="1800" kern="1200">
              <a:solidFill>
                <a:sysClr val="windowText" lastClr="000000"/>
              </a:solidFill>
              <a:latin typeface="Arial"/>
            </a:defRPr>
          </a:lvl9pPr>
        </a:lstStyle>
        <a:p xmlns:a="http://schemas.openxmlformats.org/drawingml/2006/main">
          <a:r>
            <a:rPr lang="ru-RU" b="1" dirty="0" smtClean="0"/>
            <a:t>10,1%</a:t>
          </a:r>
          <a:endParaRPr lang="ru-RU" b="1" dirty="0"/>
        </a:p>
      </cdr:txBody>
    </cdr:sp>
  </cdr:relSizeAnchor>
  <cdr:relSizeAnchor xmlns:cdr="http://schemas.openxmlformats.org/drawingml/2006/chartDrawing">
    <cdr:from>
      <cdr:x>0.22759</cdr:x>
      <cdr:y>0.73042</cdr:y>
    </cdr:from>
    <cdr:to>
      <cdr:x>0.44138</cdr:x>
      <cdr:y>0.82545</cdr:y>
    </cdr:to>
    <cdr:sp macro="" textlink="">
      <cdr:nvSpPr>
        <cdr:cNvPr id="3" name="Прямоугольник 2"/>
        <cdr:cNvSpPr/>
      </cdr:nvSpPr>
      <cdr:spPr>
        <a:xfrm xmlns:a="http://schemas.openxmlformats.org/drawingml/2006/main">
          <a:off x="900753" y="2838734"/>
          <a:ext cx="846161" cy="369332"/>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ru-RU" sz="1800" b="1" dirty="0" smtClean="0"/>
            <a:t>89,9%</a:t>
          </a:r>
          <a:endParaRPr lang="ru-RU" sz="18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0.18966</cdr:x>
      <cdr:y>0.72691</cdr:y>
    </cdr:from>
    <cdr:to>
      <cdr:x>0.40345</cdr:x>
      <cdr:y>0.82194</cdr:y>
    </cdr:to>
    <cdr:sp macro="" textlink="">
      <cdr:nvSpPr>
        <cdr:cNvPr id="2" name="Прямоугольник 1"/>
        <cdr:cNvSpPr/>
      </cdr:nvSpPr>
      <cdr:spPr>
        <a:xfrm xmlns:a="http://schemas.openxmlformats.org/drawingml/2006/main">
          <a:off x="750627" y="2825087"/>
          <a:ext cx="846161" cy="369332"/>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ru-RU" sz="1800" b="1" dirty="0" smtClean="0"/>
            <a:t>86,1%</a:t>
          </a:r>
          <a:endParaRPr lang="ru-RU" sz="18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0.25862</cdr:x>
      <cdr:y>0.19606</cdr:y>
    </cdr:from>
    <cdr:to>
      <cdr:x>0.46092</cdr:x>
      <cdr:y>0.28753</cdr:y>
    </cdr:to>
    <cdr:sp macro="" textlink="">
      <cdr:nvSpPr>
        <cdr:cNvPr id="2" name="Прямоугольник 1"/>
        <cdr:cNvSpPr/>
      </cdr:nvSpPr>
      <cdr:spPr>
        <a:xfrm xmlns:a="http://schemas.openxmlformats.org/drawingml/2006/main">
          <a:off x="1023583" y="791570"/>
          <a:ext cx="800668" cy="369332"/>
        </a:xfrm>
        <a:prstGeom xmlns:a="http://schemas.openxmlformats.org/drawingml/2006/main" prst="rect">
          <a:avLst/>
        </a:prstGeom>
      </cdr:spPr>
      <cdr:txBody>
        <a:bodyPr xmlns:a="http://schemas.openxmlformats.org/drawingml/2006/main" wrap="square">
          <a:spAutoFit/>
        </a:bodyP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r>
            <a:rPr lang="ru-RU" sz="1800" b="1" dirty="0" smtClean="0"/>
            <a:t>4,7%</a:t>
          </a:r>
          <a:endParaRPr lang="ru-RU" sz="18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dirty="0"/>
          </a:p>
        </p:txBody>
      </p:sp>
      <p:sp>
        <p:nvSpPr>
          <p:cNvPr id="3" name="Дата 2">
            <a:extLst>
              <a:ext uri="{FF2B5EF4-FFF2-40B4-BE49-F238E27FC236}">
                <a16:creationId xmlns=""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50B9934-636A-4466-B4C2-E6E5A3EC5436}" type="datetime1">
              <a:rPr lang="ru-RU" smtClean="0"/>
              <a:pPr rtl="0"/>
              <a:t>02.12.2022</a:t>
            </a:fld>
            <a:endParaRPr lang="ru-RU" dirty="0"/>
          </a:p>
        </p:txBody>
      </p:sp>
      <p:sp>
        <p:nvSpPr>
          <p:cNvPr id="4" name="Нижний колонтитул 3">
            <a:extLst>
              <a:ext uri="{FF2B5EF4-FFF2-40B4-BE49-F238E27FC236}">
                <a16:creationId xmlns=""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a:extLst>
              <a:ext uri="{FF2B5EF4-FFF2-40B4-BE49-F238E27FC236}">
                <a16:creationId xmlns=""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022FEE5-93F6-4794-9247-D82E88608B7E}" type="slidenum">
              <a:rPr lang="ru-RU" smtClean="0"/>
              <a:pPr rtl="0"/>
              <a:t>‹#›</a:t>
            </a:fld>
            <a:endParaRPr lang="ru-RU" dirty="0"/>
          </a:p>
        </p:txBody>
      </p:sp>
    </p:spTree>
    <p:extLst>
      <p:ext uri="{BB962C8B-B14F-4D97-AF65-F5344CB8AC3E}">
        <p14:creationId xmlns:p14="http://schemas.microsoft.com/office/powerpoint/2010/main" xmlns="" val="2148400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5C63A-F5B9-408E-9B46-5C0738D711E6}" type="datetime1">
              <a:rPr lang="ru-RU" smtClean="0"/>
              <a:pPr/>
              <a:t>02.12.2022</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3D78A92-0141-4330-8F3E-FAADFAC23844}" type="slidenum">
              <a:rPr lang="ru-RU" noProof="0" smtClean="0"/>
              <a:pPr rtl="0"/>
              <a:t>‹#›</a:t>
            </a:fld>
            <a:endParaRPr lang="ru-RU" noProof="0" dirty="0"/>
          </a:p>
        </p:txBody>
      </p:sp>
    </p:spTree>
    <p:extLst>
      <p:ext uri="{BB962C8B-B14F-4D97-AF65-F5344CB8AC3E}">
        <p14:creationId xmlns:p14="http://schemas.microsoft.com/office/powerpoint/2010/main" xmlns=""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a:t>
            </a:fld>
            <a:endParaRPr lang="ru-RU" dirty="0"/>
          </a:p>
        </p:txBody>
      </p:sp>
    </p:spTree>
    <p:extLst>
      <p:ext uri="{BB962C8B-B14F-4D97-AF65-F5344CB8AC3E}">
        <p14:creationId xmlns:p14="http://schemas.microsoft.com/office/powerpoint/2010/main" xmlns="" val="120593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26</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27</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28</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29</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59</a:t>
            </a:fld>
            <a:endParaRPr lang="ru-RU" dirty="0"/>
          </a:p>
        </p:txBody>
      </p:sp>
    </p:spTree>
    <p:extLst>
      <p:ext uri="{BB962C8B-B14F-4D97-AF65-F5344CB8AC3E}">
        <p14:creationId xmlns:p14="http://schemas.microsoft.com/office/powerpoint/2010/main" xmlns="" val="428493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11</a:t>
            </a:fld>
            <a:endParaRPr lang="ru-RU" dirty="0"/>
          </a:p>
        </p:txBody>
      </p:sp>
    </p:spTree>
    <p:extLst>
      <p:ext uri="{BB962C8B-B14F-4D97-AF65-F5344CB8AC3E}">
        <p14:creationId xmlns:p14="http://schemas.microsoft.com/office/powerpoint/2010/main" xmlns="" val="328701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12</a:t>
            </a:fld>
            <a:endParaRPr lang="ru-RU" dirty="0"/>
          </a:p>
        </p:txBody>
      </p:sp>
    </p:spTree>
    <p:extLst>
      <p:ext uri="{BB962C8B-B14F-4D97-AF65-F5344CB8AC3E}">
        <p14:creationId xmlns:p14="http://schemas.microsoft.com/office/powerpoint/2010/main" xmlns="" val="3287016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13</a:t>
            </a:fld>
            <a:endParaRPr lang="ru-RU" dirty="0"/>
          </a:p>
        </p:txBody>
      </p:sp>
    </p:spTree>
    <p:extLst>
      <p:ext uri="{BB962C8B-B14F-4D97-AF65-F5344CB8AC3E}">
        <p14:creationId xmlns:p14="http://schemas.microsoft.com/office/powerpoint/2010/main" xmlns="" val="3287016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14</a:t>
            </a:fld>
            <a:endParaRPr lang="ru-RU" dirty="0"/>
          </a:p>
        </p:txBody>
      </p:sp>
    </p:spTree>
    <p:extLst>
      <p:ext uri="{BB962C8B-B14F-4D97-AF65-F5344CB8AC3E}">
        <p14:creationId xmlns:p14="http://schemas.microsoft.com/office/powerpoint/2010/main" xmlns="" val="3287016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15</a:t>
            </a:fld>
            <a:endParaRPr lang="ru-RU" dirty="0"/>
          </a:p>
        </p:txBody>
      </p:sp>
    </p:spTree>
    <p:extLst>
      <p:ext uri="{BB962C8B-B14F-4D97-AF65-F5344CB8AC3E}">
        <p14:creationId xmlns:p14="http://schemas.microsoft.com/office/powerpoint/2010/main" xmlns="" val="3287016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20</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21</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53D78A92-0141-4330-8F3E-FAADFAC23844}" type="slidenum">
              <a:rPr lang="ru-RU" smtClean="0"/>
              <a:pPr rtl="0"/>
              <a:t>25</a:t>
            </a:fld>
            <a:endParaRPr lang="ru-RU" dirty="0"/>
          </a:p>
        </p:txBody>
      </p:sp>
    </p:spTree>
    <p:extLst>
      <p:ext uri="{BB962C8B-B14F-4D97-AF65-F5344CB8AC3E}">
        <p14:creationId xmlns:p14="http://schemas.microsoft.com/office/powerpoint/2010/main" xmlns="" val="124868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с изображением">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ru-RU" noProof="0" dirty="0"/>
              <a:t>ЗАГОЛОВОК</a:t>
            </a:r>
            <a:br>
              <a:rPr lang="ru-RU" noProof="0" dirty="0"/>
            </a:br>
            <a:r>
              <a:rPr lang="ru-RU" noProof="0" dirty="0"/>
              <a:t>ПРЕЗЕНТАЦИИ    </a:t>
            </a:r>
          </a:p>
        </p:txBody>
      </p:sp>
      <p:sp>
        <p:nvSpPr>
          <p:cNvPr id="23" name="Текст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rtlCol="0">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Месяц</a:t>
            </a:r>
            <a:br>
              <a:rPr lang="ru-RU" noProof="0" dirty="0"/>
            </a:br>
            <a:r>
              <a:rPr lang="ru-RU" noProof="0" dirty="0"/>
              <a:t>20XX</a:t>
            </a:r>
          </a:p>
        </p:txBody>
      </p:sp>
      <p:sp>
        <p:nvSpPr>
          <p:cNvPr id="28" name="Полилиния: фигура 27">
            <a:extLst>
              <a:ext uri="{FF2B5EF4-FFF2-40B4-BE49-F238E27FC236}">
                <a16:creationId xmlns=""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ru-RU" noProof="0" dirty="0"/>
          </a:p>
        </p:txBody>
      </p:sp>
      <p:sp>
        <p:nvSpPr>
          <p:cNvPr id="29" name="Полилиния: Форма 28">
            <a:extLst>
              <a:ext uri="{FF2B5EF4-FFF2-40B4-BE49-F238E27FC236}">
                <a16:creationId xmlns=""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0" name="Полилиния: фигура 29">
            <a:extLst>
              <a:ext uri="{FF2B5EF4-FFF2-40B4-BE49-F238E27FC236}">
                <a16:creationId xmlns=""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ru-RU" noProof="0" dirty="0"/>
          </a:p>
        </p:txBody>
      </p:sp>
      <p:sp>
        <p:nvSpPr>
          <p:cNvPr id="32" name="Полилиния: фигура 31">
            <a:extLst>
              <a:ext uri="{FF2B5EF4-FFF2-40B4-BE49-F238E27FC236}">
                <a16:creationId xmlns=""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34" name="Полилиния: Фигура 33">
            <a:extLst>
              <a:ext uri="{FF2B5EF4-FFF2-40B4-BE49-F238E27FC236}">
                <a16:creationId xmlns=""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ru-RU" noProof="0" dirty="0"/>
          </a:p>
        </p:txBody>
      </p:sp>
      <p:sp>
        <p:nvSpPr>
          <p:cNvPr id="36" name="Текст 14">
            <a:extLst>
              <a:ext uri="{FF2B5EF4-FFF2-40B4-BE49-F238E27FC236}">
                <a16:creationId xmlns=""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rtlCol="0">
            <a:normAutofit/>
          </a:bodyPr>
          <a:lstStyle>
            <a:lvl1pPr marL="0" indent="0">
              <a:buNone/>
              <a:defRPr sz="2800" b="1" i="0"/>
            </a:lvl1pPr>
          </a:lstStyle>
          <a:p>
            <a:pPr lvl="0" rtl="0"/>
            <a:r>
              <a:rPr lang="ru-RU" noProof="0" dirty="0"/>
              <a:t>Ключевая фраза</a:t>
            </a:r>
            <a:br>
              <a:rPr lang="ru-RU" noProof="0" dirty="0"/>
            </a:br>
            <a:r>
              <a:rPr lang="ru-RU" noProof="0" dirty="0"/>
              <a:t>презентации</a:t>
            </a:r>
          </a:p>
        </p:txBody>
      </p:sp>
      <p:sp>
        <p:nvSpPr>
          <p:cNvPr id="40" name="Графический объект 37">
            <a:extLst>
              <a:ext uri="{FF2B5EF4-FFF2-40B4-BE49-F238E27FC236}">
                <a16:creationId xmlns="" xmlns:a16="http://schemas.microsoft.com/office/drawing/2014/main" id="{9F75ED2D-7077-4753-B623-4B9A718EB224}"/>
              </a:ext>
            </a:extLst>
          </p:cNvPr>
          <p:cNvSpPr/>
          <p:nvPr userDrawn="1"/>
        </p:nvSpPr>
        <p:spPr>
          <a:xfrm>
            <a:off x="895717" y="3124629"/>
            <a:ext cx="3636000"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ru-RU" noProof="0" dirty="0"/>
          </a:p>
        </p:txBody>
      </p:sp>
      <p:sp>
        <p:nvSpPr>
          <p:cNvPr id="12" name="Графический объект 36">
            <a:extLst>
              <a:ext uri="{FF2B5EF4-FFF2-40B4-BE49-F238E27FC236}">
                <a16:creationId xmlns=""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ru-RU" noProof="0" dirty="0"/>
          </a:p>
        </p:txBody>
      </p:sp>
      <p:sp>
        <p:nvSpPr>
          <p:cNvPr id="21" name="Рисунок 20">
            <a:extLst>
              <a:ext uri="{FF2B5EF4-FFF2-40B4-BE49-F238E27FC236}">
                <a16:creationId xmlns=""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Tree>
    <p:extLst>
      <p:ext uri="{BB962C8B-B14F-4D97-AF65-F5344CB8AC3E}">
        <p14:creationId xmlns:p14="http://schemas.microsoft.com/office/powerpoint/2010/main" xmlns=""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Слайд с благодарностью">
    <p:spTree>
      <p:nvGrpSpPr>
        <p:cNvPr id="1" name=""/>
        <p:cNvGrpSpPr/>
        <p:nvPr/>
      </p:nvGrpSpPr>
      <p:grpSpPr>
        <a:xfrm>
          <a:off x="0" y="0"/>
          <a:ext cx="0" cy="0"/>
          <a:chOff x="0" y="0"/>
          <a:chExt cx="0" cy="0"/>
        </a:xfrm>
      </p:grpSpPr>
      <p:sp>
        <p:nvSpPr>
          <p:cNvPr id="26" name="Рисунок 25">
            <a:extLst>
              <a:ext uri="{FF2B5EF4-FFF2-40B4-BE49-F238E27FC236}">
                <a16:creationId xmlns=""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2" name="Заголовок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rtlCol="0"/>
          <a:lstStyle>
            <a:lvl1pPr>
              <a:defRPr/>
            </a:lvl1pPr>
          </a:lstStyle>
          <a:p>
            <a:pPr rtl="0"/>
            <a:r>
              <a:rPr lang="ru-RU" noProof="0" dirty="0"/>
              <a:t>СПАСИБО!</a:t>
            </a:r>
          </a:p>
        </p:txBody>
      </p:sp>
      <p:sp>
        <p:nvSpPr>
          <p:cNvPr id="12" name="Полилиния: фигура 11">
            <a:extLst>
              <a:ext uri="{FF2B5EF4-FFF2-40B4-BE49-F238E27FC236}">
                <a16:creationId xmlns=""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pPr rtl="0"/>
            <a:endParaRPr lang="ru-RU" noProof="0" dirty="0"/>
          </a:p>
        </p:txBody>
      </p:sp>
      <p:sp>
        <p:nvSpPr>
          <p:cNvPr id="16" name="Полилиния: фигура 15">
            <a:extLst>
              <a:ext uri="{FF2B5EF4-FFF2-40B4-BE49-F238E27FC236}">
                <a16:creationId xmlns=""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pPr rtl="0"/>
            <a:endParaRPr lang="ru-RU" noProof="0" dirty="0"/>
          </a:p>
        </p:txBody>
      </p:sp>
      <p:sp>
        <p:nvSpPr>
          <p:cNvPr id="19" name="Текст 26">
            <a:extLst>
              <a:ext uri="{FF2B5EF4-FFF2-40B4-BE49-F238E27FC236}">
                <a16:creationId xmlns=""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rtlCol="0">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Сергей Зайцев</a:t>
            </a:r>
          </a:p>
        </p:txBody>
      </p:sp>
      <p:sp>
        <p:nvSpPr>
          <p:cNvPr id="20" name="Текст 26">
            <a:extLst>
              <a:ext uri="{FF2B5EF4-FFF2-40B4-BE49-F238E27FC236}">
                <a16:creationId xmlns=""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Телефон:</a:t>
            </a:r>
          </a:p>
        </p:txBody>
      </p:sp>
      <p:sp>
        <p:nvSpPr>
          <p:cNvPr id="21" name="Текст 26">
            <a:extLst>
              <a:ext uri="{FF2B5EF4-FFF2-40B4-BE49-F238E27FC236}">
                <a16:creationId xmlns=""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678 555-0128</a:t>
            </a:r>
          </a:p>
        </p:txBody>
      </p:sp>
      <p:sp>
        <p:nvSpPr>
          <p:cNvPr id="22" name="Текст 26">
            <a:extLst>
              <a:ext uri="{FF2B5EF4-FFF2-40B4-BE49-F238E27FC236}">
                <a16:creationId xmlns=""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Эл. почта:</a:t>
            </a:r>
          </a:p>
        </p:txBody>
      </p:sp>
      <p:sp>
        <p:nvSpPr>
          <p:cNvPr id="23" name="Текст 26">
            <a:extLst>
              <a:ext uri="{FF2B5EF4-FFF2-40B4-BE49-F238E27FC236}">
                <a16:creationId xmlns=""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rtlCol="0">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dirty="0"/>
              <a:t>ZAITSEV@EXAMPLE.COM</a:t>
            </a:r>
          </a:p>
        </p:txBody>
      </p:sp>
      <p:sp>
        <p:nvSpPr>
          <p:cNvPr id="3" name="Графический объект 23">
            <a:extLst>
              <a:ext uri="{FF2B5EF4-FFF2-40B4-BE49-F238E27FC236}">
                <a16:creationId xmlns=""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pPr rtl="0"/>
            <a:endParaRPr lang="ru-RU" noProof="0" dirty="0"/>
          </a:p>
        </p:txBody>
      </p:sp>
      <p:sp>
        <p:nvSpPr>
          <p:cNvPr id="25" name="Полилиния: фигура 24">
            <a:extLst>
              <a:ext uri="{FF2B5EF4-FFF2-40B4-BE49-F238E27FC236}">
                <a16:creationId xmlns=""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rtlCol="0">
            <a:noAutofit/>
          </a:bodyPr>
          <a:lstStyle>
            <a:lvl1pPr>
              <a:defRPr sz="6000"/>
            </a:lvl1pPr>
          </a:lstStyle>
          <a:p>
            <a:pPr rtl="0"/>
            <a:r>
              <a:rPr lang="ru-RU" noProof="0" dirty="0"/>
              <a:t>ЗАГОЛОВОК</a:t>
            </a:r>
            <a:br>
              <a:rPr lang="ru-RU" noProof="0" dirty="0"/>
            </a:br>
            <a:r>
              <a:rPr lang="ru-RU" noProof="0" dirty="0"/>
              <a:t>ПРЕЗЕНТАЦИИ    </a:t>
            </a:r>
          </a:p>
        </p:txBody>
      </p:sp>
      <p:sp>
        <p:nvSpPr>
          <p:cNvPr id="28" name="Полилиния: фигура 27">
            <a:extLst>
              <a:ext uri="{FF2B5EF4-FFF2-40B4-BE49-F238E27FC236}">
                <a16:creationId xmlns=""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ru-RU" noProof="0" dirty="0"/>
          </a:p>
        </p:txBody>
      </p:sp>
      <p:sp>
        <p:nvSpPr>
          <p:cNvPr id="29" name="Полилиния: Форма 28">
            <a:extLst>
              <a:ext uri="{FF2B5EF4-FFF2-40B4-BE49-F238E27FC236}">
                <a16:creationId xmlns=""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0" name="Полилиния: фигура 29">
            <a:extLst>
              <a:ext uri="{FF2B5EF4-FFF2-40B4-BE49-F238E27FC236}">
                <a16:creationId xmlns=""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pPr rtl="0"/>
            <a:endParaRPr lang="ru-RU" noProof="0" dirty="0"/>
          </a:p>
        </p:txBody>
      </p:sp>
      <p:sp>
        <p:nvSpPr>
          <p:cNvPr id="32" name="Полилиния: фигура 31">
            <a:extLst>
              <a:ext uri="{FF2B5EF4-FFF2-40B4-BE49-F238E27FC236}">
                <a16:creationId xmlns=""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34" name="Полилиния: Фигура 33">
            <a:extLst>
              <a:ext uri="{FF2B5EF4-FFF2-40B4-BE49-F238E27FC236}">
                <a16:creationId xmlns=""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pPr rtl="0"/>
            <a:endParaRPr lang="ru-RU" noProof="0" dirty="0"/>
          </a:p>
        </p:txBody>
      </p:sp>
      <p:sp>
        <p:nvSpPr>
          <p:cNvPr id="40" name="Графический объект 37">
            <a:extLst>
              <a:ext uri="{FF2B5EF4-FFF2-40B4-BE49-F238E27FC236}">
                <a16:creationId xmlns=""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pPr rtl="0"/>
            <a:endParaRPr lang="ru-RU" noProof="0" dirty="0"/>
          </a:p>
        </p:txBody>
      </p:sp>
      <p:sp>
        <p:nvSpPr>
          <p:cNvPr id="12" name="Графический объект 36">
            <a:extLst>
              <a:ext uri="{FF2B5EF4-FFF2-40B4-BE49-F238E27FC236}">
                <a16:creationId xmlns=""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pPr rtl="0"/>
            <a:endParaRPr lang="ru-RU" noProof="0" dirty="0"/>
          </a:p>
        </p:txBody>
      </p:sp>
      <p:sp>
        <p:nvSpPr>
          <p:cNvPr id="15" name="Подзаголовок 2">
            <a:extLst>
              <a:ext uri="{FF2B5EF4-FFF2-40B4-BE49-F238E27FC236}">
                <a16:creationId xmlns=""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rtl="0"/>
            <a:r>
              <a:rPr lang="ru-RU" noProof="0" smtClean="0"/>
              <a:t>Образец подзаголовка</a:t>
            </a:r>
            <a:endParaRPr lang="ru-RU" noProof="0" dirty="0"/>
          </a:p>
        </p:txBody>
      </p:sp>
    </p:spTree>
    <p:extLst>
      <p:ext uri="{BB962C8B-B14F-4D97-AF65-F5344CB8AC3E}">
        <p14:creationId xmlns:p14="http://schemas.microsoft.com/office/powerpoint/2010/main" xmlns=""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34" name="Овал 33">
            <a:extLst>
              <a:ext uri="{FF2B5EF4-FFF2-40B4-BE49-F238E27FC236}">
                <a16:creationId xmlns=""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5" name="Графический объект 12">
            <a:extLst>
              <a:ext uri="{FF2B5EF4-FFF2-40B4-BE49-F238E27FC236}">
                <a16:creationId xmlns=""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10" name="Полилиния: фигура 9">
            <a:extLst>
              <a:ext uri="{FF2B5EF4-FFF2-40B4-BE49-F238E27FC236}">
                <a16:creationId xmlns=""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ru-RU" noProof="0" dirty="0"/>
          </a:p>
        </p:txBody>
      </p:sp>
      <p:sp>
        <p:nvSpPr>
          <p:cNvPr id="25" name="Полилиния: Форма 24">
            <a:extLst>
              <a:ext uri="{FF2B5EF4-FFF2-40B4-BE49-F238E27FC236}">
                <a16:creationId xmlns=""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ru-RU" noProof="0" dirty="0"/>
          </a:p>
        </p:txBody>
      </p:sp>
      <p:sp>
        <p:nvSpPr>
          <p:cNvPr id="2" name="Заголовок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ru-RU" noProof="0" dirty="0"/>
              <a:t>СЛАЙД-РАЗДЕЛИТЕЛЬ</a:t>
            </a:r>
          </a:p>
        </p:txBody>
      </p:sp>
      <p:sp>
        <p:nvSpPr>
          <p:cNvPr id="3" name="Подзаголовок 2">
            <a:extLst>
              <a:ext uri="{FF2B5EF4-FFF2-40B4-BE49-F238E27FC236}">
                <a16:creationId xmlns="" xmlns:a16="http://schemas.microsoft.com/office/drawing/2014/main"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24" name="Графический объект 22">
            <a:extLst>
              <a:ext uri="{FF2B5EF4-FFF2-40B4-BE49-F238E27FC236}">
                <a16:creationId xmlns=""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9" name="Полилиния: Форма 8">
            <a:extLst>
              <a:ext uri="{FF2B5EF4-FFF2-40B4-BE49-F238E27FC236}">
                <a16:creationId xmlns=""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ru-RU" noProof="0" dirty="0"/>
          </a:p>
        </p:txBody>
      </p:sp>
      <p:sp>
        <p:nvSpPr>
          <p:cNvPr id="38" name="Полилиния: Фигура 37">
            <a:extLst>
              <a:ext uri="{FF2B5EF4-FFF2-40B4-BE49-F238E27FC236}">
                <a16:creationId xmlns=""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6" name="Полилиния: Фигура 35">
            <a:extLst>
              <a:ext uri="{FF2B5EF4-FFF2-40B4-BE49-F238E27FC236}">
                <a16:creationId xmlns=""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0" name="Полилиния: фигура 29">
            <a:extLst>
              <a:ext uri="{FF2B5EF4-FFF2-40B4-BE49-F238E27FC236}">
                <a16:creationId xmlns=""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7" name="Дата 6">
            <a:extLst>
              <a:ext uri="{FF2B5EF4-FFF2-40B4-BE49-F238E27FC236}">
                <a16:creationId xmlns="" xmlns:a16="http://schemas.microsoft.com/office/drawing/2014/main" id="{B7EF9C60-0FED-4965-A9BC-CE69886A38CA}"/>
              </a:ext>
            </a:extLst>
          </p:cNvPr>
          <p:cNvSpPr>
            <a:spLocks noGrp="1"/>
          </p:cNvSpPr>
          <p:nvPr>
            <p:ph type="dt" sz="half" idx="10"/>
          </p:nvPr>
        </p:nvSpPr>
        <p:spPr/>
        <p:txBody>
          <a:bodyPr rtlCol="0"/>
          <a:lstStyle/>
          <a:p>
            <a:pPr rtl="0"/>
            <a:r>
              <a:rPr lang="ru-RU" noProof="0" dirty="0"/>
              <a:t>ДД.ММ.20XX</a:t>
            </a:r>
          </a:p>
        </p:txBody>
      </p:sp>
      <p:sp>
        <p:nvSpPr>
          <p:cNvPr id="8" name="Нижний колонтитул 7">
            <a:extLst>
              <a:ext uri="{FF2B5EF4-FFF2-40B4-BE49-F238E27FC236}">
                <a16:creationId xmlns="" xmlns:a16="http://schemas.microsoft.com/office/drawing/2014/main" id="{239F2410-4015-48DB-BB4D-B5944D8C16B7}"/>
              </a:ext>
            </a:extLst>
          </p:cNvPr>
          <p:cNvSpPr>
            <a:spLocks noGrp="1"/>
          </p:cNvSpPr>
          <p:nvPr>
            <p:ph type="ftr" sz="quarter" idx="11"/>
          </p:nvPr>
        </p:nvSpPr>
        <p:spPr/>
        <p:txBody>
          <a:bodyPr rtlCol="0"/>
          <a:lstStyle/>
          <a:p>
            <a:pPr rtl="0"/>
            <a:r>
              <a:rPr lang="ru-RU" noProof="0" dirty="0"/>
              <a:t>ДОБАВИТЬ НИЖНИЙ КОЛОНТИТУЛ</a:t>
            </a:r>
          </a:p>
        </p:txBody>
      </p:sp>
      <p:sp>
        <p:nvSpPr>
          <p:cNvPr id="11" name="Номер слайда 10">
            <a:extLst>
              <a:ext uri="{FF2B5EF4-FFF2-40B4-BE49-F238E27FC236}">
                <a16:creationId xmlns="" xmlns:a16="http://schemas.microsoft.com/office/drawing/2014/main" id="{C44F5F26-1B35-405A-AD75-5DFF48CF6BD6}"/>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Tree>
    <p:extLst>
      <p:ext uri="{BB962C8B-B14F-4D97-AF65-F5344CB8AC3E}">
        <p14:creationId xmlns:p14="http://schemas.microsoft.com/office/powerpoint/2010/main" xmlns="" val="3493444834"/>
      </p:ext>
    </p:extLst>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18" name="Объект 2">
            <a:extLst>
              <a:ext uri="{FF2B5EF4-FFF2-40B4-BE49-F238E27FC236}">
                <a16:creationId xmlns="" xmlns:a16="http://schemas.microsoft.com/office/drawing/2014/main" id="{D7B996D2-06BA-413A-BDEE-428A188D3ADF}"/>
              </a:ext>
            </a:extLst>
          </p:cNvPr>
          <p:cNvSpPr>
            <a:spLocks noGrp="1"/>
          </p:cNvSpPr>
          <p:nvPr>
            <p:ph idx="1"/>
          </p:nvPr>
        </p:nvSpPr>
        <p:spPr>
          <a:xfrm>
            <a:off x="838200" y="1825625"/>
            <a:ext cx="10515600" cy="4351338"/>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7" name="Заголовок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
        <p:nvSpPr>
          <p:cNvPr id="20" name="Графический объект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7" name="Заголовок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
        <p:nvSpPr>
          <p:cNvPr id="20" name="Графический объект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17" name="Текст 2">
            <a:extLst>
              <a:ext uri="{FF2B5EF4-FFF2-40B4-BE49-F238E27FC236}">
                <a16:creationId xmlns="" xmlns:a16="http://schemas.microsoft.com/office/drawing/2014/main" id="{24B91177-A100-491C-B5EF-BC77E2E33F72}"/>
              </a:ext>
            </a:extLst>
          </p:cNvPr>
          <p:cNvSpPr>
            <a:spLocks noGrp="1"/>
          </p:cNvSpPr>
          <p:nvPr>
            <p:ph type="body" idx="1"/>
          </p:nvPr>
        </p:nvSpPr>
        <p:spPr>
          <a:xfrm>
            <a:off x="839788" y="1825624"/>
            <a:ext cx="5157787" cy="421084"/>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19" name="Объект 3">
            <a:extLst>
              <a:ext uri="{FF2B5EF4-FFF2-40B4-BE49-F238E27FC236}">
                <a16:creationId xmlns="" xmlns:a16="http://schemas.microsoft.com/office/drawing/2014/main" id="{B6758D2F-C9AC-4514-B48E-2863E8DDE0CF}"/>
              </a:ext>
            </a:extLst>
          </p:cNvPr>
          <p:cNvSpPr>
            <a:spLocks noGrp="1"/>
          </p:cNvSpPr>
          <p:nvPr>
            <p:ph sz="half" idx="2"/>
          </p:nvPr>
        </p:nvSpPr>
        <p:spPr>
          <a:xfrm>
            <a:off x="839788" y="2323458"/>
            <a:ext cx="5157787"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21" name="Текст 4">
            <a:extLst>
              <a:ext uri="{FF2B5EF4-FFF2-40B4-BE49-F238E27FC236}">
                <a16:creationId xmlns="" xmlns:a16="http://schemas.microsoft.com/office/drawing/2014/main" id="{633C3A9F-17E4-45DF-8DB7-7A55846AAA8F}"/>
              </a:ext>
            </a:extLst>
          </p:cNvPr>
          <p:cNvSpPr>
            <a:spLocks noGrp="1"/>
          </p:cNvSpPr>
          <p:nvPr>
            <p:ph type="body" sz="quarter" idx="3"/>
          </p:nvPr>
        </p:nvSpPr>
        <p:spPr>
          <a:xfrm>
            <a:off x="6172200" y="1828800"/>
            <a:ext cx="5183188" cy="417908"/>
          </a:xfrm>
        </p:spPr>
        <p:txBody>
          <a:bodyPr rtlCol="0"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smtClean="0"/>
              <a:t>Образец текста</a:t>
            </a:r>
          </a:p>
        </p:txBody>
      </p:sp>
      <p:sp>
        <p:nvSpPr>
          <p:cNvPr id="22" name="Объект 5">
            <a:extLst>
              <a:ext uri="{FF2B5EF4-FFF2-40B4-BE49-F238E27FC236}">
                <a16:creationId xmlns="" xmlns:a16="http://schemas.microsoft.com/office/drawing/2014/main" id="{C19AB308-7C32-46C9-B8DB-AA96B7ED0D62}"/>
              </a:ext>
            </a:extLst>
          </p:cNvPr>
          <p:cNvSpPr>
            <a:spLocks noGrp="1"/>
          </p:cNvSpPr>
          <p:nvPr>
            <p:ph sz="quarter" idx="4"/>
          </p:nvPr>
        </p:nvSpPr>
        <p:spPr>
          <a:xfrm>
            <a:off x="6172200" y="2323458"/>
            <a:ext cx="5183188" cy="3387547"/>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Tree>
    <p:extLst>
      <p:ext uri="{BB962C8B-B14F-4D97-AF65-F5344CB8AC3E}">
        <p14:creationId xmlns:p14="http://schemas.microsoft.com/office/powerpoint/2010/main" xmlns=""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Два объекта">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7" name="Заголовок 6">
            <a:extLst>
              <a:ext uri="{FF2B5EF4-FFF2-40B4-BE49-F238E27FC236}">
                <a16:creationId xmlns="" xmlns:a16="http://schemas.microsoft.com/office/drawing/2014/main" id="{5E5109FC-8CB6-4120-99CF-163DDAB90612}"/>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
        <p:nvSpPr>
          <p:cNvPr id="20" name="Графический объект 19">
            <a:extLst>
              <a:ext uri="{FF2B5EF4-FFF2-40B4-BE49-F238E27FC236}">
                <a16:creationId xmlns=""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23" name="Объект 2">
            <a:extLst>
              <a:ext uri="{FF2B5EF4-FFF2-40B4-BE49-F238E27FC236}">
                <a16:creationId xmlns="" xmlns:a16="http://schemas.microsoft.com/office/drawing/2014/main" id="{CD5AE8A8-E027-4529-A5B7-4D355C71E647}"/>
              </a:ext>
            </a:extLst>
          </p:cNvPr>
          <p:cNvSpPr>
            <a:spLocks noGrp="1"/>
          </p:cNvSpPr>
          <p:nvPr>
            <p:ph sz="half" idx="1"/>
          </p:nvPr>
        </p:nvSpPr>
        <p:spPr>
          <a:xfrm>
            <a:off x="838200" y="1825625"/>
            <a:ext cx="5181600" cy="3885380"/>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
        <p:nvSpPr>
          <p:cNvPr id="24" name="Объект 3">
            <a:extLst>
              <a:ext uri="{FF2B5EF4-FFF2-40B4-BE49-F238E27FC236}">
                <a16:creationId xmlns="" xmlns:a16="http://schemas.microsoft.com/office/drawing/2014/main" id="{FB3E4803-F2CA-4138-9997-6108BFDFE7E2}"/>
              </a:ext>
            </a:extLst>
          </p:cNvPr>
          <p:cNvSpPr>
            <a:spLocks noGrp="1"/>
          </p:cNvSpPr>
          <p:nvPr>
            <p:ph sz="half" idx="2"/>
          </p:nvPr>
        </p:nvSpPr>
        <p:spPr>
          <a:xfrm>
            <a:off x="6198110" y="1825624"/>
            <a:ext cx="5181600" cy="3929249"/>
          </a:xfrm>
        </p:spPr>
        <p:txBody>
          <a:bodyPr rtlCol="0">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Tree>
    <p:extLst>
      <p:ext uri="{BB962C8B-B14F-4D97-AF65-F5344CB8AC3E}">
        <p14:creationId xmlns:p14="http://schemas.microsoft.com/office/powerpoint/2010/main" xmlns=""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Рисунок с подписью">
    <p:spTree>
      <p:nvGrpSpPr>
        <p:cNvPr id="1" name=""/>
        <p:cNvGrpSpPr/>
        <p:nvPr/>
      </p:nvGrpSpPr>
      <p:grpSpPr>
        <a:xfrm>
          <a:off x="0" y="0"/>
          <a:ext cx="0" cy="0"/>
          <a:chOff x="0" y="0"/>
          <a:chExt cx="0" cy="0"/>
        </a:xfrm>
      </p:grpSpPr>
      <p:sp>
        <p:nvSpPr>
          <p:cNvPr id="57" name="Рисунок 56">
            <a:extLst>
              <a:ext uri="{FF2B5EF4-FFF2-40B4-BE49-F238E27FC236}">
                <a16:creationId xmlns=""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smtClean="0"/>
              <a:t>Вставка рисунка</a:t>
            </a:r>
            <a:endParaRPr lang="ru-RU" noProof="0" dirty="0"/>
          </a:p>
        </p:txBody>
      </p:sp>
      <p:sp>
        <p:nvSpPr>
          <p:cNvPr id="35" name="Овал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6" name="Графический объект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38" name="Полилиния: Фигура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3" name="Графический объект 33">
            <a:extLst>
              <a:ext uri="{FF2B5EF4-FFF2-40B4-BE49-F238E27FC236}">
                <a16:creationId xmlns=""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ru-RU" noProof="0" dirty="0"/>
          </a:p>
        </p:txBody>
      </p:sp>
      <p:sp>
        <p:nvSpPr>
          <p:cNvPr id="19" name="Заголовок 1">
            <a:extLst>
              <a:ext uri="{FF2B5EF4-FFF2-40B4-BE49-F238E27FC236}">
                <a16:creationId xmlns="" xmlns:a16="http://schemas.microsoft.com/office/drawing/2014/main"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ru-RU" noProof="0" smtClean="0"/>
              <a:t>Образец заголовка</a:t>
            </a:r>
            <a:endParaRPr lang="ru-RU" noProof="0" dirty="0"/>
          </a:p>
        </p:txBody>
      </p:sp>
      <p:sp>
        <p:nvSpPr>
          <p:cNvPr id="20" name="Текст 3">
            <a:extLst>
              <a:ext uri="{FF2B5EF4-FFF2-40B4-BE49-F238E27FC236}">
                <a16:creationId xmlns="" xmlns:a16="http://schemas.microsoft.com/office/drawing/2014/main"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Tree>
    <p:extLst>
      <p:ext uri="{BB962C8B-B14F-4D97-AF65-F5344CB8AC3E}">
        <p14:creationId xmlns:p14="http://schemas.microsoft.com/office/powerpoint/2010/main" xmlns=""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35" name="Овал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6" name="Графический объект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38" name="Полилиния: Фигура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3" name="Графический объект 33">
            <a:extLst>
              <a:ext uri="{FF2B5EF4-FFF2-40B4-BE49-F238E27FC236}">
                <a16:creationId xmlns=""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ru-RU" noProof="0" dirty="0"/>
          </a:p>
        </p:txBody>
      </p:sp>
      <p:sp>
        <p:nvSpPr>
          <p:cNvPr id="19" name="Заголовок 1">
            <a:extLst>
              <a:ext uri="{FF2B5EF4-FFF2-40B4-BE49-F238E27FC236}">
                <a16:creationId xmlns="" xmlns:a16="http://schemas.microsoft.com/office/drawing/2014/main" id="{2AC78A4D-01A3-43A6-BE82-E64E2BF16D65}"/>
              </a:ext>
            </a:extLst>
          </p:cNvPr>
          <p:cNvSpPr>
            <a:spLocks noGrp="1"/>
          </p:cNvSpPr>
          <p:nvPr>
            <p:ph type="title"/>
          </p:nvPr>
        </p:nvSpPr>
        <p:spPr>
          <a:xfrm>
            <a:off x="839788" y="457200"/>
            <a:ext cx="3932237" cy="1442729"/>
          </a:xfrm>
        </p:spPr>
        <p:txBody>
          <a:bodyPr rtlCol="0" anchor="b"/>
          <a:lstStyle>
            <a:lvl1pPr>
              <a:defRPr sz="3200"/>
            </a:lvl1pPr>
          </a:lstStyle>
          <a:p>
            <a:pPr rtl="0"/>
            <a:r>
              <a:rPr lang="ru-RU" noProof="0" smtClean="0"/>
              <a:t>Образец заголовка</a:t>
            </a:r>
            <a:endParaRPr lang="ru-RU" noProof="0" dirty="0"/>
          </a:p>
        </p:txBody>
      </p:sp>
      <p:sp>
        <p:nvSpPr>
          <p:cNvPr id="20" name="Текст 3">
            <a:extLst>
              <a:ext uri="{FF2B5EF4-FFF2-40B4-BE49-F238E27FC236}">
                <a16:creationId xmlns="" xmlns:a16="http://schemas.microsoft.com/office/drawing/2014/main" id="{E6544955-4597-4E52-9C7E-8AEB5D2A4983}"/>
              </a:ext>
            </a:extLst>
          </p:cNvPr>
          <p:cNvSpPr>
            <a:spLocks noGrp="1"/>
          </p:cNvSpPr>
          <p:nvPr>
            <p:ph type="body" sz="half" idx="2"/>
          </p:nvPr>
        </p:nvSpPr>
        <p:spPr>
          <a:xfrm>
            <a:off x="839788" y="2356700"/>
            <a:ext cx="3932237" cy="35122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u-RU" noProof="0" smtClean="0"/>
              <a:t>Образец текста</a:t>
            </a:r>
          </a:p>
        </p:txBody>
      </p:sp>
      <p:sp>
        <p:nvSpPr>
          <p:cNvPr id="14" name="Объект 2">
            <a:extLst>
              <a:ext uri="{FF2B5EF4-FFF2-40B4-BE49-F238E27FC236}">
                <a16:creationId xmlns="" xmlns:a16="http://schemas.microsoft.com/office/drawing/2014/main" id="{A28A6791-A2CB-40CE-AEF5-A729106DA43B}"/>
              </a:ext>
            </a:extLst>
          </p:cNvPr>
          <p:cNvSpPr>
            <a:spLocks noGrp="1"/>
          </p:cNvSpPr>
          <p:nvPr>
            <p:ph idx="1"/>
          </p:nvPr>
        </p:nvSpPr>
        <p:spPr>
          <a:xfrm>
            <a:off x="5183188" y="457201"/>
            <a:ext cx="6653212" cy="540385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ru-RU" noProof="0" smtClean="0"/>
              <a:t>Образец текста</a:t>
            </a:r>
          </a:p>
          <a:p>
            <a:pPr lvl="1" rtl="0"/>
            <a:r>
              <a:rPr lang="ru-RU" noProof="0" smtClean="0"/>
              <a:t>Второй уровень</a:t>
            </a:r>
          </a:p>
          <a:p>
            <a:pPr lvl="2" rtl="0"/>
            <a:r>
              <a:rPr lang="ru-RU" noProof="0" smtClean="0"/>
              <a:t>Третий уровень</a:t>
            </a:r>
          </a:p>
          <a:p>
            <a:pPr lvl="3" rtl="0"/>
            <a:r>
              <a:rPr lang="ru-RU" noProof="0" smtClean="0"/>
              <a:t>Четвертый уровень</a:t>
            </a:r>
          </a:p>
          <a:p>
            <a:pPr lvl="4" rtl="0"/>
            <a:r>
              <a:rPr lang="ru-RU" noProof="0" smtClean="0"/>
              <a:t>Пятый уровень</a:t>
            </a:r>
            <a:endParaRPr lang="ru-RU" noProof="0" dirty="0"/>
          </a:p>
        </p:txBody>
      </p:sp>
    </p:spTree>
    <p:extLst>
      <p:ext uri="{BB962C8B-B14F-4D97-AF65-F5344CB8AC3E}">
        <p14:creationId xmlns:p14="http://schemas.microsoft.com/office/powerpoint/2010/main" xmlns=""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Только заголовок">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18" name="Графический объект 19">
            <a:extLst>
              <a:ext uri="{FF2B5EF4-FFF2-40B4-BE49-F238E27FC236}">
                <a16:creationId xmlns="" xmlns:a16="http://schemas.microsoft.com/office/drawing/2014/main" id="{436C4D92-1746-4D54-8232-468DFF66CF79}"/>
              </a:ext>
            </a:extLst>
          </p:cNvPr>
          <p:cNvSpPr/>
          <p:nvPr userDrawn="1"/>
        </p:nvSpPr>
        <p:spPr>
          <a:xfrm>
            <a:off x="838200" y="1492524"/>
            <a:ext cx="6588000"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19" name="Заголовок 6">
            <a:extLst>
              <a:ext uri="{FF2B5EF4-FFF2-40B4-BE49-F238E27FC236}">
                <a16:creationId xmlns="" xmlns:a16="http://schemas.microsoft.com/office/drawing/2014/main" id="{E77FD51D-3B1F-4D51-8A61-6CF8222774BD}"/>
              </a:ext>
            </a:extLst>
          </p:cNvPr>
          <p:cNvSpPr>
            <a:spLocks noGrp="1"/>
          </p:cNvSpPr>
          <p:nvPr>
            <p:ph type="title"/>
          </p:nvPr>
        </p:nvSpPr>
        <p:spPr>
          <a:xfrm>
            <a:off x="838200" y="365126"/>
            <a:ext cx="9050518" cy="945498"/>
          </a:xfrm>
        </p:spPr>
        <p:txBody>
          <a:bodyPr rtlCol="0"/>
          <a:lstStyle/>
          <a:p>
            <a:pPr rtl="0"/>
            <a:r>
              <a:rPr lang="ru-RU" noProof="0" smtClean="0"/>
              <a:t>Образец заголовка</a:t>
            </a:r>
            <a:endParaRPr lang="ru-RU" noProof="0" dirty="0"/>
          </a:p>
        </p:txBody>
      </p:sp>
    </p:spTree>
    <p:extLst>
      <p:ext uri="{BB962C8B-B14F-4D97-AF65-F5344CB8AC3E}">
        <p14:creationId xmlns:p14="http://schemas.microsoft.com/office/powerpoint/2010/main" xmlns=""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grpSp>
        <p:nvGrpSpPr>
          <p:cNvPr id="41" name="Графический объект 39">
            <a:extLst>
              <a:ext uri="{FF2B5EF4-FFF2-40B4-BE49-F238E27FC236}">
                <a16:creationId xmlns=""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Tree>
    <p:extLst>
      <p:ext uri="{BB962C8B-B14F-4D97-AF65-F5344CB8AC3E}">
        <p14:creationId xmlns:p14="http://schemas.microsoft.com/office/powerpoint/2010/main" xmlns=""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с изображением">
    <p:spTree>
      <p:nvGrpSpPr>
        <p:cNvPr id="1" name=""/>
        <p:cNvGrpSpPr/>
        <p:nvPr/>
      </p:nvGrpSpPr>
      <p:grpSpPr>
        <a:xfrm>
          <a:off x="0" y="0"/>
          <a:ext cx="0" cy="0"/>
          <a:chOff x="0" y="0"/>
          <a:chExt cx="0" cy="0"/>
        </a:xfrm>
      </p:grpSpPr>
      <p:sp>
        <p:nvSpPr>
          <p:cNvPr id="39" name="Рисунок 38">
            <a:extLst>
              <a:ext uri="{FF2B5EF4-FFF2-40B4-BE49-F238E27FC236}">
                <a16:creationId xmlns=""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34" name="Овал 33">
            <a:extLst>
              <a:ext uri="{FF2B5EF4-FFF2-40B4-BE49-F238E27FC236}">
                <a16:creationId xmlns=""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5" name="Графический объект 12">
            <a:extLst>
              <a:ext uri="{FF2B5EF4-FFF2-40B4-BE49-F238E27FC236}">
                <a16:creationId xmlns=""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10" name="Полилиния: фигура 9">
            <a:extLst>
              <a:ext uri="{FF2B5EF4-FFF2-40B4-BE49-F238E27FC236}">
                <a16:creationId xmlns=""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pPr rtl="0"/>
            <a:endParaRPr lang="ru-RU" noProof="0" dirty="0"/>
          </a:p>
        </p:txBody>
      </p:sp>
      <p:sp>
        <p:nvSpPr>
          <p:cNvPr id="25" name="Полилиния: Форма 24">
            <a:extLst>
              <a:ext uri="{FF2B5EF4-FFF2-40B4-BE49-F238E27FC236}">
                <a16:creationId xmlns=""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pPr rtl="0"/>
            <a:endParaRPr lang="ru-RU" noProof="0" dirty="0"/>
          </a:p>
        </p:txBody>
      </p:sp>
      <p:sp>
        <p:nvSpPr>
          <p:cNvPr id="2" name="Заголовок 1">
            <a:extLst>
              <a:ext uri="{FF2B5EF4-FFF2-40B4-BE49-F238E27FC236}">
                <a16:creationId xmlns=""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rtlCol="0" anchor="b">
            <a:normAutofit/>
          </a:bodyPr>
          <a:lstStyle>
            <a:lvl1pPr algn="l">
              <a:defRPr sz="4000" b="1">
                <a:gradFill>
                  <a:gsLst>
                    <a:gs pos="0">
                      <a:schemeClr val="accent1"/>
                    </a:gs>
                    <a:gs pos="100000">
                      <a:schemeClr val="accent3"/>
                    </a:gs>
                  </a:gsLst>
                  <a:lin ang="0" scaled="1"/>
                </a:gradFill>
              </a:defRPr>
            </a:lvl1pPr>
          </a:lstStyle>
          <a:p>
            <a:pPr rtl="0"/>
            <a:r>
              <a:rPr lang="ru-RU" noProof="0" dirty="0"/>
              <a:t>СЛАЙД-РАЗДЕЛИТЕЛЬ</a:t>
            </a:r>
          </a:p>
        </p:txBody>
      </p:sp>
      <p:sp>
        <p:nvSpPr>
          <p:cNvPr id="3" name="Подзаголовок 2">
            <a:extLst>
              <a:ext uri="{FF2B5EF4-FFF2-40B4-BE49-F238E27FC236}">
                <a16:creationId xmlns="" xmlns:a16="http://schemas.microsoft.com/office/drawing/2014/main" id="{0F2EFCC6-4D5A-4B43-A534-1A868887BC7F}"/>
              </a:ext>
            </a:extLst>
          </p:cNvPr>
          <p:cNvSpPr>
            <a:spLocks noGrp="1"/>
          </p:cNvSpPr>
          <p:nvPr>
            <p:ph type="subTitle" idx="1"/>
          </p:nvPr>
        </p:nvSpPr>
        <p:spPr>
          <a:xfrm>
            <a:off x="795772" y="1877051"/>
            <a:ext cx="6843278" cy="496223"/>
          </a:xfrm>
        </p:spPr>
        <p:txBody>
          <a:bodyPr rtlCol="0">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u-RU" noProof="0" smtClean="0"/>
              <a:t>Образец подзаголовка</a:t>
            </a:r>
            <a:endParaRPr lang="ru-RU" noProof="0" dirty="0"/>
          </a:p>
        </p:txBody>
      </p:sp>
      <p:sp>
        <p:nvSpPr>
          <p:cNvPr id="4" name="Дата 3">
            <a:extLst>
              <a:ext uri="{FF2B5EF4-FFF2-40B4-BE49-F238E27FC236}">
                <a16:creationId xmlns="" xmlns:a16="http://schemas.microsoft.com/office/drawing/2014/main" id="{0FD10BB4-D57E-4372-8E10-AC15DC09615A}"/>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rtlCol="0"/>
          <a:lstStyle/>
          <a:p>
            <a:pPr rtl="0"/>
            <a:r>
              <a:rPr lang="ru-RU" noProof="0" dirty="0"/>
              <a:t>ДОБАВИТЬ НИЖНИЙ КОЛОНТИТУЛ</a:t>
            </a:r>
          </a:p>
        </p:txBody>
      </p:sp>
      <p:sp>
        <p:nvSpPr>
          <p:cNvPr id="24" name="Графический объект 22">
            <a:extLst>
              <a:ext uri="{FF2B5EF4-FFF2-40B4-BE49-F238E27FC236}">
                <a16:creationId xmlns="" xmlns:a16="http://schemas.microsoft.com/office/drawing/2014/main" id="{4EE1436E-33B5-4388-87D8-2D0633CC3CE7}"/>
              </a:ext>
            </a:extLst>
          </p:cNvPr>
          <p:cNvSpPr/>
          <p:nvPr/>
        </p:nvSpPr>
        <p:spPr>
          <a:xfrm>
            <a:off x="903223" y="1550951"/>
            <a:ext cx="5508000"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9" name="Полилиния: Форма 8">
            <a:extLst>
              <a:ext uri="{FF2B5EF4-FFF2-40B4-BE49-F238E27FC236}">
                <a16:creationId xmlns=""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pPr rtl="0"/>
            <a:endParaRPr lang="ru-RU" noProof="0" dirty="0"/>
          </a:p>
        </p:txBody>
      </p:sp>
      <p:sp>
        <p:nvSpPr>
          <p:cNvPr id="6" name="Номер слайда 5">
            <a:extLst>
              <a:ext uri="{FF2B5EF4-FFF2-40B4-BE49-F238E27FC236}">
                <a16:creationId xmlns="" xmlns:a16="http://schemas.microsoft.com/office/drawing/2014/main" id="{E0210624-61F8-48B2-BD00-D3BC39DEBDCF}"/>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38" name="Полилиния: Фигура 37">
            <a:extLst>
              <a:ext uri="{FF2B5EF4-FFF2-40B4-BE49-F238E27FC236}">
                <a16:creationId xmlns=""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6" name="Полилиния: Фигура 35">
            <a:extLst>
              <a:ext uri="{FF2B5EF4-FFF2-40B4-BE49-F238E27FC236}">
                <a16:creationId xmlns=""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
        <p:nvSpPr>
          <p:cNvPr id="30" name="Полилиния: фигура 29">
            <a:extLst>
              <a:ext uri="{FF2B5EF4-FFF2-40B4-BE49-F238E27FC236}">
                <a16:creationId xmlns=""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pPr rtl="0"/>
            <a:endParaRPr lang="ru-RU" noProof="0" dirty="0"/>
          </a:p>
        </p:txBody>
      </p:sp>
    </p:spTree>
    <p:extLst>
      <p:ext uri="{BB962C8B-B14F-4D97-AF65-F5344CB8AC3E}">
        <p14:creationId xmlns:p14="http://schemas.microsoft.com/office/powerpoint/2010/main" xmlns="" val="2139704614"/>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подзаголовок, содержимое и изображение">
    <p:spTree>
      <p:nvGrpSpPr>
        <p:cNvPr id="1" name=""/>
        <p:cNvGrpSpPr/>
        <p:nvPr/>
      </p:nvGrpSpPr>
      <p:grpSpPr>
        <a:xfrm>
          <a:off x="0" y="0"/>
          <a:ext cx="0" cy="0"/>
          <a:chOff x="0" y="0"/>
          <a:chExt cx="0" cy="0"/>
        </a:xfrm>
      </p:grpSpPr>
      <p:sp>
        <p:nvSpPr>
          <p:cNvPr id="26" name="Рисунок 25">
            <a:extLst>
              <a:ext uri="{FF2B5EF4-FFF2-40B4-BE49-F238E27FC236}">
                <a16:creationId xmlns=""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24" name="Овал 23">
            <a:extLst>
              <a:ext uri="{FF2B5EF4-FFF2-40B4-BE49-F238E27FC236}">
                <a16:creationId xmlns=""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5" name="Графический объект 12">
            <a:extLst>
              <a:ext uri="{FF2B5EF4-FFF2-40B4-BE49-F238E27FC236}">
                <a16:creationId xmlns=""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rtlCol="0"/>
          <a:lstStyle>
            <a:lvl1pPr>
              <a:defRPr/>
            </a:lvl1pPr>
          </a:lstStyle>
          <a:p>
            <a:pPr rtl="0"/>
            <a:r>
              <a:rPr lang="ru-RU" noProof="0" dirty="0"/>
              <a:t>РАЗМЕТКА ТЕКСТА 02</a:t>
            </a:r>
          </a:p>
        </p:txBody>
      </p:sp>
      <p:sp>
        <p:nvSpPr>
          <p:cNvPr id="4" name="Дата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0" name="Полилиния: фигура 9">
            <a:extLst>
              <a:ext uri="{FF2B5EF4-FFF2-40B4-BE49-F238E27FC236}">
                <a16:creationId xmlns=""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pPr rtl="0"/>
            <a:endParaRPr lang="ru-RU" noProof="0" dirty="0"/>
          </a:p>
        </p:txBody>
      </p:sp>
      <p:sp>
        <p:nvSpPr>
          <p:cNvPr id="13" name="Полилиния: Фигура 12">
            <a:extLst>
              <a:ext uri="{FF2B5EF4-FFF2-40B4-BE49-F238E27FC236}">
                <a16:creationId xmlns=""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pPr rtl="0"/>
            <a:endParaRPr lang="ru-RU" noProof="0" dirty="0"/>
          </a:p>
        </p:txBody>
      </p:sp>
      <p:sp>
        <p:nvSpPr>
          <p:cNvPr id="16" name="Текст 14">
            <a:extLst>
              <a:ext uri="{FF2B5EF4-FFF2-40B4-BE49-F238E27FC236}">
                <a16:creationId xmlns=""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rtlCol="0">
            <a:normAutofit/>
          </a:bodyPr>
          <a:lstStyle>
            <a:lvl1pPr marL="0" indent="0">
              <a:buNone/>
              <a:defRPr sz="1800" b="1" i="0"/>
            </a:lvl1pPr>
          </a:lstStyle>
          <a:p>
            <a:pPr lvl="0" rtl="0"/>
            <a:r>
              <a:rPr lang="ru-RU" noProof="0" smtClean="0"/>
              <a:t>Образец текста</a:t>
            </a:r>
          </a:p>
        </p:txBody>
      </p:sp>
      <p:sp>
        <p:nvSpPr>
          <p:cNvPr id="17" name="Текст 14">
            <a:extLst>
              <a:ext uri="{FF2B5EF4-FFF2-40B4-BE49-F238E27FC236}">
                <a16:creationId xmlns=""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rtlCol="0">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rtl="0"/>
            <a:r>
              <a:rPr lang="ru-RU" noProof="0" smtClean="0"/>
              <a:t>Образец текста</a:t>
            </a:r>
          </a:p>
        </p:txBody>
      </p:sp>
      <p:sp>
        <p:nvSpPr>
          <p:cNvPr id="3" name="Графический объект 22">
            <a:extLst>
              <a:ext uri="{FF2B5EF4-FFF2-40B4-BE49-F238E27FC236}">
                <a16:creationId xmlns="" xmlns:a16="http://schemas.microsoft.com/office/drawing/2014/main" id="{827885C7-FA6F-4513-83BC-BEAD42F63D5B}"/>
              </a:ext>
            </a:extLst>
          </p:cNvPr>
          <p:cNvSpPr/>
          <p:nvPr userDrawn="1"/>
        </p:nvSpPr>
        <p:spPr>
          <a:xfrm>
            <a:off x="6981946" y="1726672"/>
            <a:ext cx="4680000"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22" name="Полилиния: Форма 21">
            <a:extLst>
              <a:ext uri="{FF2B5EF4-FFF2-40B4-BE49-F238E27FC236}">
                <a16:creationId xmlns=""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Слайд с содержимым">
    <p:spTree>
      <p:nvGrpSpPr>
        <p:cNvPr id="1" name=""/>
        <p:cNvGrpSpPr/>
        <p:nvPr/>
      </p:nvGrpSpPr>
      <p:grpSpPr>
        <a:xfrm>
          <a:off x="0" y="0"/>
          <a:ext cx="0" cy="0"/>
          <a:chOff x="0" y="0"/>
          <a:chExt cx="0" cy="0"/>
        </a:xfrm>
      </p:grpSpPr>
      <p:sp>
        <p:nvSpPr>
          <p:cNvPr id="42" name="Рисунок 41">
            <a:extLst>
              <a:ext uri="{FF2B5EF4-FFF2-40B4-BE49-F238E27FC236}">
                <a16:creationId xmlns=""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35" name="Овал 34">
            <a:extLst>
              <a:ext uri="{FF2B5EF4-FFF2-40B4-BE49-F238E27FC236}">
                <a16:creationId xmlns=""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36" name="Графический объект 12">
            <a:extLst>
              <a:ext uri="{FF2B5EF4-FFF2-40B4-BE49-F238E27FC236}">
                <a16:creationId xmlns=""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rtlCol="0"/>
          <a:lstStyle>
            <a:lvl1pPr>
              <a:defRPr/>
            </a:lvl1pPr>
          </a:lstStyle>
          <a:p>
            <a:pPr rtl="0"/>
            <a:r>
              <a:rPr lang="ru-RU" noProof="0" dirty="0"/>
              <a:t>РАЗМЕТКА ТЕКСТА 02</a:t>
            </a:r>
          </a:p>
        </p:txBody>
      </p:sp>
      <p:sp>
        <p:nvSpPr>
          <p:cNvPr id="4" name="Дата 3">
            <a:extLst>
              <a:ext uri="{FF2B5EF4-FFF2-40B4-BE49-F238E27FC236}">
                <a16:creationId xmlns="" xmlns:a16="http://schemas.microsoft.com/office/drawing/2014/main" id="{AC6F89F8-3E24-406D-9C49-00E6E47E4AAC}"/>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C2B5F97-2F18-4EF2-9CBC-AAAB9FF4CC91}"/>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8" name="Текст 14">
            <a:extLst>
              <a:ext uri="{FF2B5EF4-FFF2-40B4-BE49-F238E27FC236}">
                <a16:creationId xmlns="" xmlns:a16="http://schemas.microsoft.com/office/drawing/2014/main" id="{82903A57-2768-42F8-A5EA-4C19B9049850}"/>
              </a:ext>
            </a:extLst>
          </p:cNvPr>
          <p:cNvSpPr>
            <a:spLocks noGrp="1"/>
          </p:cNvSpPr>
          <p:nvPr>
            <p:ph type="body" sz="quarter" idx="15"/>
          </p:nvPr>
        </p:nvSpPr>
        <p:spPr>
          <a:xfrm>
            <a:off x="830067" y="3889184"/>
            <a:ext cx="4548187" cy="1708223"/>
          </a:xfrm>
        </p:spPr>
        <p:txBody>
          <a:bodyPr rtlCol="0">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rtl="0"/>
            <a:r>
              <a:rPr lang="ru-RU" noProof="0" smtClean="0"/>
              <a:t>Образец текста</a:t>
            </a:r>
          </a:p>
        </p:txBody>
      </p:sp>
      <p:sp>
        <p:nvSpPr>
          <p:cNvPr id="38" name="Полилиния: Фигура 37">
            <a:extLst>
              <a:ext uri="{FF2B5EF4-FFF2-40B4-BE49-F238E27FC236}">
                <a16:creationId xmlns=""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29" name="Полилиния: Форма 28">
            <a:extLst>
              <a:ext uri="{FF2B5EF4-FFF2-40B4-BE49-F238E27FC236}">
                <a16:creationId xmlns=""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26" name="Полилиния: фигура 25">
            <a:extLst>
              <a:ext uri="{FF2B5EF4-FFF2-40B4-BE49-F238E27FC236}">
                <a16:creationId xmlns=""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pPr rtl="0"/>
            <a:endParaRPr lang="ru-RU" noProof="0" dirty="0"/>
          </a:p>
        </p:txBody>
      </p:sp>
      <p:sp>
        <p:nvSpPr>
          <p:cNvPr id="28" name="Текст 26">
            <a:extLst>
              <a:ext uri="{FF2B5EF4-FFF2-40B4-BE49-F238E27FC236}">
                <a16:creationId xmlns=""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rtlCol="0">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31" name="Текст 29">
            <a:extLst>
              <a:ext uri="{FF2B5EF4-FFF2-40B4-BE49-F238E27FC236}">
                <a16:creationId xmlns=""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rtlCol="0"/>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rtl="0"/>
            <a:r>
              <a:rPr lang="ru-RU" noProof="0" smtClean="0"/>
              <a:t>Образец текста</a:t>
            </a:r>
          </a:p>
        </p:txBody>
      </p:sp>
      <p:sp>
        <p:nvSpPr>
          <p:cNvPr id="3" name="Графический объект 33">
            <a:extLst>
              <a:ext uri="{FF2B5EF4-FFF2-40B4-BE49-F238E27FC236}">
                <a16:creationId xmlns="" xmlns:a16="http://schemas.microsoft.com/office/drawing/2014/main" id="{38956B41-4EE0-4C7C-8436-027F5DE8B1BC}"/>
              </a:ext>
            </a:extLst>
          </p:cNvPr>
          <p:cNvSpPr/>
          <p:nvPr userDrawn="1"/>
        </p:nvSpPr>
        <p:spPr>
          <a:xfrm>
            <a:off x="887581" y="2045662"/>
            <a:ext cx="4824000"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pPr rtl="0"/>
            <a:endParaRPr lang="ru-RU" noProof="0" dirty="0"/>
          </a:p>
        </p:txBody>
      </p:sp>
      <p:sp>
        <p:nvSpPr>
          <p:cNvPr id="33" name="Полилиния: Фигура 32">
            <a:extLst>
              <a:ext uri="{FF2B5EF4-FFF2-40B4-BE49-F238E27FC236}">
                <a16:creationId xmlns=""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равнение с подзаголовком">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rtlCol="0" anchor="b">
            <a:normAutofit/>
          </a:bodyPr>
          <a:lstStyle>
            <a:lvl1pPr algn="ctr">
              <a:defRPr sz="4000"/>
            </a:lvl1pPr>
          </a:lstStyle>
          <a:p>
            <a:pPr rtl="0"/>
            <a:r>
              <a:rPr lang="ru-RU" noProof="0" dirty="0"/>
              <a:t>СРАВНЕНИЕ</a:t>
            </a:r>
          </a:p>
        </p:txBody>
      </p:sp>
      <p:sp>
        <p:nvSpPr>
          <p:cNvPr id="3" name="Текст 2">
            <a:extLst>
              <a:ext uri="{FF2B5EF4-FFF2-40B4-BE49-F238E27FC236}">
                <a16:creationId xmlns="" xmlns:a16="http://schemas.microsoft.com/office/drawing/2014/main" id="{40DFDBBD-D278-4F5A-BD28-172F5B157E88}"/>
              </a:ext>
            </a:extLst>
          </p:cNvPr>
          <p:cNvSpPr>
            <a:spLocks noGrp="1"/>
          </p:cNvSpPr>
          <p:nvPr>
            <p:ph type="body" idx="1" hasCustomPrompt="1"/>
          </p:nvPr>
        </p:nvSpPr>
        <p:spPr>
          <a:xfrm>
            <a:off x="811311"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ЗАГОЛОВОК РАЗДЕЛА 1</a:t>
            </a:r>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7" name="Текст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830066" y="1898650"/>
            <a:ext cx="10515599" cy="701675"/>
          </a:xfrm>
        </p:spPr>
        <p:txBody>
          <a:bodyPr rtlCol="0">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22" name="Графический объект 19">
            <a:extLst>
              <a:ext uri="{FF2B5EF4-FFF2-40B4-BE49-F238E27FC236}">
                <a16:creationId xmlns=""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pPr rtl="0"/>
            <a:endParaRPr lang="ru-RU" noProof="0" dirty="0"/>
          </a:p>
        </p:txBody>
      </p:sp>
      <p:sp>
        <p:nvSpPr>
          <p:cNvPr id="24" name="Текст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5973985" y="2959593"/>
            <a:ext cx="4365625" cy="365125"/>
          </a:xfrm>
        </p:spPr>
        <p:txBody>
          <a:bodyPr rtlCol="0">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ЗАГОЛОВОК РАЗДЕЛА 2</a:t>
            </a:r>
          </a:p>
        </p:txBody>
      </p:sp>
      <p:sp>
        <p:nvSpPr>
          <p:cNvPr id="28" name="Текст 26">
            <a:extLst>
              <a:ext uri="{FF2B5EF4-FFF2-40B4-BE49-F238E27FC236}">
                <a16:creationId xmlns="" xmlns:a16="http://schemas.microsoft.com/office/drawing/2014/main" id="{D0525F80-1CD7-406E-A2B0-ACB0CD78A32C}"/>
              </a:ext>
            </a:extLst>
          </p:cNvPr>
          <p:cNvSpPr>
            <a:spLocks noGrp="1"/>
          </p:cNvSpPr>
          <p:nvPr>
            <p:ph type="body" sz="quarter" idx="20"/>
          </p:nvPr>
        </p:nvSpPr>
        <p:spPr>
          <a:xfrm>
            <a:off x="811311"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smtClean="0"/>
              <a:t>Образец текста</a:t>
            </a:r>
          </a:p>
        </p:txBody>
      </p:sp>
      <p:sp>
        <p:nvSpPr>
          <p:cNvPr id="30" name="Текст 26">
            <a:extLst>
              <a:ext uri="{FF2B5EF4-FFF2-40B4-BE49-F238E27FC236}">
                <a16:creationId xmlns=""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rtlCol="0">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smtClean="0"/>
              <a:t>Образец текста</a:t>
            </a:r>
          </a:p>
        </p:txBody>
      </p:sp>
      <p:grpSp>
        <p:nvGrpSpPr>
          <p:cNvPr id="41" name="Графический объект 39">
            <a:extLst>
              <a:ext uri="{FF2B5EF4-FFF2-40B4-BE49-F238E27FC236}">
                <a16:creationId xmlns=""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Tree>
    <p:extLst>
      <p:ext uri="{BB962C8B-B14F-4D97-AF65-F5344CB8AC3E}">
        <p14:creationId xmlns:p14="http://schemas.microsoft.com/office/powerpoint/2010/main" xmlns=""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Слайд с диаграммой">
    <p:spTree>
      <p:nvGrpSpPr>
        <p:cNvPr id="1" name=""/>
        <p:cNvGrpSpPr/>
        <p:nvPr/>
      </p:nvGrpSpPr>
      <p:grpSpPr>
        <a:xfrm>
          <a:off x="0" y="0"/>
          <a:ext cx="0" cy="0"/>
          <a:chOff x="0" y="0"/>
          <a:chExt cx="0" cy="0"/>
        </a:xfrm>
      </p:grpSpPr>
      <p:sp>
        <p:nvSpPr>
          <p:cNvPr id="48" name="Овал 47">
            <a:extLst>
              <a:ext uri="{FF2B5EF4-FFF2-40B4-BE49-F238E27FC236}">
                <a16:creationId xmlns=""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49" name="Графический объект 12">
            <a:extLst>
              <a:ext uri="{FF2B5EF4-FFF2-40B4-BE49-F238E27FC236}">
                <a16:creationId xmlns=""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rtlCol="0" anchor="b">
            <a:normAutofit/>
          </a:bodyPr>
          <a:lstStyle>
            <a:lvl1pPr algn="l">
              <a:defRPr sz="4000"/>
            </a:lvl1pPr>
          </a:lstStyle>
          <a:p>
            <a:pPr rtl="0"/>
            <a:r>
              <a:rPr lang="ru-RU" noProof="0" dirty="0"/>
              <a:t>СЛАЙД С ДИАГРАММОЙ</a:t>
            </a:r>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7" name="Текст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5649889" y="2592569"/>
            <a:ext cx="5630885" cy="701675"/>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24" name="Текст 2">
            <a:extLst>
              <a:ext uri="{FF2B5EF4-FFF2-40B4-BE49-F238E27FC236}">
                <a16:creationId xmlns=""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30 %</a:t>
            </a:r>
          </a:p>
        </p:txBody>
      </p:sp>
      <p:sp>
        <p:nvSpPr>
          <p:cNvPr id="30" name="Текст 26">
            <a:extLst>
              <a:ext uri="{FF2B5EF4-FFF2-40B4-BE49-F238E27FC236}">
                <a16:creationId xmlns=""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23" name="Текст 2">
            <a:extLst>
              <a:ext uri="{FF2B5EF4-FFF2-40B4-BE49-F238E27FC236}">
                <a16:creationId xmlns=""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10 %</a:t>
            </a:r>
          </a:p>
        </p:txBody>
      </p:sp>
      <p:sp>
        <p:nvSpPr>
          <p:cNvPr id="25" name="Текст 26">
            <a:extLst>
              <a:ext uri="{FF2B5EF4-FFF2-40B4-BE49-F238E27FC236}">
                <a16:creationId xmlns=""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27" name="Текст 2">
            <a:extLst>
              <a:ext uri="{FF2B5EF4-FFF2-40B4-BE49-F238E27FC236}">
                <a16:creationId xmlns=""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25 %</a:t>
            </a:r>
          </a:p>
        </p:txBody>
      </p:sp>
      <p:sp>
        <p:nvSpPr>
          <p:cNvPr id="29" name="Текст 26">
            <a:extLst>
              <a:ext uri="{FF2B5EF4-FFF2-40B4-BE49-F238E27FC236}">
                <a16:creationId xmlns=""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32" name="Текст 2">
            <a:extLst>
              <a:ext uri="{FF2B5EF4-FFF2-40B4-BE49-F238E27FC236}">
                <a16:creationId xmlns=""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10 %</a:t>
            </a:r>
          </a:p>
        </p:txBody>
      </p:sp>
      <p:sp>
        <p:nvSpPr>
          <p:cNvPr id="33" name="Текст 26">
            <a:extLst>
              <a:ext uri="{FF2B5EF4-FFF2-40B4-BE49-F238E27FC236}">
                <a16:creationId xmlns=""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35" name="Текст 2">
            <a:extLst>
              <a:ext uri="{FF2B5EF4-FFF2-40B4-BE49-F238E27FC236}">
                <a16:creationId xmlns=""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20 %</a:t>
            </a:r>
          </a:p>
        </p:txBody>
      </p:sp>
      <p:sp>
        <p:nvSpPr>
          <p:cNvPr id="36" name="Текст 26">
            <a:extLst>
              <a:ext uri="{FF2B5EF4-FFF2-40B4-BE49-F238E27FC236}">
                <a16:creationId xmlns=""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38" name="Текст 2">
            <a:extLst>
              <a:ext uri="{FF2B5EF4-FFF2-40B4-BE49-F238E27FC236}">
                <a16:creationId xmlns=""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rtlCol="0"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ru-RU" noProof="0" dirty="0"/>
              <a:t>5 %</a:t>
            </a:r>
          </a:p>
        </p:txBody>
      </p:sp>
      <p:sp>
        <p:nvSpPr>
          <p:cNvPr id="39" name="Текст 26">
            <a:extLst>
              <a:ext uri="{FF2B5EF4-FFF2-40B4-BE49-F238E27FC236}">
                <a16:creationId xmlns=""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rtlCol="0">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ru-RU" noProof="0" dirty="0"/>
              <a:t>Название категории</a:t>
            </a:r>
          </a:p>
        </p:txBody>
      </p:sp>
      <p:sp>
        <p:nvSpPr>
          <p:cNvPr id="19" name="Диаграмма 18">
            <a:extLst>
              <a:ext uri="{FF2B5EF4-FFF2-40B4-BE49-F238E27FC236}">
                <a16:creationId xmlns="" xmlns:a16="http://schemas.microsoft.com/office/drawing/2014/main" id="{08CD548A-F4DA-41C7-BC55-620C696D5A6A}"/>
              </a:ext>
            </a:extLst>
          </p:cNvPr>
          <p:cNvSpPr>
            <a:spLocks noGrp="1"/>
          </p:cNvSpPr>
          <p:nvPr>
            <p:ph type="chart" sz="quarter" idx="32"/>
          </p:nvPr>
        </p:nvSpPr>
        <p:spPr>
          <a:xfrm>
            <a:off x="911225" y="908050"/>
            <a:ext cx="4284663" cy="436562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ru-RU" noProof="0" smtClean="0"/>
              <a:t>Вставка диаграммы</a:t>
            </a:r>
            <a:endParaRPr lang="ru-RU" noProof="0" dirty="0"/>
          </a:p>
        </p:txBody>
      </p:sp>
      <p:grpSp>
        <p:nvGrpSpPr>
          <p:cNvPr id="41" name="Графический объект 39">
            <a:extLst>
              <a:ext uri="{FF2B5EF4-FFF2-40B4-BE49-F238E27FC236}">
                <a16:creationId xmlns=""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Полилиния: Фигура 41">
              <a:extLst>
                <a:ext uri="{FF2B5EF4-FFF2-40B4-BE49-F238E27FC236}">
                  <a16:creationId xmlns=""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3" name="Полилиния: Фигура 42">
              <a:extLst>
                <a:ext uri="{FF2B5EF4-FFF2-40B4-BE49-F238E27FC236}">
                  <a16:creationId xmlns=""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46" name="Полилиния: Фигура 45">
              <a:extLst>
                <a:ext uri="{FF2B5EF4-FFF2-40B4-BE49-F238E27FC236}">
                  <a16:creationId xmlns=""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3" name="Графический объект 50">
            <a:extLst>
              <a:ext uri="{FF2B5EF4-FFF2-40B4-BE49-F238E27FC236}">
                <a16:creationId xmlns="" xmlns:a16="http://schemas.microsoft.com/office/drawing/2014/main" id="{33AA43FA-C2DC-406C-BFE6-A2A804112236}"/>
              </a:ext>
            </a:extLst>
          </p:cNvPr>
          <p:cNvSpPr/>
          <p:nvPr/>
        </p:nvSpPr>
        <p:spPr>
          <a:xfrm>
            <a:off x="5731818" y="2267879"/>
            <a:ext cx="3420000"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Слайд с таблицей">
    <p:spTree>
      <p:nvGrpSpPr>
        <p:cNvPr id="1" name=""/>
        <p:cNvGrpSpPr/>
        <p:nvPr/>
      </p:nvGrpSpPr>
      <p:grpSpPr>
        <a:xfrm>
          <a:off x="0" y="0"/>
          <a:ext cx="0" cy="0"/>
          <a:chOff x="0" y="0"/>
          <a:chExt cx="0" cy="0"/>
        </a:xfrm>
      </p:grpSpPr>
      <p:sp>
        <p:nvSpPr>
          <p:cNvPr id="52" name="Овал 51">
            <a:extLst>
              <a:ext uri="{FF2B5EF4-FFF2-40B4-BE49-F238E27FC236}">
                <a16:creationId xmlns=""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53" name="Графический объект 12">
            <a:extLst>
              <a:ext uri="{FF2B5EF4-FFF2-40B4-BE49-F238E27FC236}">
                <a16:creationId xmlns=""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rtlCol="0" anchor="b">
            <a:normAutofit/>
          </a:bodyPr>
          <a:lstStyle>
            <a:lvl1pPr algn="l">
              <a:defRPr sz="4000"/>
            </a:lvl1pPr>
          </a:lstStyle>
          <a:p>
            <a:pPr rtl="0"/>
            <a:r>
              <a:rPr lang="ru-RU" noProof="0" dirty="0"/>
              <a:t>СЛАЙД С ТАБЛИЦЕЙ</a:t>
            </a:r>
          </a:p>
        </p:txBody>
      </p:sp>
      <p:sp>
        <p:nvSpPr>
          <p:cNvPr id="4" name="Дата 3">
            <a:extLst>
              <a:ext uri="{FF2B5EF4-FFF2-40B4-BE49-F238E27FC236}">
                <a16:creationId xmlns="" xmlns:a16="http://schemas.microsoft.com/office/drawing/2014/main" id="{DC2A0631-3130-4C36-8E5E-80464B1A62A7}"/>
              </a:ext>
            </a:extLst>
          </p:cNvPr>
          <p:cNvSpPr>
            <a:spLocks noGrp="1"/>
          </p:cNvSpPr>
          <p:nvPr>
            <p:ph type="dt" sz="half" idx="10"/>
          </p:nvPr>
        </p:nvSpPr>
        <p:spPr/>
        <p:txBody>
          <a:bodyPr rtlCol="0"/>
          <a:lstStyle/>
          <a:p>
            <a:pPr rtl="0"/>
            <a:r>
              <a:rPr lang="ru-RU" noProof="0" dirty="0"/>
              <a:t>ДД.ММ.20XX</a:t>
            </a:r>
          </a:p>
        </p:txBody>
      </p:sp>
      <p:sp>
        <p:nvSpPr>
          <p:cNvPr id="5" name="Нижний колонтитул 4">
            <a:extLst>
              <a:ext uri="{FF2B5EF4-FFF2-40B4-BE49-F238E27FC236}">
                <a16:creationId xmlns=""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rtlCol="0"/>
          <a:lstStyle/>
          <a:p>
            <a:pPr rtl="0"/>
            <a:r>
              <a:rPr lang="ru-RU" noProof="0" dirty="0"/>
              <a:t>ДОБАВИТЬ НИЖНИЙ КОЛОНТИТУЛ</a:t>
            </a:r>
          </a:p>
        </p:txBody>
      </p:sp>
      <p:sp>
        <p:nvSpPr>
          <p:cNvPr id="6" name="Номер слайда 5">
            <a:extLst>
              <a:ext uri="{FF2B5EF4-FFF2-40B4-BE49-F238E27FC236}">
                <a16:creationId xmlns="" xmlns:a16="http://schemas.microsoft.com/office/drawing/2014/main" id="{EE6603C1-6E1A-4E4B-9555-31D84B6BDAD9}"/>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7" name="Текст 26">
            <a:extLst>
              <a:ext uri="{FF2B5EF4-FFF2-40B4-BE49-F238E27FC236}">
                <a16:creationId xmlns="" xmlns:a16="http://schemas.microsoft.com/office/drawing/2014/main" id="{C990C5BD-BC2C-4822-AA4E-446B77052F23}"/>
              </a:ext>
            </a:extLst>
          </p:cNvPr>
          <p:cNvSpPr>
            <a:spLocks noGrp="1"/>
          </p:cNvSpPr>
          <p:nvPr>
            <p:ph type="body" sz="quarter" idx="16"/>
          </p:nvPr>
        </p:nvSpPr>
        <p:spPr>
          <a:xfrm>
            <a:off x="809405" y="3252275"/>
            <a:ext cx="3396171" cy="1846732"/>
          </a:xfrm>
        </p:spPr>
        <p:txBody>
          <a:bodyPr rtlCol="0">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sp>
        <p:nvSpPr>
          <p:cNvPr id="18" name="Таблица 17">
            <a:extLst>
              <a:ext uri="{FF2B5EF4-FFF2-40B4-BE49-F238E27FC236}">
                <a16:creationId xmlns="" xmlns:a16="http://schemas.microsoft.com/office/drawing/2014/main" id="{3AF64257-E00C-4FE5-925B-A78911D1D2B9}"/>
              </a:ext>
            </a:extLst>
          </p:cNvPr>
          <p:cNvSpPr>
            <a:spLocks noGrp="1"/>
          </p:cNvSpPr>
          <p:nvPr>
            <p:ph type="tbl" sz="quarter" idx="17"/>
          </p:nvPr>
        </p:nvSpPr>
        <p:spPr>
          <a:xfrm>
            <a:off x="4724400" y="1493214"/>
            <a:ext cx="6561138" cy="384713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ru-RU" noProof="0" smtClean="0"/>
              <a:t>Вставка таблицы</a:t>
            </a:r>
            <a:endParaRPr lang="ru-RU" noProof="0" dirty="0"/>
          </a:p>
        </p:txBody>
      </p:sp>
      <p:grpSp>
        <p:nvGrpSpPr>
          <p:cNvPr id="45" name="Графический объект 39">
            <a:extLst>
              <a:ext uri="{FF2B5EF4-FFF2-40B4-BE49-F238E27FC236}">
                <a16:creationId xmlns=""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Полилиния: Фигура 45">
              <a:extLst>
                <a:ext uri="{FF2B5EF4-FFF2-40B4-BE49-F238E27FC236}">
                  <a16:creationId xmlns=""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pPr rtl="0"/>
              <a:endParaRPr lang="ru-RU" noProof="0" dirty="0"/>
            </a:p>
          </p:txBody>
        </p:sp>
        <p:sp>
          <p:nvSpPr>
            <p:cNvPr id="48" name="Полилиния: Фигура 47">
              <a:extLst>
                <a:ext uri="{FF2B5EF4-FFF2-40B4-BE49-F238E27FC236}">
                  <a16:creationId xmlns=""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pPr rtl="0"/>
              <a:endParaRPr lang="ru-RU" noProof="0" dirty="0"/>
            </a:p>
          </p:txBody>
        </p:sp>
        <p:sp>
          <p:nvSpPr>
            <p:cNvPr id="49" name="Полилиния: фигура 48">
              <a:extLst>
                <a:ext uri="{FF2B5EF4-FFF2-40B4-BE49-F238E27FC236}">
                  <a16:creationId xmlns=""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pPr rtl="0"/>
              <a:endParaRPr lang="ru-RU" noProof="0" dirty="0"/>
            </a:p>
          </p:txBody>
        </p:sp>
        <p:sp>
          <p:nvSpPr>
            <p:cNvPr id="50" name="Полилиния: Фигура 49">
              <a:extLst>
                <a:ext uri="{FF2B5EF4-FFF2-40B4-BE49-F238E27FC236}">
                  <a16:creationId xmlns=""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pPr rtl="0"/>
              <a:endParaRPr lang="ru-RU" noProof="0" dirty="0"/>
            </a:p>
          </p:txBody>
        </p:sp>
        <p:sp>
          <p:nvSpPr>
            <p:cNvPr id="51" name="Полилиния: фигура 50">
              <a:extLst>
                <a:ext uri="{FF2B5EF4-FFF2-40B4-BE49-F238E27FC236}">
                  <a16:creationId xmlns=""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pPr rtl="0"/>
              <a:endParaRPr lang="ru-RU" noProof="0" dirty="0"/>
            </a:p>
          </p:txBody>
        </p:sp>
      </p:grpSp>
      <p:sp>
        <p:nvSpPr>
          <p:cNvPr id="3" name="Графический объект 54">
            <a:extLst>
              <a:ext uri="{FF2B5EF4-FFF2-40B4-BE49-F238E27FC236}">
                <a16:creationId xmlns="" xmlns:a16="http://schemas.microsoft.com/office/drawing/2014/main" id="{A1820133-6B1B-4297-8A79-2E89B2C7199B}"/>
              </a:ext>
            </a:extLst>
          </p:cNvPr>
          <p:cNvSpPr/>
          <p:nvPr/>
        </p:nvSpPr>
        <p:spPr>
          <a:xfrm>
            <a:off x="895660" y="2912161"/>
            <a:ext cx="25560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
    <p:spTree>
      <p:nvGrpSpPr>
        <p:cNvPr id="1" name=""/>
        <p:cNvGrpSpPr/>
        <p:nvPr/>
      </p:nvGrpSpPr>
      <p:grpSpPr>
        <a:xfrm>
          <a:off x="0" y="0"/>
          <a:ext cx="0" cy="0"/>
          <a:chOff x="0" y="0"/>
          <a:chExt cx="0" cy="0"/>
        </a:xfrm>
      </p:grpSpPr>
      <p:sp>
        <p:nvSpPr>
          <p:cNvPr id="51" name="Рисунок 50">
            <a:extLst>
              <a:ext uri="{FF2B5EF4-FFF2-40B4-BE49-F238E27FC236}">
                <a16:creationId xmlns=""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rtlCol="0" anchor="ctr" anchorCtr="0">
            <a:noAutofit/>
          </a:bodyPr>
          <a:lstStyle>
            <a:lvl1pPr marL="0" indent="0" algn="ctr">
              <a:buNone/>
              <a:defRPr sz="1400"/>
            </a:lvl1pPr>
          </a:lstStyle>
          <a:p>
            <a:pPr rtl="0"/>
            <a:r>
              <a:rPr lang="ru-RU" noProof="0" smtClean="0"/>
              <a:t>Вставка рисунка</a:t>
            </a:r>
            <a:endParaRPr lang="ru-RU" noProof="0" dirty="0"/>
          </a:p>
        </p:txBody>
      </p:sp>
      <p:sp>
        <p:nvSpPr>
          <p:cNvPr id="46" name="Полилиния: Фигура 45">
            <a:extLst>
              <a:ext uri="{FF2B5EF4-FFF2-40B4-BE49-F238E27FC236}">
                <a16:creationId xmlns=""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47" name="Полилиния: Фигура 46">
            <a:extLst>
              <a:ext uri="{FF2B5EF4-FFF2-40B4-BE49-F238E27FC236}">
                <a16:creationId xmlns=""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45" name="Полилиния: фигура 44">
            <a:extLst>
              <a:ext uri="{FF2B5EF4-FFF2-40B4-BE49-F238E27FC236}">
                <a16:creationId xmlns=""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pPr rtl="0"/>
            <a:endParaRPr lang="ru-RU" noProof="0" dirty="0"/>
          </a:p>
        </p:txBody>
      </p:sp>
      <p:sp>
        <p:nvSpPr>
          <p:cNvPr id="24" name="Овал 23">
            <a:extLst>
              <a:ext uri="{FF2B5EF4-FFF2-40B4-BE49-F238E27FC236}">
                <a16:creationId xmlns=""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5" name="Графический объект 12">
            <a:extLst>
              <a:ext uri="{FF2B5EF4-FFF2-40B4-BE49-F238E27FC236}">
                <a16:creationId xmlns=""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2" name="Заголовок 1">
            <a:extLst>
              <a:ext uri="{FF2B5EF4-FFF2-40B4-BE49-F238E27FC236}">
                <a16:creationId xmlns=""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rtlCol="0"/>
          <a:lstStyle>
            <a:lvl1pPr algn="ctr">
              <a:defRPr>
                <a:solidFill>
                  <a:schemeClr val="bg1"/>
                </a:solidFill>
              </a:defRPr>
            </a:lvl1pPr>
          </a:lstStyle>
          <a:p>
            <a:pPr rtl="0"/>
            <a:r>
              <a:rPr lang="ru-RU" noProof="0" dirty="0"/>
              <a:t>БОЛЬШОЕ ИЗОБРАЖЕНИЕ</a:t>
            </a:r>
          </a:p>
        </p:txBody>
      </p:sp>
      <p:sp>
        <p:nvSpPr>
          <p:cNvPr id="6" name="Нижний колонтитул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rtlCol="0"/>
          <a:lstStyle/>
          <a:p>
            <a:pPr rtl="0"/>
            <a:r>
              <a:rPr lang="ru-RU" noProof="0" dirty="0"/>
              <a:t>ДОБАВИТЬ НИЖНИЙ КОЛОНТИТУЛ</a:t>
            </a:r>
          </a:p>
        </p:txBody>
      </p:sp>
      <p:sp>
        <p:nvSpPr>
          <p:cNvPr id="7" name="Номер слайда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21" name="Текст 26">
            <a:extLst>
              <a:ext uri="{FF2B5EF4-FFF2-40B4-BE49-F238E27FC236}">
                <a16:creationId xmlns="" xmlns:a16="http://schemas.microsoft.com/office/drawing/2014/main" id="{78B29DA7-7E72-4576-8F68-91B70D11C8FD}"/>
              </a:ext>
            </a:extLst>
          </p:cNvPr>
          <p:cNvSpPr>
            <a:spLocks noGrp="1"/>
          </p:cNvSpPr>
          <p:nvPr>
            <p:ph type="body" sz="quarter" idx="16"/>
          </p:nvPr>
        </p:nvSpPr>
        <p:spPr>
          <a:xfrm>
            <a:off x="2412987" y="5718810"/>
            <a:ext cx="7366026" cy="946532"/>
          </a:xfrm>
        </p:spPr>
        <p:txBody>
          <a:bodyPr rtlCol="0">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ru-RU" noProof="0" smtClean="0"/>
              <a:t>Образец текста</a:t>
            </a:r>
          </a:p>
        </p:txBody>
      </p:sp>
      <p:pic>
        <p:nvPicPr>
          <p:cNvPr id="22" name="Графический объект 21">
            <a:extLst>
              <a:ext uri="{FF2B5EF4-FFF2-40B4-BE49-F238E27FC236}">
                <a16:creationId xmlns="" xmlns:a16="http://schemas.microsoft.com/office/drawing/2014/main" id="{B091E01B-B80B-4194-AC2B-41043EC597D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762500" y="5155439"/>
            <a:ext cx="2667000" cy="139903"/>
          </a:xfrm>
          <a:prstGeom prst="rect">
            <a:avLst/>
          </a:prstGeom>
        </p:spPr>
      </p:pic>
      <p:sp>
        <p:nvSpPr>
          <p:cNvPr id="40" name="Полилиния: Фигура 39">
            <a:extLst>
              <a:ext uri="{FF2B5EF4-FFF2-40B4-BE49-F238E27FC236}">
                <a16:creationId xmlns=""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pPr rtl="0"/>
            <a:endParaRPr lang="ru-RU" noProof="0" dirty="0"/>
          </a:p>
        </p:txBody>
      </p:sp>
      <p:sp>
        <p:nvSpPr>
          <p:cNvPr id="41" name="Полилиния: Фигура 40">
            <a:extLst>
              <a:ext uri="{FF2B5EF4-FFF2-40B4-BE49-F238E27FC236}">
                <a16:creationId xmlns=""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pPr rtl="0"/>
            <a:endParaRPr lang="ru-RU" noProof="0" dirty="0"/>
          </a:p>
        </p:txBody>
      </p:sp>
      <p:sp>
        <p:nvSpPr>
          <p:cNvPr id="42" name="Полилиния: фигура 41">
            <a:extLst>
              <a:ext uri="{FF2B5EF4-FFF2-40B4-BE49-F238E27FC236}">
                <a16:creationId xmlns=""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pPr rtl="0"/>
            <a:endParaRPr lang="ru-RU" noProof="0" dirty="0"/>
          </a:p>
        </p:txBody>
      </p:sp>
      <p:sp>
        <p:nvSpPr>
          <p:cNvPr id="44" name="Полилиния: Фигура 43">
            <a:extLst>
              <a:ext uri="{FF2B5EF4-FFF2-40B4-BE49-F238E27FC236}">
                <a16:creationId xmlns=""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pPr rtl="0"/>
            <a:endParaRPr lang="ru-RU" noProof="0" dirty="0"/>
          </a:p>
        </p:txBody>
      </p:sp>
      <p:sp>
        <p:nvSpPr>
          <p:cNvPr id="48" name="Полилиния: Фигура 47">
            <a:extLst>
              <a:ext uri="{FF2B5EF4-FFF2-40B4-BE49-F238E27FC236}">
                <a16:creationId xmlns=""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pPr rtl="0"/>
            <a:endParaRPr lang="ru-RU" noProof="0" dirty="0"/>
          </a:p>
        </p:txBody>
      </p:sp>
    </p:spTree>
    <p:extLst>
      <p:ext uri="{BB962C8B-B14F-4D97-AF65-F5344CB8AC3E}">
        <p14:creationId xmlns:p14="http://schemas.microsoft.com/office/powerpoint/2010/main" xmlns=""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Содержимое видео">
    <p:spTree>
      <p:nvGrpSpPr>
        <p:cNvPr id="1" name=""/>
        <p:cNvGrpSpPr/>
        <p:nvPr/>
      </p:nvGrpSpPr>
      <p:grpSpPr>
        <a:xfrm>
          <a:off x="0" y="0"/>
          <a:ext cx="0" cy="0"/>
          <a:chOff x="0" y="0"/>
          <a:chExt cx="0" cy="0"/>
        </a:xfrm>
      </p:grpSpPr>
      <p:sp>
        <p:nvSpPr>
          <p:cNvPr id="25" name="Овал 24">
            <a:extLst>
              <a:ext uri="{FF2B5EF4-FFF2-40B4-BE49-F238E27FC236}">
                <a16:creationId xmlns=""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dirty="0"/>
          </a:p>
        </p:txBody>
      </p:sp>
      <p:sp>
        <p:nvSpPr>
          <p:cNvPr id="26" name="Графический объект 12">
            <a:extLst>
              <a:ext uri="{FF2B5EF4-FFF2-40B4-BE49-F238E27FC236}">
                <a16:creationId xmlns=""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rtl="0"/>
            <a:endParaRPr lang="ru-RU" noProof="0" dirty="0"/>
          </a:p>
        </p:txBody>
      </p:sp>
      <p:sp>
        <p:nvSpPr>
          <p:cNvPr id="8" name="Мультимедиа 7">
            <a:extLst>
              <a:ext uri="{FF2B5EF4-FFF2-40B4-BE49-F238E27FC236}">
                <a16:creationId xmlns=""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ru-RU" noProof="0" smtClean="0"/>
              <a:t>Вставка клипа мультимедиа</a:t>
            </a:r>
            <a:endParaRPr lang="ru-RU" noProof="0" dirty="0"/>
          </a:p>
        </p:txBody>
      </p:sp>
      <p:sp>
        <p:nvSpPr>
          <p:cNvPr id="6" name="Нижний колонтитул 5">
            <a:extLst>
              <a:ext uri="{FF2B5EF4-FFF2-40B4-BE49-F238E27FC236}">
                <a16:creationId xmlns=""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rtlCol="0"/>
          <a:lstStyle/>
          <a:p>
            <a:pPr rtl="0"/>
            <a:r>
              <a:rPr lang="ru-RU" noProof="0" dirty="0"/>
              <a:t>ДОБАВИТЬ НИЖНИЙ КОЛОНТИТУЛ</a:t>
            </a:r>
          </a:p>
        </p:txBody>
      </p:sp>
      <p:sp>
        <p:nvSpPr>
          <p:cNvPr id="7" name="Номер слайда 6">
            <a:extLst>
              <a:ext uri="{FF2B5EF4-FFF2-40B4-BE49-F238E27FC236}">
                <a16:creationId xmlns="" xmlns:a16="http://schemas.microsoft.com/office/drawing/2014/main" id="{B41517C1-CBB7-46B0-99AA-8512104026B7}"/>
              </a:ext>
            </a:extLst>
          </p:cNvPr>
          <p:cNvSpPr>
            <a:spLocks noGrp="1"/>
          </p:cNvSpPr>
          <p:nvPr>
            <p:ph type="sldNum" sz="quarter" idx="12"/>
          </p:nvPr>
        </p:nvSpPr>
        <p:spPr/>
        <p:txBody>
          <a:bodyPr rtlCol="0"/>
          <a:lstStyle/>
          <a:p>
            <a:pPr rtl="0"/>
            <a:fld id="{D495E168-DA5E-4888-8D8A-92B118324C14}" type="slidenum">
              <a:rPr lang="ru-RU" noProof="0" smtClean="0"/>
              <a:pPr rtl="0"/>
              <a:t>‹#›</a:t>
            </a:fld>
            <a:endParaRPr lang="ru-RU" noProof="0" dirty="0"/>
          </a:p>
        </p:txBody>
      </p:sp>
      <p:sp>
        <p:nvSpPr>
          <p:cNvPr id="11" name="Полилиния: фигура 10">
            <a:extLst>
              <a:ext uri="{FF2B5EF4-FFF2-40B4-BE49-F238E27FC236}">
                <a16:creationId xmlns=""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pPr rtl="0"/>
            <a:endParaRPr lang="ru-RU" noProof="0" dirty="0"/>
          </a:p>
        </p:txBody>
      </p:sp>
      <p:sp>
        <p:nvSpPr>
          <p:cNvPr id="15" name="Полилиния: фигура 14">
            <a:extLst>
              <a:ext uri="{FF2B5EF4-FFF2-40B4-BE49-F238E27FC236}">
                <a16:creationId xmlns=""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pPr rtl="0"/>
            <a:endParaRPr lang="ru-RU" noProof="0" dirty="0"/>
          </a:p>
        </p:txBody>
      </p:sp>
      <p:sp>
        <p:nvSpPr>
          <p:cNvPr id="16" name="Полилиния: фигура 15">
            <a:extLst>
              <a:ext uri="{FF2B5EF4-FFF2-40B4-BE49-F238E27FC236}">
                <a16:creationId xmlns=""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pPr rtl="0"/>
            <a:endParaRPr lang="ru-RU" noProof="0" dirty="0"/>
          </a:p>
        </p:txBody>
      </p:sp>
      <p:sp>
        <p:nvSpPr>
          <p:cNvPr id="17" name="Полилиния: фигура 16">
            <a:extLst>
              <a:ext uri="{FF2B5EF4-FFF2-40B4-BE49-F238E27FC236}">
                <a16:creationId xmlns=""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pPr rtl="0"/>
            <a:endParaRPr lang="ru-RU" noProof="0" dirty="0"/>
          </a:p>
        </p:txBody>
      </p:sp>
      <p:sp>
        <p:nvSpPr>
          <p:cNvPr id="18" name="Полилиния: Форма 17">
            <a:extLst>
              <a:ext uri="{FF2B5EF4-FFF2-40B4-BE49-F238E27FC236}">
                <a16:creationId xmlns=""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pPr rtl="0"/>
            <a:endParaRPr lang="ru-RU" noProof="0" dirty="0"/>
          </a:p>
        </p:txBody>
      </p:sp>
      <p:sp>
        <p:nvSpPr>
          <p:cNvPr id="19" name="Заголовок 2">
            <a:extLst>
              <a:ext uri="{FF2B5EF4-FFF2-40B4-BE49-F238E27FC236}">
                <a16:creationId xmlns="" xmlns:a16="http://schemas.microsoft.com/office/drawing/2014/main" id="{3A926948-B9C1-4E84-AF0F-40965A132C47}"/>
              </a:ext>
            </a:extLst>
          </p:cNvPr>
          <p:cNvSpPr>
            <a:spLocks noGrp="1"/>
          </p:cNvSpPr>
          <p:nvPr>
            <p:ph type="title"/>
          </p:nvPr>
        </p:nvSpPr>
        <p:spPr>
          <a:xfrm>
            <a:off x="2412986" y="5707145"/>
            <a:ext cx="7366027" cy="853993"/>
          </a:xfrm>
        </p:spPr>
        <p:txBody>
          <a:bodyPr rtlCol="0" anchor="t" anchorCtr="0">
            <a:normAutofit/>
          </a:bodyPr>
          <a:lstStyle>
            <a:lvl1pPr marL="0" indent="0" algn="ctr">
              <a:buFont typeface="Arial" panose="020B0604020202020204" pitchFamily="34" charset="0"/>
              <a:buNone/>
              <a:defRPr sz="1800">
                <a:solidFill>
                  <a:schemeClr val="accent1"/>
                </a:solidFill>
                <a:latin typeface="+mn-lt"/>
              </a:defRPr>
            </a:lvl1pPr>
          </a:lstStyle>
          <a:p>
            <a:pPr rtl="0"/>
            <a:r>
              <a:rPr lang="ru-RU" noProof="0" smtClean="0"/>
              <a:t>Образец заголовка</a:t>
            </a:r>
            <a:endParaRPr lang="ru-RU" noProof="0" dirty="0"/>
          </a:p>
        </p:txBody>
      </p:sp>
      <p:grpSp>
        <p:nvGrpSpPr>
          <p:cNvPr id="10" name="Группа 9">
            <a:extLst>
              <a:ext uri="{FF2B5EF4-FFF2-40B4-BE49-F238E27FC236}">
                <a16:creationId xmlns=""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Полилиния: Фигура 2">
              <a:extLst>
                <a:ext uri="{FF2B5EF4-FFF2-40B4-BE49-F238E27FC236}">
                  <a16:creationId xmlns=""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pPr rtl="0"/>
              <a:endParaRPr lang="ru-RU" noProof="0" dirty="0"/>
            </a:p>
          </p:txBody>
        </p:sp>
        <p:sp>
          <p:nvSpPr>
            <p:cNvPr id="4" name="Полилиния: фигура 3">
              <a:extLst>
                <a:ext uri="{FF2B5EF4-FFF2-40B4-BE49-F238E27FC236}">
                  <a16:creationId xmlns=""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pPr rtl="0"/>
              <a:endParaRPr lang="ru-RU" noProof="0" dirty="0"/>
            </a:p>
          </p:txBody>
        </p:sp>
        <p:sp>
          <p:nvSpPr>
            <p:cNvPr id="5" name="Полилиния: фигура 4">
              <a:extLst>
                <a:ext uri="{FF2B5EF4-FFF2-40B4-BE49-F238E27FC236}">
                  <a16:creationId xmlns=""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pPr rtl="0"/>
              <a:endParaRPr lang="ru-RU" noProof="0" dirty="0"/>
            </a:p>
          </p:txBody>
        </p:sp>
        <p:sp>
          <p:nvSpPr>
            <p:cNvPr id="9" name="Полилиния: Форма 8">
              <a:extLst>
                <a:ext uri="{FF2B5EF4-FFF2-40B4-BE49-F238E27FC236}">
                  <a16:creationId xmlns=""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pPr rtl="0"/>
              <a:endParaRPr lang="ru-RU" noProof="0" dirty="0"/>
            </a:p>
          </p:txBody>
        </p:sp>
      </p:grpSp>
    </p:spTree>
    <p:extLst>
      <p:ext uri="{BB962C8B-B14F-4D97-AF65-F5344CB8AC3E}">
        <p14:creationId xmlns:p14="http://schemas.microsoft.com/office/powerpoint/2010/main" xmlns=""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u-RU" noProof="0" dirty="0"/>
              <a:t>Образец заголовка</a:t>
            </a:r>
          </a:p>
        </p:txBody>
      </p:sp>
      <p:sp>
        <p:nvSpPr>
          <p:cNvPr id="3" name="Текст 2">
            <a:extLst>
              <a:ext uri="{FF2B5EF4-FFF2-40B4-BE49-F238E27FC236}">
                <a16:creationId xmlns=""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u-RU" noProof="0" dirty="0"/>
              <a:t>Образец текста</a:t>
            </a:r>
          </a:p>
          <a:p>
            <a:pPr lvl="1" rtl="0"/>
            <a:r>
              <a:rPr lang="ru-RU" noProof="0" dirty="0"/>
              <a:t>Второй уровень</a:t>
            </a:r>
          </a:p>
          <a:p>
            <a:pPr lvl="2" rtl="0"/>
            <a:r>
              <a:rPr lang="ru-RU" noProof="0" dirty="0"/>
              <a:t>Третий уровень</a:t>
            </a:r>
          </a:p>
          <a:p>
            <a:pPr lvl="3" rtl="0"/>
            <a:r>
              <a:rPr lang="ru-RU" noProof="0" dirty="0"/>
              <a:t>Четвертый уровень</a:t>
            </a:r>
          </a:p>
          <a:p>
            <a:pPr lvl="4" rtl="0"/>
            <a:r>
              <a:rPr lang="ru-RU" noProof="0" dirty="0"/>
              <a:t>Пятый уровень</a:t>
            </a:r>
          </a:p>
        </p:txBody>
      </p:sp>
      <p:sp>
        <p:nvSpPr>
          <p:cNvPr id="4" name="Дата 3">
            <a:extLst>
              <a:ext uri="{FF2B5EF4-FFF2-40B4-BE49-F238E27FC236}">
                <a16:creationId xmlns=""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rtl="0"/>
            <a:r>
              <a:rPr lang="ru-RU" noProof="0" dirty="0"/>
              <a:t>ДД.ММ.20XX</a:t>
            </a:r>
          </a:p>
        </p:txBody>
      </p:sp>
      <p:sp>
        <p:nvSpPr>
          <p:cNvPr id="6" name="Номер слайда 5">
            <a:extLst>
              <a:ext uri="{FF2B5EF4-FFF2-40B4-BE49-F238E27FC236}">
                <a16:creationId xmlns=""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pPr rtl="0"/>
            <a:fld id="{D495E168-DA5E-4888-8D8A-92B118324C14}" type="slidenum">
              <a:rPr lang="ru-RU" noProof="0" smtClean="0"/>
              <a:pPr rtl="0"/>
              <a:t>‹#›</a:t>
            </a:fld>
            <a:endParaRPr lang="ru-RU" noProof="0" dirty="0"/>
          </a:p>
        </p:txBody>
      </p:sp>
      <p:sp>
        <p:nvSpPr>
          <p:cNvPr id="11" name="Нижний колонтитул 4">
            <a:extLst>
              <a:ext uri="{FF2B5EF4-FFF2-40B4-BE49-F238E27FC236}">
                <a16:creationId xmlns=""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pPr rtl="0"/>
            <a:r>
              <a:rPr lang="ru-RU" noProof="0" dirty="0"/>
              <a:t>ДОБАВИТЬ НИЖНИЙ КОЛОНТИТУЛ</a:t>
            </a:r>
          </a:p>
        </p:txBody>
      </p:sp>
    </p:spTree>
    <p:extLst>
      <p:ext uri="{BB962C8B-B14F-4D97-AF65-F5344CB8AC3E}">
        <p14:creationId xmlns:p14="http://schemas.microsoft.com/office/powerpoint/2010/main" xmlns=""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9.jpe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jpeg"/><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5.png"/><Relationship Id="rId7" Type="http://schemas.openxmlformats.org/officeDocument/2006/relationships/diagramQuickStyle" Target="../diagrams/quickStyle7.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microsoft.com/office/2007/relationships/hdphoto" Target="../media/hdphoto3.wdp"/><Relationship Id="rId9" Type="http://schemas.microsoft.com/office/2007/relationships/diagramDrawing" Target="../diagrams/drawing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chart" Target="../charts/chart6.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chart" Target="../charts/chart9.xm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chart" Target="../charts/chart10.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chart" Target="../charts/char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chart" Target="../charts/char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image" Target="../media/image31.wmf"/><Relationship Id="rId1" Type="http://schemas.openxmlformats.org/officeDocument/2006/relationships/slideLayout" Target="../slideLayouts/slideLayout19.xml"/><Relationship Id="rId6" Type="http://schemas.openxmlformats.org/officeDocument/2006/relationships/chart" Target="../charts/chart16.xml"/><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38.jpeg"/><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chart" Target="../charts/char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 Id="rId5" Type="http://schemas.openxmlformats.org/officeDocument/2006/relationships/chart" Target="../charts/chart19.xml"/><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9.xml"/><Relationship Id="rId5" Type="http://schemas.openxmlformats.org/officeDocument/2006/relationships/image" Target="../media/image52.jpeg"/><Relationship Id="rId4" Type="http://schemas.openxmlformats.org/officeDocument/2006/relationships/chart" Target="../charts/chart20.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21.xml"/><Relationship Id="rId1" Type="http://schemas.openxmlformats.org/officeDocument/2006/relationships/slideLayout" Target="../slideLayouts/slideLayout19.xml"/><Relationship Id="rId5" Type="http://schemas.openxmlformats.org/officeDocument/2006/relationships/image" Target="../media/image56.jpe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58.jpeg"/><Relationship Id="rId1" Type="http://schemas.openxmlformats.org/officeDocument/2006/relationships/slideLayout" Target="../slideLayouts/slideLayout19.xml"/><Relationship Id="rId5" Type="http://schemas.openxmlformats.org/officeDocument/2006/relationships/image" Target="../media/image60.jpeg"/><Relationship Id="rId4" Type="http://schemas.openxmlformats.org/officeDocument/2006/relationships/image" Target="../media/image59.jpeg"/></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Layout" Target="../diagrams/layout10.xml"/><Relationship Id="rId7" Type="http://schemas.openxmlformats.org/officeDocument/2006/relationships/image" Target="../media/image61.jpeg"/><Relationship Id="rId2" Type="http://schemas.openxmlformats.org/officeDocument/2006/relationships/diagramData" Target="../diagrams/data10.xml"/><Relationship Id="rId1" Type="http://schemas.openxmlformats.org/officeDocument/2006/relationships/slideLayout" Target="../slideLayouts/slideLayout19.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64.png"/><Relationship Id="rId4" Type="http://schemas.openxmlformats.org/officeDocument/2006/relationships/diagramQuickStyle" Target="../diagrams/quickStyle10.xml"/><Relationship Id="rId9" Type="http://schemas.openxmlformats.org/officeDocument/2006/relationships/image" Target="../media/image63.png"/></Relationships>
</file>

<file path=ppt/slides/_rels/slide5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65.gif"/><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68.jpeg"/><Relationship Id="rId1" Type="http://schemas.openxmlformats.org/officeDocument/2006/relationships/slideLayout" Target="../slideLayouts/slideLayout18.xml"/><Relationship Id="rId5" Type="http://schemas.openxmlformats.org/officeDocument/2006/relationships/image" Target="../media/image70.jpe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72.jpe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Бокситогорский_МР_Инстаграмм.jpg"/>
          <p:cNvPicPr>
            <a:picLocks noChangeAspect="1"/>
          </p:cNvPicPr>
          <p:nvPr/>
        </p:nvPicPr>
        <p:blipFill>
          <a:blip r:embed="rId3">
            <a:duotone>
              <a:schemeClr val="bg2">
                <a:shade val="45000"/>
                <a:satMod val="135000"/>
              </a:schemeClr>
              <a:prstClr val="white"/>
            </a:duotone>
          </a:blip>
          <a:stretch>
            <a:fillRect/>
          </a:stretch>
        </p:blipFill>
        <p:spPr>
          <a:xfrm>
            <a:off x="6518528" y="2176818"/>
            <a:ext cx="5627986" cy="4462818"/>
          </a:xfrm>
          <a:prstGeom prst="rect">
            <a:avLst/>
          </a:prstGeom>
        </p:spPr>
      </p:pic>
      <p:sp>
        <p:nvSpPr>
          <p:cNvPr id="2" name="Заголовок 1">
            <a:extLst>
              <a:ext uri="{FF2B5EF4-FFF2-40B4-BE49-F238E27FC236}">
                <a16:creationId xmlns="" xmlns:a16="http://schemas.microsoft.com/office/drawing/2014/main" id="{0264C9CC-E38A-467A-8F1C-459375F5EDFF}"/>
              </a:ext>
            </a:extLst>
          </p:cNvPr>
          <p:cNvSpPr>
            <a:spLocks noGrp="1"/>
          </p:cNvSpPr>
          <p:nvPr>
            <p:ph type="title"/>
          </p:nvPr>
        </p:nvSpPr>
        <p:spPr/>
        <p:txBody>
          <a:bodyPr rtlCol="0">
            <a:normAutofit fontScale="90000"/>
          </a:bodyPr>
          <a:lstStyle/>
          <a:p>
            <a:pPr algn="ctr"/>
            <a:r>
              <a:rPr lang="ru-RU" sz="6600" i="1" dirty="0" smtClean="0">
                <a:latin typeface="+mn-lt"/>
              </a:rPr>
              <a:t>Бюджет для граждан</a:t>
            </a:r>
            <a:endParaRPr lang="ru-RU" i="1" dirty="0">
              <a:latin typeface="+mn-lt"/>
            </a:endParaRPr>
          </a:p>
        </p:txBody>
      </p:sp>
      <p:pic>
        <p:nvPicPr>
          <p:cNvPr id="5" name="Рисунок 4" descr="Coat_of_Arms_of_Boksitogorsky_rayon_(Leningrad_oblast).svg.png"/>
          <p:cNvPicPr>
            <a:picLocks noChangeAspect="1"/>
          </p:cNvPicPr>
          <p:nvPr/>
        </p:nvPicPr>
        <p:blipFill>
          <a:blip r:embed="rId4"/>
          <a:stretch>
            <a:fillRect/>
          </a:stretch>
        </p:blipFill>
        <p:spPr>
          <a:xfrm>
            <a:off x="10058400" y="1"/>
            <a:ext cx="2133599" cy="2725672"/>
          </a:xfrm>
          <a:prstGeom prst="rect">
            <a:avLst/>
          </a:prstGeom>
        </p:spPr>
      </p:pic>
      <p:sp>
        <p:nvSpPr>
          <p:cNvPr id="8" name="Овал 7"/>
          <p:cNvSpPr/>
          <p:nvPr/>
        </p:nvSpPr>
        <p:spPr>
          <a:xfrm>
            <a:off x="-1" y="1746913"/>
            <a:ext cx="7710986" cy="4667535"/>
          </a:xfrm>
          <a:prstGeom prst="ellipse">
            <a:avLst/>
          </a:prstGeom>
          <a:solidFill>
            <a:schemeClr val="accent3">
              <a:lumMod val="20000"/>
              <a:lumOff val="80000"/>
            </a:schemeClr>
          </a:solidFill>
          <a:ln w="12700" cap="flat">
            <a:noFill/>
            <a:prstDash val="solid"/>
            <a:miter/>
          </a:ln>
          <a:effectLst>
            <a:innerShdw blurRad="63500" dist="50800" dir="13500000">
              <a:prstClr val="black">
                <a:alpha val="50000"/>
              </a:prstClr>
            </a:innerShdw>
          </a:effectLst>
          <a:scene3d>
            <a:camera prst="orthographicFront"/>
            <a:lightRig rig="threePt" dir="t"/>
          </a:scene3d>
          <a:sp3d>
            <a:bevelT prst="slope"/>
          </a:sp3d>
        </p:spPr>
        <p:txBody>
          <a:bodyPr rtlCol="0" anchor="ctr"/>
          <a:lstStyle/>
          <a:p>
            <a:pPr algn="l"/>
            <a:endParaRPr lang="ru-RU" dirty="0"/>
          </a:p>
        </p:txBody>
      </p:sp>
      <p:sp>
        <p:nvSpPr>
          <p:cNvPr id="9" name="Текст 5">
            <a:extLst>
              <a:ext uri="{FF2B5EF4-FFF2-40B4-BE49-F238E27FC236}">
                <a16:creationId xmlns="" xmlns:a16="http://schemas.microsoft.com/office/drawing/2014/main" id="{CDD6760C-D868-43F4-99FB-1B78C91F8FE1}"/>
              </a:ext>
            </a:extLst>
          </p:cNvPr>
          <p:cNvSpPr txBox="1">
            <a:spLocks/>
          </p:cNvSpPr>
          <p:nvPr/>
        </p:nvSpPr>
        <p:spPr>
          <a:xfrm>
            <a:off x="791571" y="2522210"/>
            <a:ext cx="6018662" cy="4069661"/>
          </a:xfrm>
          <a:prstGeom prst="rect">
            <a:avLst/>
          </a:prstGeom>
        </p:spPr>
        <p:txBody>
          <a:bodyPr vert="horz" lIns="91440" tIns="45720" rIns="91440" bIns="45720" rtlCol="0">
            <a:no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100" b="1" i="1" u="none" strike="noStrike" kern="1200" cap="none" spc="0" normalizeH="0" baseline="0" noProof="0" dirty="0" smtClean="0">
                <a:ln>
                  <a:noFill/>
                </a:ln>
                <a:solidFill>
                  <a:schemeClr val="accent3">
                    <a:lumMod val="50000"/>
                  </a:schemeClr>
                </a:solidFill>
                <a:effectLst/>
                <a:uLnTx/>
                <a:uFillTx/>
                <a:latin typeface="+mn-lt"/>
                <a:ea typeface="+mn-ea"/>
                <a:cs typeface="+mn-cs"/>
              </a:rPr>
              <a:t>по проекту решения совета депутатов о бюджете Бокситогорского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100" b="1" i="1" u="none" strike="noStrike" kern="1200" cap="none" spc="0" normalizeH="0" baseline="0" noProof="0" dirty="0" smtClean="0">
                <a:ln>
                  <a:noFill/>
                </a:ln>
                <a:solidFill>
                  <a:schemeClr val="accent3">
                    <a:lumMod val="50000"/>
                  </a:schemeClr>
                </a:solidFill>
                <a:effectLst/>
                <a:uLnTx/>
                <a:uFillTx/>
                <a:latin typeface="+mn-lt"/>
                <a:ea typeface="+mn-ea"/>
                <a:cs typeface="+mn-cs"/>
              </a:rPr>
              <a:t> муниципального района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100" b="1" i="1" u="none" strike="noStrike" kern="1200" cap="none" spc="0" normalizeH="0" baseline="0" noProof="0" dirty="0" smtClean="0">
                <a:ln>
                  <a:noFill/>
                </a:ln>
                <a:solidFill>
                  <a:schemeClr val="accent3">
                    <a:lumMod val="50000"/>
                  </a:schemeClr>
                </a:solidFill>
                <a:effectLst/>
                <a:uLnTx/>
                <a:uFillTx/>
                <a:latin typeface="+mn-lt"/>
                <a:ea typeface="+mn-ea"/>
                <a:cs typeface="+mn-cs"/>
              </a:rPr>
              <a:t>на</a:t>
            </a:r>
            <a:r>
              <a:rPr kumimoji="0" lang="ru-RU" sz="3000" b="1" i="1" u="none" strike="noStrike" kern="1200" cap="none" spc="0" normalizeH="0" baseline="0" noProof="0" dirty="0" smtClean="0">
                <a:ln>
                  <a:noFill/>
                </a:ln>
                <a:solidFill>
                  <a:schemeClr val="accent3">
                    <a:lumMod val="50000"/>
                  </a:schemeClr>
                </a:solidFill>
                <a:effectLst/>
                <a:uLnTx/>
                <a:uFillTx/>
                <a:latin typeface="+mn-lt"/>
                <a:ea typeface="+mn-ea"/>
                <a:cs typeface="+mn-cs"/>
              </a:rPr>
              <a:t> </a:t>
            </a:r>
            <a:r>
              <a:rPr kumimoji="0" lang="ru-RU" sz="4000" b="1" i="1" u="none" strike="noStrike" kern="1200" cap="none" spc="0" normalizeH="0" baseline="0" noProof="0" dirty="0" smtClean="0">
                <a:ln>
                  <a:noFill/>
                </a:ln>
                <a:solidFill>
                  <a:schemeClr val="accent3">
                    <a:lumMod val="50000"/>
                  </a:schemeClr>
                </a:solidFill>
                <a:effectLst/>
                <a:uLnTx/>
                <a:uFillTx/>
                <a:latin typeface="+mn-lt"/>
                <a:ea typeface="+mn-ea"/>
                <a:cs typeface="+mn-cs"/>
              </a:rPr>
              <a:t>2023</a:t>
            </a:r>
            <a:r>
              <a:rPr kumimoji="0" lang="ru-RU" sz="3000" b="1" i="1" u="none" strike="noStrike" kern="1200" cap="none" spc="0" normalizeH="0" baseline="0" noProof="0" dirty="0" smtClean="0">
                <a:ln>
                  <a:noFill/>
                </a:ln>
                <a:solidFill>
                  <a:schemeClr val="accent3">
                    <a:lumMod val="50000"/>
                  </a:schemeClr>
                </a:solidFill>
                <a:effectLst/>
                <a:uLnTx/>
                <a:uFillTx/>
                <a:latin typeface="+mn-lt"/>
                <a:ea typeface="+mn-ea"/>
                <a:cs typeface="+mn-cs"/>
              </a:rPr>
              <a:t> </a:t>
            </a:r>
            <a:r>
              <a:rPr kumimoji="0" lang="ru-RU" sz="3100" b="1" i="1" u="none" strike="noStrike" kern="1200" cap="none" spc="0" normalizeH="0" baseline="0" noProof="0" dirty="0" smtClean="0">
                <a:ln>
                  <a:noFill/>
                </a:ln>
                <a:solidFill>
                  <a:schemeClr val="accent3">
                    <a:lumMod val="50000"/>
                  </a:schemeClr>
                </a:solidFill>
                <a:effectLst/>
                <a:uLnTx/>
                <a:uFillTx/>
                <a:latin typeface="+mn-lt"/>
                <a:ea typeface="+mn-ea"/>
                <a:cs typeface="+mn-cs"/>
              </a:rPr>
              <a:t>год и плановый период</a:t>
            </a:r>
            <a:r>
              <a:rPr kumimoji="0" lang="ru-RU" sz="3000" b="1" i="1" u="none" strike="noStrike" kern="1200" cap="none" spc="0" normalizeH="0" baseline="0" noProof="0" dirty="0" smtClean="0">
                <a:ln>
                  <a:noFill/>
                </a:ln>
                <a:solidFill>
                  <a:schemeClr val="accent3">
                    <a:lumMod val="50000"/>
                  </a:schemeClr>
                </a:solidFill>
                <a:effectLst/>
                <a:uLnTx/>
                <a:uFillTx/>
                <a:latin typeface="+mn-lt"/>
                <a:ea typeface="+mn-ea"/>
                <a:cs typeface="+mn-cs"/>
              </a:rPr>
              <a:t> </a:t>
            </a:r>
            <a:r>
              <a:rPr kumimoji="0" lang="ru-RU" sz="3800" b="1" i="1" u="none" strike="noStrike" kern="1200" cap="none" spc="0" normalizeH="0" baseline="0" noProof="0" dirty="0" smtClean="0">
                <a:ln>
                  <a:noFill/>
                </a:ln>
                <a:solidFill>
                  <a:schemeClr val="accent3">
                    <a:lumMod val="50000"/>
                  </a:schemeClr>
                </a:solidFill>
                <a:effectLst/>
                <a:uLnTx/>
                <a:uFillTx/>
                <a:latin typeface="+mn-lt"/>
                <a:ea typeface="+mn-ea"/>
                <a:cs typeface="+mn-cs"/>
              </a:rPr>
              <a:t>2024</a:t>
            </a:r>
            <a:r>
              <a:rPr kumimoji="0" lang="ru-RU" sz="3000" b="1" i="1" u="none" strike="noStrike" kern="1200" cap="none" spc="0" normalizeH="0" baseline="0" noProof="0" dirty="0" smtClean="0">
                <a:ln>
                  <a:noFill/>
                </a:ln>
                <a:solidFill>
                  <a:schemeClr val="accent3">
                    <a:lumMod val="50000"/>
                  </a:schemeClr>
                </a:solidFill>
                <a:effectLst/>
                <a:uLnTx/>
                <a:uFillTx/>
                <a:latin typeface="+mn-lt"/>
                <a:ea typeface="+mn-ea"/>
                <a:cs typeface="+mn-cs"/>
              </a:rPr>
              <a:t> и </a:t>
            </a:r>
            <a:r>
              <a:rPr kumimoji="0" lang="ru-RU" sz="3800" b="1" i="1" u="none" strike="noStrike" kern="1200" cap="none" spc="0" normalizeH="0" baseline="0" noProof="0" dirty="0" smtClean="0">
                <a:ln>
                  <a:noFill/>
                </a:ln>
                <a:solidFill>
                  <a:schemeClr val="accent3">
                    <a:lumMod val="50000"/>
                  </a:schemeClr>
                </a:solidFill>
                <a:effectLst/>
                <a:uLnTx/>
                <a:uFillTx/>
                <a:latin typeface="+mn-lt"/>
                <a:ea typeface="+mn-ea"/>
                <a:cs typeface="+mn-cs"/>
              </a:rPr>
              <a:t>2025</a:t>
            </a:r>
            <a:r>
              <a:rPr kumimoji="0" lang="ru-RU" sz="3000" b="1" i="1" u="none" strike="noStrike" kern="1200" cap="none" spc="0" normalizeH="0" baseline="0" noProof="0" dirty="0" smtClean="0">
                <a:ln>
                  <a:noFill/>
                </a:ln>
                <a:solidFill>
                  <a:schemeClr val="accent3">
                    <a:lumMod val="50000"/>
                  </a:schemeClr>
                </a:solidFill>
                <a:effectLst/>
                <a:uLnTx/>
                <a:uFillTx/>
                <a:latin typeface="+mn-lt"/>
                <a:ea typeface="+mn-ea"/>
                <a:cs typeface="+mn-cs"/>
              </a:rPr>
              <a:t> </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100" b="1" i="1" u="none" strike="noStrike" kern="1200" cap="none" spc="0" normalizeH="0" baseline="0" noProof="0" dirty="0" smtClean="0">
                <a:ln>
                  <a:noFill/>
                </a:ln>
                <a:solidFill>
                  <a:schemeClr val="accent3">
                    <a:lumMod val="50000"/>
                  </a:schemeClr>
                </a:solidFill>
                <a:effectLst/>
                <a:uLnTx/>
                <a:uFillTx/>
                <a:latin typeface="+mn-lt"/>
                <a:ea typeface="+mn-ea"/>
                <a:cs typeface="+mn-cs"/>
              </a:rPr>
              <a:t>годов</a:t>
            </a:r>
            <a:endParaRPr kumimoji="0" lang="ru-RU" sz="3100" b="1" i="1" u="none" strike="noStrike" kern="1200" cap="none" spc="0" normalizeH="0" baseline="0" noProof="0" dirty="0">
              <a:ln>
                <a:noFill/>
              </a:ln>
              <a:solidFill>
                <a:schemeClr val="accent3">
                  <a:lumMod val="50000"/>
                </a:schemeClr>
              </a:solidFill>
              <a:effectLst/>
              <a:uLnTx/>
              <a:uFillTx/>
              <a:latin typeface="+mn-lt"/>
              <a:ea typeface="+mn-ea"/>
              <a:cs typeface="+mn-cs"/>
            </a:endParaRPr>
          </a:p>
        </p:txBody>
      </p:sp>
    </p:spTree>
    <p:extLst>
      <p:ext uri="{BB962C8B-B14F-4D97-AF65-F5344CB8AC3E}">
        <p14:creationId xmlns:p14="http://schemas.microsoft.com/office/powerpoint/2010/main" xmlns="" val="16500126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 y="40485"/>
            <a:ext cx="10126639" cy="1419225"/>
          </a:xfrm>
        </p:spPr>
        <p:txBody>
          <a:bodyPr>
            <a:noAutofit/>
          </a:bodyPr>
          <a:lstStyle/>
          <a:p>
            <a:pPr algn="l"/>
            <a:r>
              <a:rPr lang="ru-RU" sz="3400" dirty="0" smtClean="0">
                <a:solidFill>
                  <a:schemeClr val="accent1">
                    <a:lumMod val="75000"/>
                  </a:schemeClr>
                </a:solidFill>
              </a:rPr>
              <a:t>Качество управления муниципальными финансами и долговая устойчивость Бокситогорского муниципального района </a:t>
            </a:r>
            <a:endParaRPr lang="ru-RU" sz="3400" dirty="0">
              <a:solidFill>
                <a:schemeClr val="accent1">
                  <a:lumMod val="75000"/>
                </a:schemeClr>
              </a:solidFill>
            </a:endParaRPr>
          </a:p>
        </p:txBody>
      </p:sp>
      <p:sp>
        <p:nvSpPr>
          <p:cNvPr id="3" name="Подзаголовок 2"/>
          <p:cNvSpPr>
            <a:spLocks noGrp="1"/>
          </p:cNvSpPr>
          <p:nvPr>
            <p:ph type="body" sz="quarter" idx="4294967295"/>
          </p:nvPr>
        </p:nvSpPr>
        <p:spPr>
          <a:xfrm>
            <a:off x="0" y="1514894"/>
            <a:ext cx="3657600" cy="5343106"/>
          </a:xfrm>
        </p:spPr>
        <p:txBody>
          <a:bodyPr>
            <a:noAutofit/>
          </a:bodyPr>
          <a:lstStyle/>
          <a:p>
            <a:pPr algn="ctr">
              <a:buNone/>
            </a:pPr>
            <a:r>
              <a:rPr lang="ru-RU" sz="1400" dirty="0" smtClean="0">
                <a:solidFill>
                  <a:schemeClr val="accent1">
                    <a:lumMod val="75000"/>
                  </a:schemeClr>
                </a:solidFill>
              </a:rPr>
              <a:t>В целях анализа совокупности процессов и процедур, обеспечивающих эффективность и результативность использования бюджетных средств на муниципальном уровне, а также формирования стимулов к повышению качества управления муниципальными финансами в Ленинградской области комитетом финансов Ленинградской области проводится оценка качества управления муниципальными финансами.</a:t>
            </a:r>
          </a:p>
          <a:p>
            <a:pPr algn="ctr">
              <a:buNone/>
            </a:pPr>
            <a:r>
              <a:rPr lang="ru-RU" sz="1400" dirty="0" smtClean="0">
                <a:solidFill>
                  <a:schemeClr val="accent1">
                    <a:lumMod val="75000"/>
                  </a:schemeClr>
                </a:solidFill>
              </a:rPr>
              <a:t>По результатам проведения оценки качества управления муниципальными финансами, проводимой комитетом финансов Ленинградской области, Бокситогорскому муниципальному району за 2021 год присвоена </a:t>
            </a:r>
            <a:r>
              <a:rPr lang="ru-RU" sz="2000" b="1" dirty="0" smtClean="0">
                <a:solidFill>
                  <a:schemeClr val="accent1">
                    <a:lumMod val="75000"/>
                  </a:schemeClr>
                </a:solidFill>
              </a:rPr>
              <a:t>II степень</a:t>
            </a:r>
            <a:r>
              <a:rPr lang="ru-RU" sz="1400" dirty="0" smtClean="0">
                <a:solidFill>
                  <a:schemeClr val="accent1">
                    <a:lumMod val="75000"/>
                  </a:schemeClr>
                </a:solidFill>
              </a:rPr>
              <a:t> качества управления финансами - </a:t>
            </a:r>
            <a:r>
              <a:rPr lang="ru-RU" sz="1800" b="1" dirty="0" smtClean="0">
                <a:solidFill>
                  <a:schemeClr val="accent1">
                    <a:lumMod val="75000"/>
                  </a:schemeClr>
                </a:solidFill>
              </a:rPr>
              <a:t>надлежащее качество управления муниципальными финансами</a:t>
            </a:r>
            <a:endParaRPr lang="ru-RU" sz="1800" b="1" dirty="0">
              <a:solidFill>
                <a:schemeClr val="accent1">
                  <a:lumMod val="75000"/>
                </a:schemeClr>
              </a:solidFill>
            </a:endParaRPr>
          </a:p>
        </p:txBody>
      </p:sp>
      <p:sp>
        <p:nvSpPr>
          <p:cNvPr id="1025" name="Rectangle 1"/>
          <p:cNvSpPr>
            <a:spLocks noChangeArrowheads="1"/>
          </p:cNvSpPr>
          <p:nvPr/>
        </p:nvSpPr>
        <p:spPr bwMode="auto">
          <a:xfrm>
            <a:off x="8052182" y="1894008"/>
            <a:ext cx="3766782"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0850" algn="ctr" fontAlgn="base">
              <a:spcBef>
                <a:spcPct val="0"/>
              </a:spcBef>
              <a:spcAft>
                <a:spcPct val="0"/>
              </a:spcAft>
            </a:pPr>
            <a:r>
              <a:rPr kumimoji="0" lang="ru-RU" sz="1400" b="0" i="0" u="none" strike="noStrike" cap="none" normalizeH="0" baseline="0" dirty="0" smtClean="0">
                <a:ln>
                  <a:noFill/>
                </a:ln>
                <a:solidFill>
                  <a:schemeClr val="accent3">
                    <a:lumMod val="50000"/>
                  </a:schemeClr>
                </a:solidFill>
                <a:effectLst/>
                <a:ea typeface="Times New Roman" pitchFamily="18" charset="0"/>
                <a:cs typeface="Times New Roman" pitchFamily="18" charset="0"/>
              </a:rPr>
              <a:t>В соответствии с оценкой долговой устойчивости муниципальных образований Ленинградской области, проведенной комитетом финансов Ленинградской области с использованием показателей, предусмотренных статьей 107.1 Бюджетного кодекса Российской Федерации и постановлением Правительства Ленинградской области от 20 июля 2020 года № 512 «Об утверждении Порядка проведения оценки долговой устойчивости муниципальных образований Ленинградской области», по итогам 2021 года Бокситогорский муниципальный район относится к группе муниципальных образований </a:t>
            </a:r>
            <a:r>
              <a:rPr kumimoji="0" lang="ru-RU" b="1" i="0" u="none" strike="noStrike" cap="none" normalizeH="0" baseline="0" dirty="0" smtClean="0">
                <a:ln>
                  <a:noFill/>
                </a:ln>
                <a:solidFill>
                  <a:schemeClr val="accent3">
                    <a:lumMod val="50000"/>
                  </a:schemeClr>
                </a:solidFill>
                <a:effectLst/>
                <a:ea typeface="Times New Roman" pitchFamily="18" charset="0"/>
                <a:cs typeface="Times New Roman" pitchFamily="18" charset="0"/>
              </a:rPr>
              <a:t>с </a:t>
            </a:r>
            <a:r>
              <a:rPr lang="ru-RU" b="1" dirty="0" smtClean="0">
                <a:solidFill>
                  <a:schemeClr val="accent3">
                    <a:lumMod val="50000"/>
                  </a:schemeClr>
                </a:solidFill>
                <a:ea typeface="Times New Roman" pitchFamily="18" charset="0"/>
                <a:cs typeface="Times New Roman" pitchFamily="18" charset="0"/>
              </a:rPr>
              <a:t>высоким уровнем долговой устойчивости</a:t>
            </a:r>
            <a:endParaRPr kumimoji="0" lang="ru-RU" b="1" i="0" u="none" strike="noStrike" cap="none" normalizeH="0" baseline="0" dirty="0" smtClean="0">
              <a:ln>
                <a:noFill/>
              </a:ln>
              <a:solidFill>
                <a:schemeClr val="accent3">
                  <a:lumMod val="50000"/>
                </a:schemeClr>
              </a:solidFill>
              <a:effectLst/>
              <a:cs typeface="Arial" pitchFamily="34" charset="0"/>
            </a:endParaRPr>
          </a:p>
        </p:txBody>
      </p:sp>
      <p:pic>
        <p:nvPicPr>
          <p:cNvPr id="12" name="Рисунок 11" descr="787210de-0158-4c85-84dd-e448ca22fcd5.jpeg"/>
          <p:cNvPicPr>
            <a:picLocks noChangeAspect="1"/>
          </p:cNvPicPr>
          <p:nvPr/>
        </p:nvPicPr>
        <p:blipFill>
          <a:blip r:embed="rId2"/>
          <a:stretch>
            <a:fillRect/>
          </a:stretch>
        </p:blipFill>
        <p:spPr>
          <a:xfrm>
            <a:off x="3684899" y="1555844"/>
            <a:ext cx="4288072" cy="458564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budget.png"/>
          <p:cNvPicPr>
            <a:picLocks noChangeAspect="1"/>
          </p:cNvPicPr>
          <p:nvPr/>
        </p:nvPicPr>
        <p:blipFill>
          <a:blip r:embed="rId3"/>
          <a:stretch>
            <a:fillRect/>
          </a:stretch>
        </p:blipFill>
        <p:spPr>
          <a:xfrm>
            <a:off x="2979610" y="1924334"/>
            <a:ext cx="4925844" cy="3426196"/>
          </a:xfrm>
          <a:prstGeom prst="rect">
            <a:avLst/>
          </a:prstGeom>
        </p:spPr>
      </p:pic>
      <p:sp>
        <p:nvSpPr>
          <p:cNvPr id="2" name="Заголовок 1">
            <a:extLst>
              <a:ext uri="{FF2B5EF4-FFF2-40B4-BE49-F238E27FC236}">
                <a16:creationId xmlns="" xmlns:a16="http://schemas.microsoft.com/office/drawing/2014/main" id="{F8139155-1F5E-4F48-B50E-F00D8FC535D9}"/>
              </a:ext>
            </a:extLst>
          </p:cNvPr>
          <p:cNvSpPr>
            <a:spLocks noGrp="1"/>
          </p:cNvSpPr>
          <p:nvPr>
            <p:ph type="title"/>
          </p:nvPr>
        </p:nvSpPr>
        <p:spPr/>
        <p:txBody>
          <a:bodyPr rtlCol="0"/>
          <a:lstStyle/>
          <a:p>
            <a:pPr rtl="0"/>
            <a:r>
              <a:rPr lang="ru-RU" dirty="0" smtClean="0"/>
              <a:t>Что такое бюджет?</a:t>
            </a:r>
            <a:endParaRPr lang="ru-RU" dirty="0"/>
          </a:p>
        </p:txBody>
      </p:sp>
      <p:sp>
        <p:nvSpPr>
          <p:cNvPr id="3" name="Текст 2">
            <a:extLst>
              <a:ext uri="{FF2B5EF4-FFF2-40B4-BE49-F238E27FC236}">
                <a16:creationId xmlns="" xmlns:a16="http://schemas.microsoft.com/office/drawing/2014/main" id="{C9DF92D8-1371-40FE-AB90-C65DFF928F5D}"/>
              </a:ext>
            </a:extLst>
          </p:cNvPr>
          <p:cNvSpPr>
            <a:spLocks noGrp="1"/>
          </p:cNvSpPr>
          <p:nvPr>
            <p:ph type="body" idx="1"/>
          </p:nvPr>
        </p:nvSpPr>
        <p:spPr>
          <a:xfrm>
            <a:off x="277503" y="1813181"/>
            <a:ext cx="4365625" cy="365125"/>
          </a:xfrm>
        </p:spPr>
        <p:txBody>
          <a:bodyPr rtlCol="0">
            <a:noAutofit/>
          </a:bodyPr>
          <a:lstStyle/>
          <a:p>
            <a:pPr rtl="0"/>
            <a:r>
              <a:rPr lang="ru-RU" sz="3000" i="1" dirty="0" smtClean="0">
                <a:solidFill>
                  <a:schemeClr val="accent3">
                    <a:lumMod val="50000"/>
                  </a:schemeClr>
                </a:solidFill>
                <a:latin typeface="+mn-lt"/>
              </a:rPr>
              <a:t>Бюджет</a:t>
            </a:r>
            <a:endParaRPr lang="ru-RU" sz="3000" i="1" dirty="0">
              <a:solidFill>
                <a:schemeClr val="accent3">
                  <a:lumMod val="50000"/>
                </a:schemeClr>
              </a:solidFill>
              <a:latin typeface="+mn-lt"/>
            </a:endParaRPr>
          </a:p>
        </p:txBody>
      </p:sp>
      <p:sp>
        <p:nvSpPr>
          <p:cNvPr id="16" name="Прямоугольник 15"/>
          <p:cNvSpPr/>
          <p:nvPr/>
        </p:nvSpPr>
        <p:spPr>
          <a:xfrm>
            <a:off x="168322" y="2456597"/>
            <a:ext cx="2861481" cy="2062103"/>
          </a:xfrm>
          <a:prstGeom prst="rect">
            <a:avLst/>
          </a:prstGeom>
        </p:spPr>
        <p:txBody>
          <a:bodyPr wrap="square">
            <a:spAutoFit/>
          </a:bodyPr>
          <a:lstStyle/>
          <a:p>
            <a:r>
              <a:rPr lang="ru-RU" sz="1600" b="1" dirty="0" smtClean="0">
                <a:solidFill>
                  <a:schemeClr val="accent3">
                    <a:lumMod val="50000"/>
                  </a:schemeClr>
                </a:solidFill>
              </a:rPr>
              <a:t>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p:txBody>
      </p:sp>
      <p:sp>
        <p:nvSpPr>
          <p:cNvPr id="12" name="Заголовок 1"/>
          <p:cNvSpPr txBox="1">
            <a:spLocks/>
          </p:cNvSpPr>
          <p:nvPr/>
        </p:nvSpPr>
        <p:spPr>
          <a:xfrm>
            <a:off x="81888" y="179022"/>
            <a:ext cx="11928143" cy="655621"/>
          </a:xfrm>
          <a:prstGeom prst="rect">
            <a:avLst/>
          </a:prstGeom>
        </p:spPr>
        <p:txBody>
          <a:bodyPr vert="horz" lIns="91440" tIns="45720" rIns="91440" bIns="45720" rtlCol="0" anchor="b">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Основные понятия и термины</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3" name="Текст 12"/>
          <p:cNvSpPr>
            <a:spLocks noGrp="1"/>
          </p:cNvSpPr>
          <p:nvPr>
            <p:ph type="body" idx="18"/>
          </p:nvPr>
        </p:nvSpPr>
        <p:spPr>
          <a:xfrm>
            <a:off x="8011237" y="3068787"/>
            <a:ext cx="4180764" cy="365125"/>
          </a:xfrm>
        </p:spPr>
        <p:txBody>
          <a:bodyPr>
            <a:noAutofit/>
          </a:bodyPr>
          <a:lstStyle/>
          <a:p>
            <a:r>
              <a:rPr lang="ru-RU" sz="3000" i="1" dirty="0" smtClean="0">
                <a:solidFill>
                  <a:schemeClr val="accent1">
                    <a:lumMod val="50000"/>
                  </a:schemeClr>
                </a:solidFill>
                <a:latin typeface="+mn-lt"/>
              </a:rPr>
              <a:t>Консолидированный</a:t>
            </a:r>
          </a:p>
          <a:p>
            <a:pPr algn="ctr"/>
            <a:r>
              <a:rPr lang="ru-RU" sz="3000" i="1" dirty="0" smtClean="0">
                <a:solidFill>
                  <a:schemeClr val="accent1">
                    <a:lumMod val="50000"/>
                  </a:schemeClr>
                </a:solidFill>
                <a:latin typeface="+mn-lt"/>
              </a:rPr>
              <a:t> бюджет</a:t>
            </a:r>
          </a:p>
          <a:p>
            <a:r>
              <a:rPr lang="ru-RU" sz="1600" dirty="0" smtClean="0">
                <a:solidFill>
                  <a:schemeClr val="accent1">
                    <a:lumMod val="50000"/>
                  </a:schemeClr>
                </a:solidFill>
                <a:latin typeface="+mn-lt"/>
              </a:rPr>
              <a:t>свод бюджетов бюджетной системы Российской Федерации на соответ-ствующей территории (за исключе-нием государственных внебюджетных фондов) без учета межбюджетных трансфертов между этими бюджетами </a:t>
            </a:r>
            <a:endParaRPr lang="ru-RU" sz="1600" dirty="0">
              <a:solidFill>
                <a:schemeClr val="accent1">
                  <a:lumMod val="50000"/>
                </a:schemeClr>
              </a:solidFill>
              <a:latin typeface="+mn-lt"/>
            </a:endParaRPr>
          </a:p>
        </p:txBody>
      </p:sp>
    </p:spTree>
    <p:extLst>
      <p:ext uri="{BB962C8B-B14F-4D97-AF65-F5344CB8AC3E}">
        <p14:creationId xmlns:p14="http://schemas.microsoft.com/office/powerpoint/2010/main" xmlns="" val="3953500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Текст 16">
            <a:extLst>
              <a:ext uri="{FF2B5EF4-FFF2-40B4-BE49-F238E27FC236}">
                <a16:creationId xmlns="" xmlns:a16="http://schemas.microsoft.com/office/drawing/2014/main" id="{663B63A5-075F-4429-8F7A-8E50D3497170}"/>
              </a:ext>
            </a:extLst>
          </p:cNvPr>
          <p:cNvSpPr>
            <a:spLocks noGrp="1"/>
          </p:cNvSpPr>
          <p:nvPr>
            <p:ph type="body" sz="quarter" idx="4294967295"/>
          </p:nvPr>
        </p:nvSpPr>
        <p:spPr>
          <a:xfrm>
            <a:off x="177422" y="2006202"/>
            <a:ext cx="3739486" cy="1186953"/>
          </a:xfrm>
        </p:spPr>
        <p:txBody>
          <a:bodyPr rtlCol="0">
            <a:noAutofit/>
          </a:bodyPr>
          <a:lstStyle/>
          <a:p>
            <a:pPr marL="0" indent="0">
              <a:buNone/>
            </a:pPr>
            <a:r>
              <a:rPr lang="ru-RU" sz="1600" b="1" dirty="0" smtClean="0"/>
              <a:t>поступающие </a:t>
            </a:r>
            <a:r>
              <a:rPr lang="ru-RU" sz="1600" b="1" dirty="0"/>
              <a:t>в бюджет денежные </a:t>
            </a:r>
            <a:r>
              <a:rPr lang="ru-RU" sz="1600" b="1" dirty="0" smtClean="0"/>
              <a:t>средства (налоги юридических и физических лиц, административные платежи и сборы, безвозмездные поступления)</a:t>
            </a:r>
            <a:endParaRPr lang="ru-RU" sz="1600" b="1" dirty="0"/>
          </a:p>
        </p:txBody>
      </p:sp>
      <p:sp>
        <p:nvSpPr>
          <p:cNvPr id="9" name="Прямоугольник 8"/>
          <p:cNvSpPr/>
          <p:nvPr/>
        </p:nvSpPr>
        <p:spPr>
          <a:xfrm>
            <a:off x="7797410" y="1823922"/>
            <a:ext cx="4394590" cy="553998"/>
          </a:xfrm>
          <a:prstGeom prst="rect">
            <a:avLst/>
          </a:prstGeom>
        </p:spPr>
        <p:txBody>
          <a:bodyPr wrap="square">
            <a:spAutoFit/>
          </a:bodyPr>
          <a:lstStyle/>
          <a:p>
            <a:r>
              <a:rPr lang="ru-RU" sz="3000" b="1" i="1" dirty="0" smtClean="0">
                <a:solidFill>
                  <a:schemeClr val="accent3">
                    <a:lumMod val="75000"/>
                  </a:schemeClr>
                </a:solidFill>
                <a:latin typeface="+mj-lt"/>
              </a:rPr>
              <a:t>Расходы бюджета</a:t>
            </a:r>
            <a:endParaRPr lang="ru-RU" sz="3000" i="1" dirty="0">
              <a:solidFill>
                <a:schemeClr val="accent3">
                  <a:lumMod val="75000"/>
                </a:schemeClr>
              </a:solidFill>
            </a:endParaRPr>
          </a:p>
        </p:txBody>
      </p:sp>
      <p:sp>
        <p:nvSpPr>
          <p:cNvPr id="10" name="Прямоугольник 9"/>
          <p:cNvSpPr/>
          <p:nvPr/>
        </p:nvSpPr>
        <p:spPr>
          <a:xfrm>
            <a:off x="7761017" y="2351987"/>
            <a:ext cx="4430983" cy="1815882"/>
          </a:xfrm>
          <a:prstGeom prst="rect">
            <a:avLst/>
          </a:prstGeom>
        </p:spPr>
        <p:txBody>
          <a:bodyPr wrap="square">
            <a:spAutoFit/>
          </a:bodyPr>
          <a:lstStyle/>
          <a:p>
            <a:r>
              <a:rPr lang="ru-RU" sz="1600" b="1" dirty="0">
                <a:solidFill>
                  <a:schemeClr val="accent3">
                    <a:lumMod val="75000"/>
                  </a:schemeClr>
                </a:solidFill>
              </a:rPr>
              <a:t>это выплачиваемые из бюджета денежные средства (социальные выплаты населению, содержание государственных и муниципальных учреждений (образование, ЖКХ, культура и другие) капитальное строительство и другое)</a:t>
            </a:r>
          </a:p>
        </p:txBody>
      </p:sp>
      <p:sp>
        <p:nvSpPr>
          <p:cNvPr id="12" name="Заголовок 1"/>
          <p:cNvSpPr txBox="1">
            <a:spLocks/>
          </p:cNvSpPr>
          <p:nvPr/>
        </p:nvSpPr>
        <p:spPr>
          <a:xfrm>
            <a:off x="81888" y="179022"/>
            <a:ext cx="11928143" cy="655621"/>
          </a:xfrm>
          <a:prstGeom prst="rect">
            <a:avLst/>
          </a:prstGeom>
        </p:spPr>
        <p:txBody>
          <a:bodyPr vert="horz" lIns="91440" tIns="45720" rIns="91440" bIns="45720" rtlCol="0" anchor="b">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Основные понятия и термины</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23" name="Цилиндр 4"/>
          <p:cNvSpPr/>
          <p:nvPr/>
        </p:nvSpPr>
        <p:spPr>
          <a:xfrm>
            <a:off x="5152070" y="1682087"/>
            <a:ext cx="2324589" cy="3493826"/>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14300" tIns="0" rIns="114300" bIns="0" numCol="1" spcCol="1270" anchor="ctr" anchorCtr="0">
            <a:noAutofit/>
          </a:bodyPr>
          <a:lstStyle/>
          <a:p>
            <a:pPr lvl="0" algn="ctr" defTabSz="800100">
              <a:lnSpc>
                <a:spcPct val="90000"/>
              </a:lnSpc>
              <a:spcBef>
                <a:spcPct val="0"/>
              </a:spcBef>
              <a:spcAft>
                <a:spcPct val="35000"/>
              </a:spcAft>
            </a:pPr>
            <a:endParaRPr lang="ru-RU" sz="1800" b="1" kern="1200" dirty="0">
              <a:latin typeface="Calibri"/>
              <a:ea typeface="+mn-ea"/>
              <a:cs typeface="+mn-cs"/>
            </a:endParaRPr>
          </a:p>
        </p:txBody>
      </p:sp>
      <p:graphicFrame>
        <p:nvGraphicFramePr>
          <p:cNvPr id="24" name="Содержимое 5"/>
          <p:cNvGraphicFramePr>
            <a:graphicFrameLocks/>
          </p:cNvGraphicFramePr>
          <p:nvPr>
            <p:extLst>
              <p:ext uri="{D42A27DB-BD31-4B8C-83A1-F6EECF244321}">
                <p14:modId xmlns:p14="http://schemas.microsoft.com/office/powerpoint/2010/main" xmlns="" val="2587669417"/>
              </p:ext>
            </p:extLst>
          </p:nvPr>
        </p:nvGraphicFramePr>
        <p:xfrm>
          <a:off x="6250673" y="4449168"/>
          <a:ext cx="3480179" cy="1378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Прямоугольник 24"/>
          <p:cNvSpPr/>
          <p:nvPr/>
        </p:nvSpPr>
        <p:spPr>
          <a:xfrm>
            <a:off x="5705944" y="5900551"/>
            <a:ext cx="4502582"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3">
                    <a:lumMod val="75000"/>
                  </a:schemeClr>
                </a:solidFill>
                <a:effectLst/>
                <a:uLnTx/>
                <a:uFillTx/>
              </a:rPr>
              <a:t>ДЕФИЦИТ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3">
                    <a:lumMod val="75000"/>
                  </a:schemeClr>
                </a:solidFill>
                <a:effectLst/>
                <a:uLnTx/>
                <a:uFillTx/>
              </a:rPr>
              <a:t>(РАСХОДЫ БОЛЬШЕ ДОХОДОВ)</a:t>
            </a:r>
            <a:endParaRPr kumimoji="0" lang="ru-RU" sz="1800" b="1" i="0" u="none" strike="noStrike" kern="0" cap="none" spc="0" normalizeH="0" baseline="0" noProof="0" dirty="0">
              <a:ln>
                <a:noFill/>
              </a:ln>
              <a:solidFill>
                <a:schemeClr val="accent3">
                  <a:lumMod val="75000"/>
                </a:schemeClr>
              </a:solidFill>
              <a:effectLst/>
              <a:uLnTx/>
              <a:uFillTx/>
            </a:endParaRPr>
          </a:p>
        </p:txBody>
      </p:sp>
      <p:graphicFrame>
        <p:nvGraphicFramePr>
          <p:cNvPr id="26" name="Содержимое 5"/>
          <p:cNvGraphicFramePr>
            <a:graphicFrameLocks/>
          </p:cNvGraphicFramePr>
          <p:nvPr>
            <p:extLst>
              <p:ext uri="{D42A27DB-BD31-4B8C-83A1-F6EECF244321}">
                <p14:modId xmlns:p14="http://schemas.microsoft.com/office/powerpoint/2010/main" xmlns="" val="3132813446"/>
              </p:ext>
            </p:extLst>
          </p:nvPr>
        </p:nvGraphicFramePr>
        <p:xfrm>
          <a:off x="1201002" y="4380931"/>
          <a:ext cx="3630305" cy="13784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7" name="Прямоугольник 26"/>
          <p:cNvSpPr/>
          <p:nvPr/>
        </p:nvSpPr>
        <p:spPr>
          <a:xfrm>
            <a:off x="1105468" y="5878165"/>
            <a:ext cx="3947186"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1"/>
                </a:solidFill>
                <a:effectLst/>
                <a:uLnTx/>
                <a:uFillTx/>
              </a:rPr>
              <a:t>ПРОФИЦИТ</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smtClean="0">
                <a:ln>
                  <a:noFill/>
                </a:ln>
                <a:solidFill>
                  <a:schemeClr val="accent1"/>
                </a:solidFill>
                <a:effectLst/>
                <a:uLnTx/>
                <a:uFillTx/>
              </a:rPr>
              <a:t>(ДОХОДЫ БОЛЬШЕ РАСХОДОВ)</a:t>
            </a:r>
            <a:endParaRPr kumimoji="0" lang="ru-RU" sz="1800" b="1" i="0" u="none" strike="noStrike" kern="0" cap="none" spc="0" normalizeH="0" baseline="0" noProof="0" dirty="0">
              <a:ln>
                <a:noFill/>
              </a:ln>
              <a:solidFill>
                <a:schemeClr val="accent1"/>
              </a:solidFill>
              <a:effectLst/>
              <a:uLnTx/>
              <a:uFillTx/>
            </a:endParaRPr>
          </a:p>
        </p:txBody>
      </p:sp>
      <p:sp>
        <p:nvSpPr>
          <p:cNvPr id="28" name="Скругленный прямоугольник 27"/>
          <p:cNvSpPr/>
          <p:nvPr/>
        </p:nvSpPr>
        <p:spPr>
          <a:xfrm>
            <a:off x="2906973" y="1528549"/>
            <a:ext cx="7042245" cy="300251"/>
          </a:xfrm>
          <a:prstGeom prst="roundRect">
            <a:avLst/>
          </a:prstGeom>
          <a:solidFill>
            <a:schemeClr val="bg1"/>
          </a:solidFill>
          <a:ln w="12700" cap="flat">
            <a:noFill/>
            <a:prstDash val="solid"/>
            <a:miter/>
          </a:ln>
        </p:spPr>
        <p:txBody>
          <a:bodyPr rtlCol="0" anchor="ctr"/>
          <a:lstStyle/>
          <a:p>
            <a:pPr algn="l"/>
            <a:endParaRPr lang="ru-RU" dirty="0"/>
          </a:p>
        </p:txBody>
      </p:sp>
      <p:sp>
        <p:nvSpPr>
          <p:cNvPr id="19" name="Текст 16">
            <a:extLst>
              <a:ext uri="{FF2B5EF4-FFF2-40B4-BE49-F238E27FC236}">
                <a16:creationId xmlns="" xmlns:a16="http://schemas.microsoft.com/office/drawing/2014/main" id="{663B63A5-075F-4429-8F7A-8E50D3497170}"/>
              </a:ext>
            </a:extLst>
          </p:cNvPr>
          <p:cNvSpPr>
            <a:spLocks noGrp="1"/>
          </p:cNvSpPr>
          <p:nvPr>
            <p:ph type="body" sz="quarter" idx="4294967295"/>
          </p:nvPr>
        </p:nvSpPr>
        <p:spPr>
          <a:xfrm>
            <a:off x="0" y="1425675"/>
            <a:ext cx="3971499" cy="539584"/>
          </a:xfrm>
        </p:spPr>
        <p:txBody>
          <a:bodyPr rtlCol="0">
            <a:noAutofit/>
          </a:bodyPr>
          <a:lstStyle/>
          <a:p>
            <a:pPr marL="0" indent="0" algn="ctr">
              <a:buNone/>
            </a:pPr>
            <a:r>
              <a:rPr lang="ru-RU" sz="3000" b="1" i="1" dirty="0" smtClean="0"/>
              <a:t>Доходы бюджета</a:t>
            </a:r>
            <a:endParaRPr lang="ru-RU" sz="3000" b="1" i="1" dirty="0"/>
          </a:p>
        </p:txBody>
      </p:sp>
      <p:pic>
        <p:nvPicPr>
          <p:cNvPr id="20" name="Рисунок 19" descr="istockphoto-1324871987-612x612.jpg"/>
          <p:cNvPicPr>
            <a:picLocks noChangeAspect="1"/>
          </p:cNvPicPr>
          <p:nvPr/>
        </p:nvPicPr>
        <p:blipFill>
          <a:blip r:embed="rId13"/>
          <a:stretch>
            <a:fillRect/>
          </a:stretch>
        </p:blipFill>
        <p:spPr>
          <a:xfrm>
            <a:off x="3835021" y="1494015"/>
            <a:ext cx="3712282" cy="2456657"/>
          </a:xfrm>
          <a:prstGeom prst="rect">
            <a:avLst/>
          </a:prstGeom>
        </p:spPr>
      </p:pic>
    </p:spTree>
    <p:extLst>
      <p:ext uri="{BB962C8B-B14F-4D97-AF65-F5344CB8AC3E}">
        <p14:creationId xmlns:p14="http://schemas.microsoft.com/office/powerpoint/2010/main" xmlns="" val="3953500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Текст 2">
            <a:extLst>
              <a:ext uri="{FF2B5EF4-FFF2-40B4-BE49-F238E27FC236}">
                <a16:creationId xmlns="" xmlns:a16="http://schemas.microsoft.com/office/drawing/2014/main" id="{C9DF92D8-1371-40FE-AB90-C65DFF928F5D}"/>
              </a:ext>
            </a:extLst>
          </p:cNvPr>
          <p:cNvSpPr>
            <a:spLocks noGrp="1"/>
          </p:cNvSpPr>
          <p:nvPr>
            <p:ph type="body" sz="quarter" idx="16"/>
          </p:nvPr>
        </p:nvSpPr>
        <p:spPr>
          <a:xfrm>
            <a:off x="40944" y="4489994"/>
            <a:ext cx="6428096" cy="365125"/>
          </a:xfrm>
        </p:spPr>
        <p:txBody>
          <a:bodyPr rtlCol="0">
            <a:noAutofit/>
          </a:bodyPr>
          <a:lstStyle/>
          <a:p>
            <a:pPr rtl="0"/>
            <a:r>
              <a:rPr lang="ru-RU" sz="3000" dirty="0" smtClean="0">
                <a:solidFill>
                  <a:schemeClr val="accent3">
                    <a:lumMod val="50000"/>
                  </a:schemeClr>
                </a:solidFill>
              </a:rPr>
              <a:t>Очередной финансовый год </a:t>
            </a:r>
            <a:endParaRPr lang="ru-RU" sz="3000" dirty="0">
              <a:solidFill>
                <a:schemeClr val="accent3">
                  <a:lumMod val="50000"/>
                </a:schemeClr>
              </a:solidFill>
            </a:endParaRPr>
          </a:p>
        </p:txBody>
      </p:sp>
      <p:sp>
        <p:nvSpPr>
          <p:cNvPr id="18" name="Текст 2">
            <a:extLst>
              <a:ext uri="{FF2B5EF4-FFF2-40B4-BE49-F238E27FC236}">
                <a16:creationId xmlns="" xmlns:a16="http://schemas.microsoft.com/office/drawing/2014/main" id="{C9DF92D8-1371-40FE-AB90-C65DFF928F5D}"/>
              </a:ext>
            </a:extLst>
          </p:cNvPr>
          <p:cNvSpPr>
            <a:spLocks noGrp="1"/>
          </p:cNvSpPr>
          <p:nvPr>
            <p:ph type="body" idx="18"/>
          </p:nvPr>
        </p:nvSpPr>
        <p:spPr>
          <a:xfrm>
            <a:off x="7468739" y="2354687"/>
            <a:ext cx="4395715" cy="2203666"/>
          </a:xfrm>
        </p:spPr>
        <p:txBody>
          <a:bodyPr rtlCol="0">
            <a:noAutofit/>
          </a:bodyPr>
          <a:lstStyle/>
          <a:p>
            <a:pPr rtl="0"/>
            <a:r>
              <a:rPr lang="ru-RU" sz="3000" dirty="0" smtClean="0">
                <a:solidFill>
                  <a:schemeClr val="accent3">
                    <a:lumMod val="50000"/>
                  </a:schemeClr>
                </a:solidFill>
                <a:latin typeface="+mn-lt"/>
              </a:rPr>
              <a:t>Временный кассовый разрыв</a:t>
            </a:r>
          </a:p>
          <a:p>
            <a:pPr rtl="0"/>
            <a:r>
              <a:rPr lang="ru-RU" sz="1800" dirty="0" smtClean="0">
                <a:solidFill>
                  <a:schemeClr val="accent1"/>
                </a:solidFill>
                <a:latin typeface="+mn-lt"/>
              </a:rPr>
              <a:t>Прогнозируемая в определенный период  текущего финансового года недостаточность на едином счете бюджета денежных средств, необходимых для осуществления кассовых выплат из бюджета</a:t>
            </a:r>
            <a:endParaRPr lang="ru-RU" sz="1800" dirty="0">
              <a:solidFill>
                <a:schemeClr val="accent1"/>
              </a:solidFill>
              <a:latin typeface="+mn-lt"/>
            </a:endParaRPr>
          </a:p>
        </p:txBody>
      </p:sp>
      <p:sp>
        <p:nvSpPr>
          <p:cNvPr id="14" name="Текст 2">
            <a:extLst>
              <a:ext uri="{FF2B5EF4-FFF2-40B4-BE49-F238E27FC236}">
                <a16:creationId xmlns="" xmlns:a16="http://schemas.microsoft.com/office/drawing/2014/main" id="{C9DF92D8-1371-40FE-AB90-C65DFF928F5D}"/>
              </a:ext>
            </a:extLst>
          </p:cNvPr>
          <p:cNvSpPr>
            <a:spLocks noGrp="1"/>
          </p:cNvSpPr>
          <p:nvPr>
            <p:ph type="body" sz="quarter" idx="20"/>
          </p:nvPr>
        </p:nvSpPr>
        <p:spPr>
          <a:xfrm>
            <a:off x="343466" y="5595583"/>
            <a:ext cx="6043683" cy="1262417"/>
          </a:xfrm>
        </p:spPr>
        <p:txBody>
          <a:bodyPr rtlCol="0">
            <a:noAutofit/>
          </a:bodyPr>
          <a:lstStyle/>
          <a:p>
            <a:pPr>
              <a:buNone/>
            </a:pPr>
            <a:r>
              <a:rPr lang="ru-RU" sz="3000" b="1" dirty="0" smtClean="0">
                <a:solidFill>
                  <a:schemeClr val="accent3"/>
                </a:solidFill>
                <a:latin typeface="+mj-lt"/>
              </a:rPr>
              <a:t> </a:t>
            </a:r>
            <a:r>
              <a:rPr lang="ru-RU" sz="3000" b="1" dirty="0" smtClean="0">
                <a:solidFill>
                  <a:schemeClr val="accent3">
                    <a:lumMod val="50000"/>
                  </a:schemeClr>
                </a:solidFill>
              </a:rPr>
              <a:t>Плановый период</a:t>
            </a:r>
            <a:endParaRPr lang="ru-RU" sz="3000" b="1" dirty="0" smtClean="0">
              <a:solidFill>
                <a:schemeClr val="accent3">
                  <a:lumMod val="50000"/>
                </a:schemeClr>
              </a:solidFill>
              <a:latin typeface="+mj-lt"/>
            </a:endParaRPr>
          </a:p>
          <a:p>
            <a:pPr rtl="0">
              <a:buNone/>
            </a:pPr>
            <a:r>
              <a:rPr lang="ru-RU" sz="1800" dirty="0" smtClean="0">
                <a:solidFill>
                  <a:schemeClr val="accent1"/>
                </a:solidFill>
              </a:rPr>
              <a:t>   </a:t>
            </a:r>
            <a:r>
              <a:rPr lang="ru-RU" sz="1800" b="1" dirty="0" smtClean="0">
                <a:solidFill>
                  <a:schemeClr val="accent1"/>
                </a:solidFill>
              </a:rPr>
              <a:t>Два финансовых года, следующие за очередным финансовым годом</a:t>
            </a:r>
            <a:endParaRPr lang="ru-RU" sz="1800" b="1" dirty="0">
              <a:solidFill>
                <a:schemeClr val="accent1"/>
              </a:solidFill>
            </a:endParaRPr>
          </a:p>
        </p:txBody>
      </p:sp>
      <p:sp>
        <p:nvSpPr>
          <p:cNvPr id="9" name="Прямоугольник 8"/>
          <p:cNvSpPr/>
          <p:nvPr/>
        </p:nvSpPr>
        <p:spPr>
          <a:xfrm>
            <a:off x="409432" y="2847508"/>
            <a:ext cx="7178722" cy="553998"/>
          </a:xfrm>
          <a:prstGeom prst="rect">
            <a:avLst/>
          </a:prstGeom>
        </p:spPr>
        <p:txBody>
          <a:bodyPr wrap="square">
            <a:spAutoFit/>
          </a:bodyPr>
          <a:lstStyle/>
          <a:p>
            <a:r>
              <a:rPr lang="ru-RU" sz="3000" b="1" dirty="0" smtClean="0">
                <a:solidFill>
                  <a:schemeClr val="accent3">
                    <a:lumMod val="50000"/>
                  </a:schemeClr>
                </a:solidFill>
              </a:rPr>
              <a:t>Текущий финансовый год</a:t>
            </a:r>
            <a:endParaRPr lang="ru-RU" sz="3000" dirty="0">
              <a:solidFill>
                <a:schemeClr val="accent3">
                  <a:lumMod val="50000"/>
                </a:schemeClr>
              </a:solidFill>
            </a:endParaRPr>
          </a:p>
        </p:txBody>
      </p:sp>
      <p:sp>
        <p:nvSpPr>
          <p:cNvPr id="10" name="Прямоугольник 9"/>
          <p:cNvSpPr/>
          <p:nvPr/>
        </p:nvSpPr>
        <p:spPr>
          <a:xfrm>
            <a:off x="464025" y="3375572"/>
            <a:ext cx="7083187" cy="923330"/>
          </a:xfrm>
          <a:prstGeom prst="rect">
            <a:avLst/>
          </a:prstGeom>
        </p:spPr>
        <p:txBody>
          <a:bodyPr wrap="square">
            <a:spAutoFit/>
          </a:bodyPr>
          <a:lstStyle/>
          <a:p>
            <a:r>
              <a:rPr lang="ru-RU" b="1" dirty="0" smtClean="0">
                <a:solidFill>
                  <a:schemeClr val="accent1"/>
                </a:solidFill>
              </a:rPr>
              <a:t>Год, в котором осуществляется исполнение бюджета, составление и рассмотрение бюджета на очередной финансовый год и плановый период </a:t>
            </a:r>
            <a:endParaRPr lang="ru-RU" b="1" dirty="0">
              <a:solidFill>
                <a:schemeClr val="accent1"/>
              </a:solidFill>
            </a:endParaRPr>
          </a:p>
        </p:txBody>
      </p:sp>
      <p:sp>
        <p:nvSpPr>
          <p:cNvPr id="12" name="Прямоугольник 11"/>
          <p:cNvSpPr/>
          <p:nvPr/>
        </p:nvSpPr>
        <p:spPr>
          <a:xfrm>
            <a:off x="477669" y="4986455"/>
            <a:ext cx="6032311" cy="369332"/>
          </a:xfrm>
          <a:prstGeom prst="rect">
            <a:avLst/>
          </a:prstGeom>
        </p:spPr>
        <p:txBody>
          <a:bodyPr wrap="square">
            <a:spAutoFit/>
          </a:bodyPr>
          <a:lstStyle/>
          <a:p>
            <a:r>
              <a:rPr lang="ru-RU" b="1" dirty="0" smtClean="0">
                <a:solidFill>
                  <a:schemeClr val="accent1"/>
                </a:solidFill>
              </a:rPr>
              <a:t>Год, следующий за текущим финансовым годом </a:t>
            </a:r>
            <a:endParaRPr lang="ru-RU" b="1" dirty="0">
              <a:solidFill>
                <a:schemeClr val="accent1"/>
              </a:solidFill>
            </a:endParaRPr>
          </a:p>
        </p:txBody>
      </p:sp>
      <p:sp>
        <p:nvSpPr>
          <p:cNvPr id="17" name="Заголовок 1"/>
          <p:cNvSpPr txBox="1">
            <a:spLocks/>
          </p:cNvSpPr>
          <p:nvPr/>
        </p:nvSpPr>
        <p:spPr>
          <a:xfrm>
            <a:off x="81888" y="179022"/>
            <a:ext cx="11928143" cy="655621"/>
          </a:xfrm>
          <a:prstGeom prst="rect">
            <a:avLst/>
          </a:prstGeom>
        </p:spPr>
        <p:txBody>
          <a:bodyPr vert="horz" lIns="91440" tIns="45720" rIns="91440" bIns="45720" rtlCol="0" anchor="b">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Основные понятия и термины</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9" name="Скругленный прямоугольник 18"/>
          <p:cNvSpPr/>
          <p:nvPr/>
        </p:nvSpPr>
        <p:spPr>
          <a:xfrm>
            <a:off x="2797791" y="1446663"/>
            <a:ext cx="6550925" cy="409433"/>
          </a:xfrm>
          <a:prstGeom prst="roundRect">
            <a:avLst/>
          </a:prstGeom>
          <a:solidFill>
            <a:schemeClr val="bg1"/>
          </a:solidFill>
          <a:ln w="12700" cap="flat">
            <a:noFill/>
            <a:prstDash val="solid"/>
            <a:miter/>
          </a:ln>
        </p:spPr>
        <p:txBody>
          <a:bodyPr rtlCol="0" anchor="ctr"/>
          <a:lstStyle/>
          <a:p>
            <a:pPr algn="l"/>
            <a:endParaRPr lang="ru-RU" dirty="0"/>
          </a:p>
        </p:txBody>
      </p:sp>
      <p:sp>
        <p:nvSpPr>
          <p:cNvPr id="3" name="Текст 2">
            <a:extLst>
              <a:ext uri="{FF2B5EF4-FFF2-40B4-BE49-F238E27FC236}">
                <a16:creationId xmlns="" xmlns:a16="http://schemas.microsoft.com/office/drawing/2014/main" id="{C9DF92D8-1371-40FE-AB90-C65DFF928F5D}"/>
              </a:ext>
            </a:extLst>
          </p:cNvPr>
          <p:cNvSpPr>
            <a:spLocks noGrp="1"/>
          </p:cNvSpPr>
          <p:nvPr>
            <p:ph type="body" idx="1"/>
          </p:nvPr>
        </p:nvSpPr>
        <p:spPr>
          <a:xfrm>
            <a:off x="386685" y="1158083"/>
            <a:ext cx="5304431" cy="365125"/>
          </a:xfrm>
        </p:spPr>
        <p:txBody>
          <a:bodyPr rtlCol="0">
            <a:noAutofit/>
          </a:bodyPr>
          <a:lstStyle/>
          <a:p>
            <a:pPr rtl="0"/>
            <a:r>
              <a:rPr lang="ru-RU" sz="3000" dirty="0" smtClean="0">
                <a:solidFill>
                  <a:schemeClr val="accent3">
                    <a:lumMod val="50000"/>
                  </a:schemeClr>
                </a:solidFill>
                <a:latin typeface="+mn-lt"/>
              </a:rPr>
              <a:t>Бюджетные ассигнования</a:t>
            </a:r>
            <a:endParaRPr lang="ru-RU" sz="3000" dirty="0">
              <a:solidFill>
                <a:schemeClr val="accent3">
                  <a:lumMod val="50000"/>
                </a:schemeClr>
              </a:solidFill>
              <a:latin typeface="+mn-lt"/>
            </a:endParaRPr>
          </a:p>
        </p:txBody>
      </p:sp>
      <p:sp>
        <p:nvSpPr>
          <p:cNvPr id="7" name="Текст 6">
            <a:extLst>
              <a:ext uri="{FF2B5EF4-FFF2-40B4-BE49-F238E27FC236}">
                <a16:creationId xmlns="" xmlns:a16="http://schemas.microsoft.com/office/drawing/2014/main" id="{B0CA970E-796E-4258-8457-D1CEF7B4B866}"/>
              </a:ext>
            </a:extLst>
          </p:cNvPr>
          <p:cNvSpPr>
            <a:spLocks noGrp="1"/>
          </p:cNvSpPr>
          <p:nvPr>
            <p:ph type="body" idx="4294967295"/>
          </p:nvPr>
        </p:nvSpPr>
        <p:spPr>
          <a:xfrm>
            <a:off x="464023" y="1695231"/>
            <a:ext cx="6550925" cy="1102554"/>
          </a:xfrm>
        </p:spPr>
        <p:txBody>
          <a:bodyPr rtlCol="0">
            <a:normAutofit/>
          </a:bodyPr>
          <a:lstStyle/>
          <a:p>
            <a:pPr marL="0" indent="0">
              <a:buNone/>
            </a:pPr>
            <a:r>
              <a:rPr lang="ru-RU" sz="1800" b="1" dirty="0" smtClean="0"/>
              <a:t>Предельные объемы денежных средств, предусмотренных в соответствующем финансовом году для исполнения бюджетных обязательств</a:t>
            </a:r>
          </a:p>
          <a:p>
            <a:pPr marL="0" indent="0">
              <a:buNone/>
            </a:pPr>
            <a:endParaRPr lang="ru-RU" sz="1600" dirty="0" smtClean="0"/>
          </a:p>
          <a:p>
            <a:pPr marL="0" indent="0">
              <a:buNone/>
            </a:pPr>
            <a:endParaRPr lang="ru-RU" sz="1600" dirty="0"/>
          </a:p>
        </p:txBody>
      </p:sp>
    </p:spTree>
    <p:extLst>
      <p:ext uri="{BB962C8B-B14F-4D97-AF65-F5344CB8AC3E}">
        <p14:creationId xmlns:p14="http://schemas.microsoft.com/office/powerpoint/2010/main" xmlns="" val="3953500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Заголовок 1"/>
          <p:cNvSpPr txBox="1">
            <a:spLocks/>
          </p:cNvSpPr>
          <p:nvPr/>
        </p:nvSpPr>
        <p:spPr>
          <a:xfrm>
            <a:off x="81888" y="179022"/>
            <a:ext cx="11928143" cy="655621"/>
          </a:xfrm>
          <a:prstGeom prst="rect">
            <a:avLst/>
          </a:prstGeom>
        </p:spPr>
        <p:txBody>
          <a:bodyPr vert="horz" lIns="91440" tIns="45720" rIns="91440" bIns="45720" rtlCol="0" anchor="b">
            <a:normAutofit fontScale="975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Основные понятия и термины</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9" name="Скругленный прямоугольник 18"/>
          <p:cNvSpPr/>
          <p:nvPr/>
        </p:nvSpPr>
        <p:spPr>
          <a:xfrm>
            <a:off x="2797791" y="1446663"/>
            <a:ext cx="6550925" cy="409433"/>
          </a:xfrm>
          <a:prstGeom prst="roundRect">
            <a:avLst/>
          </a:prstGeom>
          <a:solidFill>
            <a:schemeClr val="bg1"/>
          </a:solidFill>
          <a:ln w="12700" cap="flat">
            <a:noFill/>
            <a:prstDash val="solid"/>
            <a:miter/>
          </a:ln>
        </p:spPr>
        <p:txBody>
          <a:bodyPr rtlCol="0" anchor="ctr"/>
          <a:lstStyle/>
          <a:p>
            <a:pPr algn="l"/>
            <a:endParaRPr lang="ru-RU" dirty="0"/>
          </a:p>
        </p:txBody>
      </p:sp>
      <p:sp>
        <p:nvSpPr>
          <p:cNvPr id="16" name="Текст 15"/>
          <p:cNvSpPr>
            <a:spLocks noGrp="1"/>
          </p:cNvSpPr>
          <p:nvPr>
            <p:ph type="body" sz="quarter" idx="16"/>
          </p:nvPr>
        </p:nvSpPr>
        <p:spPr>
          <a:xfrm>
            <a:off x="543463" y="1311796"/>
            <a:ext cx="10515599" cy="701675"/>
          </a:xfrm>
        </p:spPr>
        <p:txBody>
          <a:bodyPr/>
          <a:lstStyle/>
          <a:p>
            <a:pPr algn="l"/>
            <a:r>
              <a:rPr lang="ru-RU" sz="3000" dirty="0" smtClean="0"/>
              <a:t>Главный распорядитель бюджетных средств</a:t>
            </a:r>
          </a:p>
          <a:p>
            <a:pPr algn="l"/>
            <a:r>
              <a:rPr lang="ru-RU" sz="3000" dirty="0" smtClean="0"/>
              <a:t> (ГРБС)</a:t>
            </a:r>
            <a:r>
              <a:rPr lang="ru-RU" sz="3000" b="0" dirty="0" smtClean="0"/>
              <a:t> </a:t>
            </a:r>
            <a:endParaRPr lang="ru-RU" b="0" dirty="0" smtClean="0"/>
          </a:p>
          <a:p>
            <a:pPr algn="just"/>
            <a:r>
              <a:rPr lang="ru-RU" b="0" dirty="0" smtClean="0"/>
              <a:t> </a:t>
            </a:r>
            <a:r>
              <a:rPr lang="ru-RU" dirty="0" smtClean="0"/>
              <a:t>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 (ее) средства из бюджета и наделенный правом распределять их между подведомственными распорядителями и получателями бюджетных средств.</a:t>
            </a:r>
            <a:endParaRPr lang="ru-RU" dirty="0"/>
          </a:p>
        </p:txBody>
      </p:sp>
      <p:sp>
        <p:nvSpPr>
          <p:cNvPr id="22" name="Прямоугольник 21"/>
          <p:cNvSpPr/>
          <p:nvPr/>
        </p:nvSpPr>
        <p:spPr>
          <a:xfrm>
            <a:off x="318444" y="4010132"/>
            <a:ext cx="8361532" cy="2215991"/>
          </a:xfrm>
          <a:prstGeom prst="rect">
            <a:avLst/>
          </a:prstGeom>
        </p:spPr>
        <p:txBody>
          <a:bodyPr wrap="square">
            <a:spAutoFit/>
          </a:bodyPr>
          <a:lstStyle/>
          <a:p>
            <a:r>
              <a:rPr lang="ru-RU" sz="3000" b="1" dirty="0" smtClean="0">
                <a:solidFill>
                  <a:schemeClr val="accent3">
                    <a:lumMod val="50000"/>
                  </a:schemeClr>
                </a:solidFill>
              </a:rPr>
              <a:t>Распорядитель</a:t>
            </a:r>
            <a:r>
              <a:rPr lang="ru-RU" sz="3000" dirty="0" smtClean="0">
                <a:solidFill>
                  <a:schemeClr val="accent3">
                    <a:lumMod val="50000"/>
                  </a:schemeClr>
                </a:solidFill>
              </a:rPr>
              <a:t> </a:t>
            </a:r>
            <a:r>
              <a:rPr lang="ru-RU" sz="3000" b="1" dirty="0" smtClean="0">
                <a:solidFill>
                  <a:schemeClr val="accent3">
                    <a:lumMod val="50000"/>
                  </a:schemeClr>
                </a:solidFill>
              </a:rPr>
              <a:t>бюджетных</a:t>
            </a:r>
            <a:r>
              <a:rPr lang="ru-RU" sz="3000" dirty="0" smtClean="0">
                <a:solidFill>
                  <a:schemeClr val="accent3">
                    <a:lumMod val="50000"/>
                  </a:schemeClr>
                </a:solidFill>
              </a:rPr>
              <a:t> </a:t>
            </a:r>
            <a:r>
              <a:rPr lang="ru-RU" sz="3000" b="1" dirty="0" smtClean="0">
                <a:solidFill>
                  <a:schemeClr val="accent3">
                    <a:lumMod val="50000"/>
                  </a:schemeClr>
                </a:solidFill>
              </a:rPr>
              <a:t>средств</a:t>
            </a:r>
            <a:r>
              <a:rPr lang="ru-RU" sz="3000" dirty="0" smtClean="0">
                <a:solidFill>
                  <a:schemeClr val="accent3">
                    <a:lumMod val="50000"/>
                  </a:schemeClr>
                </a:solidFill>
              </a:rPr>
              <a:t> (</a:t>
            </a:r>
            <a:r>
              <a:rPr lang="ru-RU" sz="3000" b="1" dirty="0" smtClean="0">
                <a:solidFill>
                  <a:schemeClr val="accent3">
                    <a:lumMod val="50000"/>
                  </a:schemeClr>
                </a:solidFill>
              </a:rPr>
              <a:t>РБС</a:t>
            </a:r>
            <a:r>
              <a:rPr lang="ru-RU" sz="3000" dirty="0" smtClean="0">
                <a:solidFill>
                  <a:schemeClr val="accent3">
                    <a:lumMod val="50000"/>
                  </a:schemeClr>
                </a:solidFill>
              </a:rPr>
              <a:t>) </a:t>
            </a:r>
            <a:endParaRPr lang="ru-RU" dirty="0" smtClean="0">
              <a:solidFill>
                <a:schemeClr val="accent3">
                  <a:lumMod val="50000"/>
                </a:schemeClr>
              </a:solidFill>
            </a:endParaRPr>
          </a:p>
          <a:p>
            <a:r>
              <a:rPr lang="ru-RU" b="1" dirty="0" smtClean="0">
                <a:solidFill>
                  <a:schemeClr val="accent3">
                    <a:lumMod val="50000"/>
                  </a:schemeClr>
                </a:solidFill>
              </a:rPr>
              <a:t>орган</a:t>
            </a:r>
            <a:r>
              <a:rPr lang="ru-RU" dirty="0" smtClean="0">
                <a:solidFill>
                  <a:schemeClr val="accent3">
                    <a:lumMod val="50000"/>
                  </a:schemeClr>
                </a:solidFill>
              </a:rPr>
              <a:t> </a:t>
            </a:r>
            <a:r>
              <a:rPr lang="ru-RU" b="1" dirty="0" smtClean="0">
                <a:solidFill>
                  <a:schemeClr val="accent3">
                    <a:lumMod val="50000"/>
                  </a:schemeClr>
                </a:solidFill>
              </a:rPr>
              <a:t>государственной власти (местного самоуправления), орган управления государственным внебюджетным фондом, или казенное учреждение, наделенный (</a:t>
            </a:r>
            <a:r>
              <a:rPr lang="ru-RU" b="1" dirty="0" err="1" smtClean="0">
                <a:solidFill>
                  <a:schemeClr val="accent3">
                    <a:lumMod val="50000"/>
                  </a:schemeClr>
                </a:solidFill>
              </a:rPr>
              <a:t>ое</a:t>
            </a:r>
            <a:r>
              <a:rPr lang="ru-RU" b="1" dirty="0" smtClean="0">
                <a:solidFill>
                  <a:schemeClr val="accent3">
                    <a:lumMod val="50000"/>
                  </a:schemeClr>
                </a:solidFill>
              </a:rPr>
              <a:t>) правом распределять полученные средства бюджета между подведомственными распорядителями и получателями бюджетных средств.</a:t>
            </a:r>
            <a:endParaRPr lang="ru-RU" b="1" dirty="0">
              <a:solidFill>
                <a:schemeClr val="accent3">
                  <a:lumMod val="50000"/>
                </a:schemeClr>
              </a:solidFill>
            </a:endParaRPr>
          </a:p>
        </p:txBody>
      </p:sp>
      <p:pic>
        <p:nvPicPr>
          <p:cNvPr id="23" name="Рисунок 22" descr="byudzhet.jpg"/>
          <p:cNvPicPr>
            <a:picLocks noChangeAspect="1"/>
          </p:cNvPicPr>
          <p:nvPr/>
        </p:nvPicPr>
        <p:blipFill>
          <a:blip r:embed="rId3"/>
          <a:stretch>
            <a:fillRect/>
          </a:stretch>
        </p:blipFill>
        <p:spPr>
          <a:xfrm flipH="1">
            <a:off x="8506354" y="3589361"/>
            <a:ext cx="3685646" cy="2659299"/>
          </a:xfrm>
          <a:prstGeom prst="rect">
            <a:avLst/>
          </a:prstGeom>
        </p:spPr>
      </p:pic>
    </p:spTree>
    <p:extLst>
      <p:ext uri="{BB962C8B-B14F-4D97-AF65-F5344CB8AC3E}">
        <p14:creationId xmlns:p14="http://schemas.microsoft.com/office/powerpoint/2010/main" xmlns="" val="3953500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8139155-1F5E-4F48-B50E-F00D8FC535D9}"/>
              </a:ext>
            </a:extLst>
          </p:cNvPr>
          <p:cNvSpPr>
            <a:spLocks noGrp="1"/>
          </p:cNvSpPr>
          <p:nvPr>
            <p:ph type="title"/>
          </p:nvPr>
        </p:nvSpPr>
        <p:spPr>
          <a:xfrm>
            <a:off x="122832" y="0"/>
            <a:ext cx="10515600" cy="676275"/>
          </a:xfrm>
        </p:spPr>
        <p:txBody>
          <a:bodyPr rtlCol="0"/>
          <a:lstStyle/>
          <a:p>
            <a:pPr algn="l" rtl="0"/>
            <a:r>
              <a:rPr lang="ru-RU" dirty="0" smtClean="0">
                <a:solidFill>
                  <a:schemeClr val="accent1">
                    <a:lumMod val="75000"/>
                  </a:schemeClr>
                </a:solidFill>
              </a:rPr>
              <a:t>Основные понятия и термины</a:t>
            </a:r>
            <a:endParaRPr lang="ru-RU" dirty="0">
              <a:solidFill>
                <a:schemeClr val="accent1">
                  <a:lumMod val="75000"/>
                </a:schemeClr>
              </a:solidFill>
            </a:endParaRPr>
          </a:p>
        </p:txBody>
      </p:sp>
      <p:sp>
        <p:nvSpPr>
          <p:cNvPr id="3" name="Текст 2">
            <a:extLst>
              <a:ext uri="{FF2B5EF4-FFF2-40B4-BE49-F238E27FC236}">
                <a16:creationId xmlns="" xmlns:a16="http://schemas.microsoft.com/office/drawing/2014/main" id="{C9DF92D8-1371-40FE-AB90-C65DFF928F5D}"/>
              </a:ext>
            </a:extLst>
          </p:cNvPr>
          <p:cNvSpPr>
            <a:spLocks noGrp="1"/>
          </p:cNvSpPr>
          <p:nvPr>
            <p:ph type="body" idx="1"/>
          </p:nvPr>
        </p:nvSpPr>
        <p:spPr>
          <a:xfrm>
            <a:off x="2784141" y="1103498"/>
            <a:ext cx="7124131" cy="479642"/>
          </a:xfrm>
        </p:spPr>
        <p:txBody>
          <a:bodyPr rtlCol="0">
            <a:noAutofit/>
          </a:bodyPr>
          <a:lstStyle/>
          <a:p>
            <a:pPr rtl="0"/>
            <a:r>
              <a:rPr lang="ru-RU" sz="2800" dirty="0" smtClean="0">
                <a:gradFill>
                  <a:gsLst>
                    <a:gs pos="0">
                      <a:schemeClr val="accent1"/>
                    </a:gs>
                    <a:gs pos="100000">
                      <a:schemeClr val="accent3"/>
                    </a:gs>
                  </a:gsLst>
                  <a:lin ang="0" scaled="1"/>
                </a:gradFill>
                <a:ea typeface="+mj-ea"/>
                <a:cs typeface="+mj-cs"/>
              </a:rPr>
              <a:t>Участники бюджетного процесса</a:t>
            </a:r>
          </a:p>
        </p:txBody>
      </p:sp>
      <p:sp>
        <p:nvSpPr>
          <p:cNvPr id="7" name="Текст 6">
            <a:extLst>
              <a:ext uri="{FF2B5EF4-FFF2-40B4-BE49-F238E27FC236}">
                <a16:creationId xmlns="" xmlns:a16="http://schemas.microsoft.com/office/drawing/2014/main" id="{B0CA970E-796E-4258-8457-D1CEF7B4B866}"/>
              </a:ext>
            </a:extLst>
          </p:cNvPr>
          <p:cNvSpPr>
            <a:spLocks noGrp="1"/>
          </p:cNvSpPr>
          <p:nvPr>
            <p:ph type="body" idx="4294967295"/>
          </p:nvPr>
        </p:nvSpPr>
        <p:spPr>
          <a:xfrm>
            <a:off x="204716" y="2145612"/>
            <a:ext cx="9485193" cy="3818459"/>
          </a:xfrm>
        </p:spPr>
        <p:txBody>
          <a:bodyPr rtlCol="0">
            <a:normAutofit/>
          </a:bodyPr>
          <a:lstStyle/>
          <a:p>
            <a:pPr marL="0" indent="0">
              <a:buNone/>
            </a:pPr>
            <a:endParaRPr lang="ru-RU" sz="1600" dirty="0" smtClean="0"/>
          </a:p>
          <a:p>
            <a:pPr marL="0" indent="0">
              <a:buNone/>
            </a:pPr>
            <a:endParaRPr lang="ru-RU" sz="1600" dirty="0"/>
          </a:p>
        </p:txBody>
      </p:sp>
      <p:graphicFrame>
        <p:nvGraphicFramePr>
          <p:cNvPr id="15" name="Схема 14"/>
          <p:cNvGraphicFramePr/>
          <p:nvPr/>
        </p:nvGraphicFramePr>
        <p:xfrm>
          <a:off x="-423081" y="1958454"/>
          <a:ext cx="12615081" cy="4899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953500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 xmlns:a16="http://schemas.microsoft.com/office/drawing/2014/main" id="{1ABD613F-111C-41D6-9F8E-8B2C42A5E047}"/>
              </a:ext>
            </a:extLst>
          </p:cNvPr>
          <p:cNvSpPr txBox="1">
            <a:spLocks/>
          </p:cNvSpPr>
          <p:nvPr/>
        </p:nvSpPr>
        <p:spPr>
          <a:xfrm>
            <a:off x="303858" y="977463"/>
            <a:ext cx="4493172" cy="607783"/>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ru-RU" dirty="0">
                <a:gradFill>
                  <a:gsLst>
                    <a:gs pos="0">
                      <a:schemeClr val="accent1"/>
                    </a:gs>
                    <a:gs pos="100000">
                      <a:schemeClr val="accent3"/>
                    </a:gs>
                  </a:gsLst>
                  <a:lin ang="0" scaled="1"/>
                </a:gradFill>
                <a:latin typeface="+mn-lt"/>
              </a:rPr>
              <a:t>Какие </a:t>
            </a:r>
            <a:r>
              <a:rPr lang="ru-RU" dirty="0" smtClean="0">
                <a:gradFill>
                  <a:gsLst>
                    <a:gs pos="0">
                      <a:schemeClr val="accent1"/>
                    </a:gs>
                    <a:gs pos="100000">
                      <a:schemeClr val="accent3"/>
                    </a:gs>
                  </a:gsLst>
                  <a:lin ang="0" scaled="1"/>
                </a:gradFill>
                <a:latin typeface="+mn-lt"/>
              </a:rPr>
              <a:t>бывают</a:t>
            </a:r>
          </a:p>
          <a:p>
            <a:pPr marL="0" marR="0" lvl="0" indent="0" algn="l" defTabSz="914400" rtl="0" eaLnBrk="1" fontAlgn="auto" latinLnBrk="0" hangingPunct="1">
              <a:lnSpc>
                <a:spcPct val="90000"/>
              </a:lnSpc>
              <a:spcBef>
                <a:spcPct val="0"/>
              </a:spcBef>
              <a:spcAft>
                <a:spcPts val="0"/>
              </a:spcAft>
              <a:buClrTx/>
              <a:buSzTx/>
              <a:buFontTx/>
              <a:buNone/>
              <a:tabLst/>
              <a:defRPr/>
            </a:pPr>
            <a:r>
              <a:rPr lang="ru-RU" dirty="0" smtClean="0">
                <a:gradFill>
                  <a:gsLst>
                    <a:gs pos="0">
                      <a:schemeClr val="accent1"/>
                    </a:gs>
                    <a:gs pos="100000">
                      <a:schemeClr val="accent3"/>
                    </a:gs>
                  </a:gsLst>
                  <a:lin ang="0" scaled="1"/>
                </a:gradFill>
                <a:latin typeface="+mn-lt"/>
              </a:rPr>
              <a:t> </a:t>
            </a:r>
            <a:r>
              <a:rPr lang="ru-RU" dirty="0">
                <a:gradFill>
                  <a:gsLst>
                    <a:gs pos="0">
                      <a:schemeClr val="accent1"/>
                    </a:gs>
                    <a:gs pos="100000">
                      <a:schemeClr val="accent3"/>
                    </a:gs>
                  </a:gsLst>
                  <a:lin ang="0" scaled="1"/>
                </a:gradFill>
                <a:latin typeface="+mn-lt"/>
              </a:rPr>
              <a:t>бюджеты?</a:t>
            </a:r>
          </a:p>
        </p:txBody>
      </p:sp>
      <p:cxnSp>
        <p:nvCxnSpPr>
          <p:cNvPr id="6" name="Прямая со стрелкой 5"/>
          <p:cNvCxnSpPr/>
          <p:nvPr/>
        </p:nvCxnSpPr>
        <p:spPr>
          <a:xfrm>
            <a:off x="3846785" y="1324303"/>
            <a:ext cx="1213945" cy="15765"/>
          </a:xfrm>
          <a:prstGeom prst="straightConnector1">
            <a:avLst/>
          </a:prstGeom>
          <a:noFill/>
          <a:ln w="38100" cap="flat" cmpd="sng" algn="ctr">
            <a:solidFill>
              <a:schemeClr val="accent3"/>
            </a:solidFill>
            <a:prstDash val="solid"/>
            <a:miter lim="800000"/>
            <a:tailEnd type="arrow"/>
          </a:ln>
          <a:effectLst/>
        </p:spPr>
      </p:cxnSp>
      <p:sp>
        <p:nvSpPr>
          <p:cNvPr id="7" name="Скругленный прямоугольник 6"/>
          <p:cNvSpPr/>
          <p:nvPr/>
        </p:nvSpPr>
        <p:spPr>
          <a:xfrm>
            <a:off x="5281448" y="709450"/>
            <a:ext cx="1781504" cy="1229708"/>
          </a:xfrm>
          <a:prstGeom prst="roundRect">
            <a:avLst/>
          </a:prstGeom>
          <a:ln w="12700" cap="flat">
            <a:no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ru-RU" b="1" dirty="0">
              <a:latin typeface="+mn-lt"/>
            </a:endParaRPr>
          </a:p>
        </p:txBody>
      </p:sp>
      <p:sp>
        <p:nvSpPr>
          <p:cNvPr id="8" name="TextBox 7"/>
          <p:cNvSpPr txBox="1"/>
          <p:nvPr/>
        </p:nvSpPr>
        <p:spPr>
          <a:xfrm flipH="1">
            <a:off x="5312977" y="977463"/>
            <a:ext cx="1671148" cy="646331"/>
          </a:xfrm>
          <a:prstGeom prst="rect">
            <a:avLst/>
          </a:prstGeom>
          <a:noFill/>
        </p:spPr>
        <p:txBody>
          <a:bodyPr wrap="square" rtlCol="0">
            <a:spAutoFit/>
          </a:bodyPr>
          <a:lstStyle/>
          <a:p>
            <a:pPr algn="ctr"/>
            <a:r>
              <a:rPr lang="ru-RU" b="1" dirty="0">
                <a:solidFill>
                  <a:schemeClr val="bg1"/>
                </a:solidFill>
              </a:rPr>
              <a:t>Бюджет </a:t>
            </a:r>
          </a:p>
          <a:p>
            <a:pPr algn="ctr"/>
            <a:r>
              <a:rPr lang="ru-RU" b="1" dirty="0">
                <a:solidFill>
                  <a:schemeClr val="bg1"/>
                </a:solidFill>
              </a:rPr>
              <a:t>организаций</a:t>
            </a:r>
          </a:p>
        </p:txBody>
      </p:sp>
      <p:cxnSp>
        <p:nvCxnSpPr>
          <p:cNvPr id="9" name="Прямая со стрелкой 8"/>
          <p:cNvCxnSpPr/>
          <p:nvPr/>
        </p:nvCxnSpPr>
        <p:spPr>
          <a:xfrm>
            <a:off x="5580993" y="3941379"/>
            <a:ext cx="724273" cy="753451"/>
          </a:xfrm>
          <a:prstGeom prst="straightConnector1">
            <a:avLst/>
          </a:prstGeom>
          <a:noFill/>
          <a:ln w="38100" cap="flat" cmpd="sng" algn="ctr">
            <a:solidFill>
              <a:schemeClr val="accent3"/>
            </a:solidFill>
            <a:prstDash val="solid"/>
            <a:miter lim="800000"/>
            <a:tailEnd type="arrow"/>
          </a:ln>
          <a:effectLst/>
        </p:spPr>
      </p:cxnSp>
      <p:cxnSp>
        <p:nvCxnSpPr>
          <p:cNvPr id="10" name="Прямая со стрелкой 9"/>
          <p:cNvCxnSpPr/>
          <p:nvPr/>
        </p:nvCxnSpPr>
        <p:spPr>
          <a:xfrm flipH="1">
            <a:off x="2822028" y="4056993"/>
            <a:ext cx="888122" cy="909145"/>
          </a:xfrm>
          <a:prstGeom prst="straightConnector1">
            <a:avLst/>
          </a:prstGeom>
          <a:noFill/>
          <a:ln w="38100" cap="flat" cmpd="sng" algn="ctr">
            <a:solidFill>
              <a:schemeClr val="accent3"/>
            </a:solidFill>
            <a:prstDash val="solid"/>
            <a:miter lim="800000"/>
            <a:tailEnd type="arrow"/>
          </a:ln>
          <a:effectLst/>
        </p:spPr>
      </p:cxnSp>
      <p:cxnSp>
        <p:nvCxnSpPr>
          <p:cNvPr id="11" name="Прямая со стрелкой 10"/>
          <p:cNvCxnSpPr/>
          <p:nvPr/>
        </p:nvCxnSpPr>
        <p:spPr>
          <a:xfrm>
            <a:off x="5707116" y="3247696"/>
            <a:ext cx="1213945" cy="15765"/>
          </a:xfrm>
          <a:prstGeom prst="straightConnector1">
            <a:avLst/>
          </a:prstGeom>
          <a:noFill/>
          <a:ln w="38100" cap="flat" cmpd="sng" algn="ctr">
            <a:solidFill>
              <a:schemeClr val="accent3"/>
            </a:solidFill>
            <a:prstDash val="solid"/>
            <a:miter lim="800000"/>
            <a:tailEnd type="arrow"/>
          </a:ln>
          <a:effectLst/>
        </p:spPr>
      </p:cxnSp>
      <p:cxnSp>
        <p:nvCxnSpPr>
          <p:cNvPr id="12" name="Прямая со стрелкой 11"/>
          <p:cNvCxnSpPr/>
          <p:nvPr/>
        </p:nvCxnSpPr>
        <p:spPr>
          <a:xfrm>
            <a:off x="3273969" y="1713185"/>
            <a:ext cx="935424" cy="762001"/>
          </a:xfrm>
          <a:prstGeom prst="straightConnector1">
            <a:avLst/>
          </a:prstGeom>
          <a:noFill/>
          <a:ln w="38100" cap="flat" cmpd="sng" algn="ctr">
            <a:solidFill>
              <a:schemeClr val="accent3"/>
            </a:solidFill>
            <a:prstDash val="solid"/>
            <a:miter lim="800000"/>
            <a:tailEnd type="arrow"/>
          </a:ln>
          <a:effectLst/>
        </p:spPr>
      </p:cxnSp>
      <p:cxnSp>
        <p:nvCxnSpPr>
          <p:cNvPr id="13" name="Прямая со стрелкой 12"/>
          <p:cNvCxnSpPr/>
          <p:nvPr/>
        </p:nvCxnSpPr>
        <p:spPr>
          <a:xfrm flipH="1">
            <a:off x="1608082" y="1849821"/>
            <a:ext cx="5254" cy="877614"/>
          </a:xfrm>
          <a:prstGeom prst="straightConnector1">
            <a:avLst/>
          </a:prstGeom>
          <a:noFill/>
          <a:ln w="38100" cap="flat" cmpd="sng" algn="ctr">
            <a:solidFill>
              <a:schemeClr val="accent3"/>
            </a:solidFill>
            <a:prstDash val="solid"/>
            <a:miter lim="800000"/>
            <a:tailEnd type="arrow"/>
          </a:ln>
          <a:effectLst/>
        </p:spPr>
      </p:cxnSp>
      <p:sp>
        <p:nvSpPr>
          <p:cNvPr id="14" name="Скругленный прямоугольник 13"/>
          <p:cNvSpPr/>
          <p:nvPr/>
        </p:nvSpPr>
        <p:spPr>
          <a:xfrm>
            <a:off x="783020" y="2832539"/>
            <a:ext cx="1408387" cy="935420"/>
          </a:xfrm>
          <a:prstGeom prst="roundRect">
            <a:avLst/>
          </a:prstGeom>
          <a:ln w="12700" cap="flat">
            <a:no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solidFill>
                  <a:schemeClr val="bg1"/>
                </a:solidFill>
                <a:latin typeface="Arial" pitchFamily="34" charset="0"/>
                <a:cs typeface="Arial" pitchFamily="34" charset="0"/>
              </a:rPr>
              <a:t>Бюджет семьи</a:t>
            </a:r>
          </a:p>
        </p:txBody>
      </p:sp>
      <p:sp>
        <p:nvSpPr>
          <p:cNvPr id="15" name="Скругленный прямоугольник 14"/>
          <p:cNvSpPr/>
          <p:nvPr/>
        </p:nvSpPr>
        <p:spPr>
          <a:xfrm>
            <a:off x="3226674" y="2611822"/>
            <a:ext cx="2243960" cy="1229708"/>
          </a:xfrm>
          <a:prstGeom prst="roundRect">
            <a:avLst/>
          </a:prstGeom>
          <a:ln w="12700" cap="flat">
            <a:no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solidFill>
                  <a:schemeClr val="bg1">
                    <a:lumMod val="95000"/>
                  </a:schemeClr>
                </a:solidFill>
                <a:latin typeface="+mn-lt"/>
              </a:rPr>
              <a:t>Бюджеты публично-правовых образований</a:t>
            </a:r>
          </a:p>
        </p:txBody>
      </p:sp>
      <p:sp>
        <p:nvSpPr>
          <p:cNvPr id="16" name="Скругленный прямоугольник 15"/>
          <p:cNvSpPr/>
          <p:nvPr/>
        </p:nvSpPr>
        <p:spPr>
          <a:xfrm>
            <a:off x="7183821" y="2659120"/>
            <a:ext cx="2590800" cy="1229708"/>
          </a:xfrm>
          <a:prstGeom prst="roundRect">
            <a:avLst/>
          </a:prstGeom>
          <a:ln w="12700" cap="flat">
            <a:no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solidFill>
                  <a:schemeClr val="bg1"/>
                </a:solidFill>
                <a:latin typeface="+mn-lt"/>
              </a:rPr>
              <a:t>Муниципальных образований</a:t>
            </a:r>
          </a:p>
          <a:p>
            <a:pPr algn="ctr"/>
            <a:r>
              <a:rPr lang="ru-RU" b="1" dirty="0">
                <a:solidFill>
                  <a:schemeClr val="bg1"/>
                </a:solidFill>
                <a:latin typeface="+mn-lt"/>
              </a:rPr>
              <a:t>(Местные бюджеты)</a:t>
            </a:r>
          </a:p>
        </p:txBody>
      </p:sp>
      <p:sp>
        <p:nvSpPr>
          <p:cNvPr id="17" name="Скругленный прямоугольник 16"/>
          <p:cNvSpPr/>
          <p:nvPr/>
        </p:nvSpPr>
        <p:spPr>
          <a:xfrm>
            <a:off x="4625335" y="4845349"/>
            <a:ext cx="3615560" cy="1229708"/>
          </a:xfrm>
          <a:prstGeom prst="roundRect">
            <a:avLst/>
          </a:prstGeom>
          <a:ln w="12700" cap="flat">
            <a:no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solidFill>
                  <a:schemeClr val="bg1"/>
                </a:solidFill>
                <a:latin typeface="+mn-lt"/>
              </a:rPr>
              <a:t>Субъектов РФ</a:t>
            </a:r>
          </a:p>
          <a:p>
            <a:pPr algn="ctr"/>
            <a:r>
              <a:rPr lang="ru-RU" b="1" dirty="0">
                <a:solidFill>
                  <a:schemeClr val="bg1"/>
                </a:solidFill>
                <a:latin typeface="+mn-lt"/>
              </a:rPr>
              <a:t>(региональные бюджеты, бюджеты территориальных фондов ОМС)</a:t>
            </a:r>
          </a:p>
        </p:txBody>
      </p:sp>
      <p:sp>
        <p:nvSpPr>
          <p:cNvPr id="18" name="Скругленный прямоугольник 17"/>
          <p:cNvSpPr/>
          <p:nvPr/>
        </p:nvSpPr>
        <p:spPr>
          <a:xfrm>
            <a:off x="0" y="5030300"/>
            <a:ext cx="4099034" cy="1203433"/>
          </a:xfrm>
          <a:prstGeom prst="roundRect">
            <a:avLst/>
          </a:prstGeom>
          <a:ln w="12700" cap="flat">
            <a:solidFill>
              <a:schemeClr val="bg1"/>
            </a:solidFill>
            <a:prstDash val="solid"/>
            <a:miter/>
          </a:ln>
        </p:spPr>
        <p:style>
          <a:lnRef idx="0">
            <a:scrgbClr r="0" g="0" b="0"/>
          </a:lnRef>
          <a:fillRef idx="1003">
            <a:schemeClr val="dk2"/>
          </a:fillRef>
          <a:effectRef idx="0">
            <a:scrgbClr r="0" g="0" b="0"/>
          </a:effectRef>
          <a:fontRef idx="major"/>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b="1" dirty="0">
                <a:solidFill>
                  <a:schemeClr val="bg1"/>
                </a:solidFill>
                <a:latin typeface="+mn-lt"/>
              </a:rPr>
              <a:t>Российской Федерации</a:t>
            </a:r>
          </a:p>
          <a:p>
            <a:pPr algn="ctr"/>
            <a:r>
              <a:rPr lang="ru-RU" b="1" dirty="0">
                <a:solidFill>
                  <a:schemeClr val="bg1"/>
                </a:solidFill>
                <a:latin typeface="+mn-lt"/>
              </a:rPr>
              <a:t>(федеральный бюджет, бюджеты государственных внебюджетных фондов РФ</a:t>
            </a:r>
            <a:r>
              <a:rPr lang="ru-RU" dirty="0">
                <a:solidFill>
                  <a:schemeClr val="bg1"/>
                </a:solidFill>
                <a:latin typeface="+mn-lt"/>
              </a:rPr>
              <a:t>)</a:t>
            </a:r>
          </a:p>
        </p:txBody>
      </p:sp>
      <p:pic>
        <p:nvPicPr>
          <p:cNvPr id="19" name="Рисунок 18" descr="1621463045_23-phonoteka_org-p-fon-dlya-prezentatsii-byudzhet-26.jpg"/>
          <p:cNvPicPr>
            <a:picLocks noChangeAspect="1"/>
          </p:cNvPicPr>
          <p:nvPr/>
        </p:nvPicPr>
        <p:blipFill>
          <a:blip r:embed="rId2">
            <a:duotone>
              <a:schemeClr val="bg2">
                <a:shade val="45000"/>
                <a:satMod val="135000"/>
              </a:schemeClr>
              <a:prstClr val="white"/>
            </a:duotone>
          </a:blip>
          <a:stretch>
            <a:fillRect/>
          </a:stretch>
        </p:blipFill>
        <p:spPr>
          <a:xfrm>
            <a:off x="8222996" y="3875965"/>
            <a:ext cx="3969004" cy="2477068"/>
          </a:xfrm>
          <a:prstGeom prst="rect">
            <a:avLst/>
          </a:prstGeom>
        </p:spPr>
      </p:pic>
    </p:spTree>
    <p:extLst>
      <p:ext uri="{BB962C8B-B14F-4D97-AF65-F5344CB8AC3E}">
        <p14:creationId xmlns:p14="http://schemas.microsoft.com/office/powerpoint/2010/main" xmlns="" val="36524450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0"/>
            <a:ext cx="12192000" cy="6858000"/>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52" name="Рисунок 51"/>
          <p:cNvPicPr>
            <a:picLocks noChangeAspect="1"/>
          </p:cNvPicPr>
          <p:nvPr/>
        </p:nvPicPr>
        <p:blipFill rotWithShape="1">
          <a:blip r:embed="rId2">
            <a:grayscl/>
            <a:extLst>
              <a:ext uri="{28A0092B-C50C-407E-A947-70E740481C1C}">
                <a14:useLocalDpi xmlns:a14="http://schemas.microsoft.com/office/drawing/2010/main" xmlns="" val="0"/>
              </a:ext>
            </a:extLst>
          </a:blip>
          <a:srcRect l="13164" t="12737" r="16427" b="15381"/>
          <a:stretch/>
        </p:blipFill>
        <p:spPr>
          <a:xfrm>
            <a:off x="1020326" y="1006382"/>
            <a:ext cx="8251101" cy="5851618"/>
          </a:xfrm>
          <a:prstGeom prst="rect">
            <a:avLst/>
          </a:prstGeom>
        </p:spPr>
      </p:pic>
      <p:sp>
        <p:nvSpPr>
          <p:cNvPr id="51" name="Прямоугольник 50"/>
          <p:cNvSpPr/>
          <p:nvPr/>
        </p:nvSpPr>
        <p:spPr>
          <a:xfrm>
            <a:off x="10733100" y="5602892"/>
            <a:ext cx="1458900" cy="908963"/>
          </a:xfrm>
          <a:prstGeom prst="rect">
            <a:avLst/>
          </a:prstGeom>
          <a:solidFill>
            <a:schemeClr val="bg1"/>
          </a:solidFill>
          <a:ln w="12700" cap="flat">
            <a:noFill/>
            <a:prstDash val="solid"/>
            <a:miter/>
          </a:ln>
        </p:spPr>
        <p:txBody>
          <a:bodyPr rtlCol="0" anchor="ctr"/>
          <a:lstStyle/>
          <a:p>
            <a:pPr algn="l"/>
            <a:endParaRPr lang="ru-RU" dirty="0"/>
          </a:p>
        </p:txBody>
      </p:sp>
      <p:sp>
        <p:nvSpPr>
          <p:cNvPr id="50" name="Прямоугольник 49"/>
          <p:cNvSpPr/>
          <p:nvPr/>
        </p:nvSpPr>
        <p:spPr>
          <a:xfrm>
            <a:off x="9648028" y="0"/>
            <a:ext cx="2543972" cy="2061312"/>
          </a:xfrm>
          <a:prstGeom prst="rect">
            <a:avLst/>
          </a:prstGeom>
          <a:solidFill>
            <a:schemeClr val="bg1"/>
          </a:solidFill>
          <a:ln w="12700" cap="flat">
            <a:noFill/>
            <a:prstDash val="solid"/>
            <a:miter/>
          </a:ln>
        </p:spPr>
        <p:txBody>
          <a:bodyPr rtlCol="0" anchor="ctr"/>
          <a:lstStyle/>
          <a:p>
            <a:pPr algn="l"/>
            <a:endParaRPr lang="ru-RU" dirty="0"/>
          </a:p>
        </p:txBody>
      </p:sp>
      <p:sp>
        <p:nvSpPr>
          <p:cNvPr id="4" name="Заголовок 1"/>
          <p:cNvSpPr txBox="1">
            <a:spLocks/>
          </p:cNvSpPr>
          <p:nvPr/>
        </p:nvSpPr>
        <p:spPr>
          <a:xfrm>
            <a:off x="743752" y="61366"/>
            <a:ext cx="10709170"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Бюджетный процесс – ежегодное формирование и исполнение бюджета</a:t>
            </a:r>
            <a:endParaRPr lang="ru-RU" sz="3600" dirty="0"/>
          </a:p>
        </p:txBody>
      </p:sp>
      <p:sp>
        <p:nvSpPr>
          <p:cNvPr id="19" name="Стрелка вправо 18"/>
          <p:cNvSpPr/>
          <p:nvPr/>
        </p:nvSpPr>
        <p:spPr>
          <a:xfrm rot="860822">
            <a:off x="2178577" y="2384379"/>
            <a:ext cx="1852512" cy="207739"/>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7" name="Заголовок 1"/>
          <p:cNvSpPr txBox="1">
            <a:spLocks/>
          </p:cNvSpPr>
          <p:nvPr/>
        </p:nvSpPr>
        <p:spPr bwMode="auto">
          <a:xfrm rot="849358">
            <a:off x="2176323" y="1745302"/>
            <a:ext cx="1678716" cy="595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Подготовка обоснования доходов</a:t>
            </a:r>
            <a:r>
              <a:rPr kumimoji="0" lang="ru-RU" sz="1200" b="1" i="0" u="none" strike="noStrike" kern="1200" cap="none" spc="0" normalizeH="0" noProof="0" dirty="0" smtClean="0">
                <a:ln>
                  <a:noFill/>
                </a:ln>
                <a:solidFill>
                  <a:schemeClr val="tx1"/>
                </a:solidFill>
                <a:effectLst/>
                <a:uLnTx/>
                <a:uFillTx/>
                <a:latin typeface="+mj-lt"/>
                <a:ea typeface="+mj-ea"/>
                <a:cs typeface="+mj-cs"/>
              </a:rPr>
              <a:t> и расходов</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
        <p:nvSpPr>
          <p:cNvPr id="21" name="Стрелка вправо 20"/>
          <p:cNvSpPr/>
          <p:nvPr/>
        </p:nvSpPr>
        <p:spPr>
          <a:xfrm rot="10284911">
            <a:off x="9256617" y="2645614"/>
            <a:ext cx="1426142" cy="198339"/>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46" name="Стрелка вправо 45"/>
          <p:cNvSpPr/>
          <p:nvPr/>
        </p:nvSpPr>
        <p:spPr>
          <a:xfrm rot="11179956">
            <a:off x="9255872" y="4276556"/>
            <a:ext cx="1815841" cy="188603"/>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11" name="Заголовок 1"/>
          <p:cNvSpPr txBox="1">
            <a:spLocks/>
          </p:cNvSpPr>
          <p:nvPr/>
        </p:nvSpPr>
        <p:spPr bwMode="auto">
          <a:xfrm rot="396799">
            <a:off x="9256073" y="3363805"/>
            <a:ext cx="2023629" cy="994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Получение доходов и распределение расходов в соответствии</a:t>
            </a:r>
            <a:r>
              <a:rPr kumimoji="0" lang="ru-RU" sz="1200" b="1" i="0" u="none" strike="noStrike" kern="1200" cap="none" spc="0" normalizeH="0" noProof="0" dirty="0" smtClean="0">
                <a:ln>
                  <a:noFill/>
                </a:ln>
                <a:solidFill>
                  <a:schemeClr val="tx1"/>
                </a:solidFill>
                <a:effectLst/>
                <a:uLnTx/>
                <a:uFillTx/>
                <a:latin typeface="+mj-lt"/>
                <a:ea typeface="+mj-ea"/>
                <a:cs typeface="+mj-cs"/>
              </a:rPr>
              <a:t> с решением</a:t>
            </a:r>
            <a:r>
              <a:rPr kumimoji="0" lang="ru-RU" sz="1200" b="1" i="0" u="none" strike="noStrike" kern="1200" cap="none" spc="0" normalizeH="0" baseline="0" noProof="0" dirty="0" smtClean="0">
                <a:ln>
                  <a:noFill/>
                </a:ln>
                <a:solidFill>
                  <a:schemeClr val="tx1"/>
                </a:solidFill>
                <a:effectLst/>
                <a:uLnTx/>
                <a:uFillTx/>
                <a:latin typeface="+mj-lt"/>
                <a:ea typeface="+mj-ea"/>
                <a:cs typeface="+mj-cs"/>
              </a:rPr>
              <a:t> </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
        <p:nvSpPr>
          <p:cNvPr id="2" name="Прямоугольник 1"/>
          <p:cNvSpPr/>
          <p:nvPr/>
        </p:nvSpPr>
        <p:spPr>
          <a:xfrm>
            <a:off x="4076395" y="1788965"/>
            <a:ext cx="5026661" cy="3318025"/>
          </a:xfrm>
          <a:prstGeom prst="rect">
            <a:avLst/>
          </a:prstGeom>
          <a:solidFill>
            <a:schemeClr val="bg1"/>
          </a:solidFill>
          <a:ln w="12700" cap="flat">
            <a:solidFill>
              <a:schemeClr val="bg1">
                <a:lumMod val="50000"/>
              </a:schemeClr>
            </a:solidFill>
            <a:prstDash val="solid"/>
            <a:miter/>
          </a:ln>
        </p:spPr>
        <p:txBody>
          <a:bodyPr rtlCol="0" anchor="ctr"/>
          <a:lstStyle/>
          <a:p>
            <a:pPr algn="l"/>
            <a:endParaRPr lang="ru-RU" dirty="0"/>
          </a:p>
        </p:txBody>
      </p:sp>
      <p:sp>
        <p:nvSpPr>
          <p:cNvPr id="12" name="Заголовок 1"/>
          <p:cNvSpPr txBox="1">
            <a:spLocks/>
          </p:cNvSpPr>
          <p:nvPr/>
        </p:nvSpPr>
        <p:spPr bwMode="auto">
          <a:xfrm>
            <a:off x="5910273" y="2778966"/>
            <a:ext cx="1528843" cy="14162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100" strike="noStrike" kern="1200" cap="none" spc="0" normalizeH="0" baseline="0" noProof="0" dirty="0" smtClean="0">
                <a:ln>
                  <a:noFill/>
                </a:ln>
                <a:uLnTx/>
                <a:uFillTx/>
                <a:ea typeface="+mj-ea"/>
                <a:cs typeface="+mj-cs"/>
              </a:rPr>
              <a:t>Совет депутатов Бокситогорского муниципального</a:t>
            </a:r>
            <a:r>
              <a:rPr kumimoji="0" lang="ru-RU" sz="1100" strike="noStrike" kern="1200" cap="none" spc="0" normalizeH="0" noProof="0" dirty="0" smtClean="0">
                <a:ln>
                  <a:noFill/>
                </a:ln>
                <a:uLnTx/>
                <a:uFillTx/>
                <a:ea typeface="+mj-ea"/>
                <a:cs typeface="+mj-cs"/>
              </a:rPr>
              <a:t> района</a:t>
            </a:r>
            <a:r>
              <a:rPr kumimoji="0" lang="ru-RU" sz="1100" strike="noStrike" kern="1200" cap="none" spc="0" normalizeH="0" baseline="0" noProof="0" dirty="0" smtClean="0">
                <a:ln>
                  <a:noFill/>
                </a:ln>
                <a:uLnTx/>
                <a:uFillTx/>
                <a:ea typeface="+mj-ea"/>
                <a:cs typeface="+mj-cs"/>
              </a:rPr>
              <a:t> </a:t>
            </a:r>
          </a:p>
          <a:p>
            <a:pPr marL="0" marR="0" lvl="0" indent="0" algn="ctr" defTabSz="685800" rtl="0" eaLnBrk="0" fontAlgn="base" latinLnBrk="0" hangingPunct="0">
              <a:lnSpc>
                <a:spcPct val="90000"/>
              </a:lnSpc>
              <a:spcBef>
                <a:spcPct val="0"/>
              </a:spcBef>
              <a:spcAft>
                <a:spcPct val="0"/>
              </a:spcAft>
              <a:buClrTx/>
              <a:buSzTx/>
              <a:buFontTx/>
              <a:buNone/>
              <a:tabLst/>
              <a:defRPr/>
            </a:pPr>
            <a:endParaRPr lang="ru-RU" sz="1100" dirty="0" smtClean="0">
              <a:ea typeface="+mj-ea"/>
              <a:cs typeface="+mj-cs"/>
            </a:endParaRPr>
          </a:p>
          <a:p>
            <a:pPr marL="0" marR="0" lvl="0" indent="0" algn="ctr" defTabSz="685800" rtl="0" eaLnBrk="0" fontAlgn="base" latinLnBrk="0" hangingPunct="0">
              <a:lnSpc>
                <a:spcPct val="90000"/>
              </a:lnSpc>
              <a:spcBef>
                <a:spcPct val="0"/>
              </a:spcBef>
              <a:spcAft>
                <a:spcPct val="0"/>
              </a:spcAft>
              <a:buClrTx/>
              <a:buSzTx/>
              <a:buFontTx/>
              <a:buNone/>
              <a:tabLst/>
              <a:defRPr/>
            </a:pPr>
            <a:r>
              <a:rPr lang="ru-RU" sz="1100" dirty="0" smtClean="0">
                <a:ea typeface="+mj-ea"/>
                <a:cs typeface="+mj-cs"/>
              </a:rPr>
              <a:t>Администрация </a:t>
            </a:r>
          </a:p>
          <a:p>
            <a:pPr marL="0" marR="0" lvl="0" indent="0" algn="ctr" defTabSz="685800" rtl="0" eaLnBrk="0" fontAlgn="base" latinLnBrk="0" hangingPunct="0">
              <a:lnSpc>
                <a:spcPct val="90000"/>
              </a:lnSpc>
              <a:spcBef>
                <a:spcPct val="0"/>
              </a:spcBef>
              <a:spcAft>
                <a:spcPct val="0"/>
              </a:spcAft>
              <a:buClrTx/>
              <a:buSzTx/>
              <a:buFontTx/>
              <a:buNone/>
              <a:tabLst/>
              <a:defRPr/>
            </a:pPr>
            <a:r>
              <a:rPr lang="ru-RU" sz="1100" dirty="0" smtClean="0">
                <a:ea typeface="+mj-ea"/>
                <a:cs typeface="+mj-cs"/>
              </a:rPr>
              <a:t>Бокситогорского </a:t>
            </a:r>
          </a:p>
          <a:p>
            <a:pPr marL="0" marR="0" lvl="0" indent="0" algn="ctr" defTabSz="685800" rtl="0" eaLnBrk="0" fontAlgn="base" latinLnBrk="0" hangingPunct="0">
              <a:lnSpc>
                <a:spcPct val="90000"/>
              </a:lnSpc>
              <a:spcBef>
                <a:spcPct val="0"/>
              </a:spcBef>
              <a:spcAft>
                <a:spcPct val="0"/>
              </a:spcAft>
              <a:buClrTx/>
              <a:buSzTx/>
              <a:buFontTx/>
              <a:buNone/>
              <a:tabLst/>
              <a:defRPr/>
            </a:pPr>
            <a:r>
              <a:rPr lang="ru-RU" sz="1100" dirty="0" smtClean="0">
                <a:ea typeface="+mj-ea"/>
                <a:cs typeface="+mj-cs"/>
              </a:rPr>
              <a:t>Муниципального района</a:t>
            </a:r>
          </a:p>
          <a:p>
            <a:pPr marL="0" marR="0" lvl="0" indent="0" algn="l" defTabSz="685800" rtl="0" eaLnBrk="0" fontAlgn="base" latinLnBrk="0" hangingPunct="0">
              <a:lnSpc>
                <a:spcPct val="90000"/>
              </a:lnSpc>
              <a:spcBef>
                <a:spcPct val="0"/>
              </a:spcBef>
              <a:spcAft>
                <a:spcPct val="0"/>
              </a:spcAft>
              <a:buClrTx/>
              <a:buSzTx/>
              <a:buFontTx/>
              <a:buNone/>
              <a:tabLst/>
              <a:defRPr/>
            </a:pPr>
            <a:endParaRPr kumimoji="0" lang="ru-RU" sz="1100" strike="noStrike" kern="1200" cap="none" spc="0" normalizeH="0" baseline="0" noProof="0" dirty="0">
              <a:ln>
                <a:noFill/>
              </a:ln>
              <a:uLnTx/>
              <a:uFillTx/>
              <a:ea typeface="+mj-ea"/>
              <a:cs typeface="+mj-cs"/>
            </a:endParaRPr>
          </a:p>
        </p:txBody>
      </p:sp>
      <p:graphicFrame>
        <p:nvGraphicFramePr>
          <p:cNvPr id="5" name="Содержимое 3"/>
          <p:cNvGraphicFramePr>
            <a:graphicFrameLocks/>
          </p:cNvGraphicFramePr>
          <p:nvPr>
            <p:extLst>
              <p:ext uri="{D42A27DB-BD31-4B8C-83A1-F6EECF244321}">
                <p14:modId xmlns:p14="http://schemas.microsoft.com/office/powerpoint/2010/main" xmlns="" val="3582650455"/>
              </p:ext>
            </p:extLst>
          </p:nvPr>
        </p:nvGraphicFramePr>
        <p:xfrm>
          <a:off x="4264659" y="1933245"/>
          <a:ext cx="4705752" cy="3136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Стрелка вправо 38"/>
          <p:cNvSpPr/>
          <p:nvPr/>
        </p:nvSpPr>
        <p:spPr>
          <a:xfrm rot="21029665">
            <a:off x="2814444" y="4916210"/>
            <a:ext cx="1183651" cy="195748"/>
          </a:xfrm>
          <a:prstGeom prst="rightArrow">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l"/>
            <a:endParaRPr lang="ru-RU" dirty="0"/>
          </a:p>
        </p:txBody>
      </p:sp>
      <p:sp>
        <p:nvSpPr>
          <p:cNvPr id="17" name="Заголовок 1"/>
          <p:cNvSpPr txBox="1">
            <a:spLocks/>
          </p:cNvSpPr>
          <p:nvPr/>
        </p:nvSpPr>
        <p:spPr bwMode="auto">
          <a:xfrm rot="21111699">
            <a:off x="2537182" y="4191635"/>
            <a:ext cx="1882381" cy="7385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Принятие решения об исполнении бюджета</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
        <p:nvSpPr>
          <p:cNvPr id="20" name="Заголовок 1"/>
          <p:cNvSpPr txBox="1">
            <a:spLocks/>
          </p:cNvSpPr>
          <p:nvPr/>
        </p:nvSpPr>
        <p:spPr bwMode="auto">
          <a:xfrm rot="20955651">
            <a:off x="9441789" y="2055310"/>
            <a:ext cx="1338242" cy="595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685800" rtl="0" eaLnBrk="0" fontAlgn="base" latinLnBrk="0" hangingPunct="0">
              <a:lnSpc>
                <a:spcPct val="90000"/>
              </a:lnSpc>
              <a:spcBef>
                <a:spcPct val="0"/>
              </a:spcBef>
              <a:spcAft>
                <a:spcPct val="0"/>
              </a:spcAft>
              <a:buClrTx/>
              <a:buSzTx/>
              <a:buFontTx/>
              <a:buNone/>
              <a:tabLst/>
              <a:defRPr/>
            </a:pPr>
            <a:r>
              <a:rPr kumimoji="0" lang="ru-RU" sz="1200" b="1" i="0" u="none" strike="noStrike" kern="1200" cap="none" spc="0" normalizeH="0" baseline="0" noProof="0" dirty="0" smtClean="0">
                <a:ln>
                  <a:noFill/>
                </a:ln>
                <a:solidFill>
                  <a:schemeClr val="tx1"/>
                </a:solidFill>
                <a:effectLst/>
                <a:uLnTx/>
                <a:uFillTx/>
                <a:latin typeface="+mj-lt"/>
                <a:ea typeface="+mj-ea"/>
                <a:cs typeface="+mj-cs"/>
              </a:rPr>
              <a:t>Принятие</a:t>
            </a:r>
            <a:r>
              <a:rPr kumimoji="0" lang="ru-RU" sz="1200" b="1" i="0" u="none" strike="noStrike" kern="1200" cap="none" spc="0" normalizeH="0" noProof="0" dirty="0" smtClean="0">
                <a:ln>
                  <a:noFill/>
                </a:ln>
                <a:solidFill>
                  <a:schemeClr val="tx1"/>
                </a:solidFill>
                <a:effectLst/>
                <a:uLnTx/>
                <a:uFillTx/>
                <a:latin typeface="+mj-lt"/>
                <a:ea typeface="+mj-ea"/>
                <a:cs typeface="+mj-cs"/>
              </a:rPr>
              <a:t> решения о бюджете</a:t>
            </a:r>
            <a:endParaRPr kumimoji="0" lang="ru-RU" sz="12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3198000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5012535" y="3958436"/>
            <a:ext cx="7179465" cy="2899564"/>
          </a:xfrm>
          <a:prstGeom prst="rect">
            <a:avLst/>
          </a:prstGeom>
          <a:solidFill>
            <a:schemeClr val="bg1"/>
          </a:solidFill>
          <a:ln w="12700" cap="flat">
            <a:noFill/>
            <a:prstDash val="solid"/>
            <a:miter/>
          </a:ln>
        </p:spPr>
        <p:txBody>
          <a:bodyPr rtlCol="0" anchor="ctr"/>
          <a:lstStyle/>
          <a:p>
            <a:pPr algn="l"/>
            <a:endParaRPr lang="ru-RU" dirty="0"/>
          </a:p>
        </p:txBody>
      </p:sp>
      <p:sp>
        <p:nvSpPr>
          <p:cNvPr id="24" name="Скругленный прямоугольник 23"/>
          <p:cNvSpPr/>
          <p:nvPr/>
        </p:nvSpPr>
        <p:spPr>
          <a:xfrm>
            <a:off x="2646165" y="1613525"/>
            <a:ext cx="7120807" cy="256218"/>
          </a:xfrm>
          <a:prstGeom prst="roundRect">
            <a:avLst/>
          </a:prstGeom>
          <a:solidFill>
            <a:schemeClr val="bg1"/>
          </a:solidFill>
          <a:ln w="12700" cap="flat">
            <a:noFill/>
            <a:prstDash val="solid"/>
            <a:miter/>
          </a:ln>
        </p:spPr>
        <p:txBody>
          <a:bodyPr rtlCol="0" anchor="ctr"/>
          <a:lstStyle/>
          <a:p>
            <a:pPr algn="l"/>
            <a:endParaRPr lang="ru-RU" dirty="0"/>
          </a:p>
        </p:txBody>
      </p:sp>
      <p:sp>
        <p:nvSpPr>
          <p:cNvPr id="22" name="Прямоугольник 21"/>
          <p:cNvSpPr/>
          <p:nvPr/>
        </p:nvSpPr>
        <p:spPr>
          <a:xfrm>
            <a:off x="7956645" y="1279802"/>
            <a:ext cx="4235356" cy="1787856"/>
          </a:xfrm>
          <a:prstGeom prst="rect">
            <a:avLst/>
          </a:prstGeom>
          <a:solidFill>
            <a:schemeClr val="bg1"/>
          </a:solidFill>
          <a:ln w="12700" cap="flat">
            <a:noFill/>
            <a:prstDash val="solid"/>
            <a:miter/>
          </a:ln>
        </p:spPr>
        <p:txBody>
          <a:bodyPr rtlCol="0" anchor="ctr"/>
          <a:lstStyle/>
          <a:p>
            <a:pPr algn="l"/>
            <a:endParaRPr lang="ru-RU" dirty="0"/>
          </a:p>
        </p:txBody>
      </p:sp>
      <p:sp>
        <p:nvSpPr>
          <p:cNvPr id="20" name="Прямоугольник 19"/>
          <p:cNvSpPr/>
          <p:nvPr/>
        </p:nvSpPr>
        <p:spPr>
          <a:xfrm>
            <a:off x="3328446" y="3769726"/>
            <a:ext cx="2219453" cy="2368680"/>
          </a:xfrm>
          <a:prstGeom prst="rect">
            <a:avLst/>
          </a:prstGeom>
          <a:solidFill>
            <a:schemeClr val="bg1"/>
          </a:solidFill>
          <a:ln w="12700" cap="flat">
            <a:noFill/>
            <a:prstDash val="solid"/>
            <a:miter/>
          </a:ln>
        </p:spPr>
        <p:txBody>
          <a:bodyPr rtlCol="0" anchor="ctr"/>
          <a:lstStyle/>
          <a:p>
            <a:pPr algn="l"/>
            <a:endParaRPr lang="ru-RU" dirty="0"/>
          </a:p>
        </p:txBody>
      </p:sp>
      <p:sp>
        <p:nvSpPr>
          <p:cNvPr id="32" name="Прямоугольник 31"/>
          <p:cNvSpPr/>
          <p:nvPr/>
        </p:nvSpPr>
        <p:spPr>
          <a:xfrm>
            <a:off x="2224585" y="1310185"/>
            <a:ext cx="6387152" cy="491320"/>
          </a:xfrm>
          <a:prstGeom prst="rect">
            <a:avLst/>
          </a:prstGeom>
          <a:solidFill>
            <a:schemeClr val="bg1"/>
          </a:solidFill>
          <a:ln w="12700" cap="flat">
            <a:noFill/>
            <a:prstDash val="solid"/>
            <a:miter/>
          </a:ln>
        </p:spPr>
        <p:txBody>
          <a:bodyPr rtlCol="0" anchor="ctr"/>
          <a:lstStyle/>
          <a:p>
            <a:pPr algn="l"/>
            <a:endParaRPr lang="ru-RU" dirty="0"/>
          </a:p>
        </p:txBody>
      </p:sp>
      <p:sp>
        <p:nvSpPr>
          <p:cNvPr id="23" name="Прямоугольник 22"/>
          <p:cNvSpPr/>
          <p:nvPr/>
        </p:nvSpPr>
        <p:spPr>
          <a:xfrm>
            <a:off x="485677" y="1429927"/>
            <a:ext cx="2549012" cy="1009934"/>
          </a:xfrm>
          <a:prstGeom prst="rect">
            <a:avLst/>
          </a:prstGeom>
          <a:solidFill>
            <a:schemeClr val="bg1"/>
          </a:solidFill>
          <a:ln w="12700" cap="flat">
            <a:noFill/>
            <a:prstDash val="solid"/>
            <a:miter/>
          </a:ln>
        </p:spPr>
        <p:txBody>
          <a:bodyPr rtlCol="0" anchor="ctr"/>
          <a:lstStyle/>
          <a:p>
            <a:pPr algn="l"/>
            <a:endParaRPr lang="ru-RU" dirty="0"/>
          </a:p>
        </p:txBody>
      </p:sp>
      <p:pic>
        <p:nvPicPr>
          <p:cNvPr id="31" name="Рисунок 30" descr="img-26a2f588a6e47805.png"/>
          <p:cNvPicPr>
            <a:picLocks noChangeAspect="1"/>
          </p:cNvPicPr>
          <p:nvPr/>
        </p:nvPicPr>
        <p:blipFill>
          <a:blip r:embed="rId2">
            <a:duotone>
              <a:schemeClr val="accent1">
                <a:shade val="45000"/>
                <a:satMod val="135000"/>
              </a:schemeClr>
              <a:prstClr val="white"/>
            </a:duotone>
          </a:blip>
          <a:stretch>
            <a:fillRect/>
          </a:stretch>
        </p:blipFill>
        <p:spPr>
          <a:xfrm>
            <a:off x="0" y="0"/>
            <a:ext cx="12192000" cy="6858000"/>
          </a:xfrm>
          <a:prstGeom prst="rect">
            <a:avLst/>
          </a:prstGeom>
        </p:spPr>
      </p:pic>
      <p:sp>
        <p:nvSpPr>
          <p:cNvPr id="25" name="Заголовок 1"/>
          <p:cNvSpPr txBox="1">
            <a:spLocks/>
          </p:cNvSpPr>
          <p:nvPr/>
        </p:nvSpPr>
        <p:spPr>
          <a:xfrm>
            <a:off x="81888" y="83486"/>
            <a:ext cx="12110112" cy="655621"/>
          </a:xfrm>
          <a:prstGeom prst="rect">
            <a:avLst/>
          </a:prstGeom>
        </p:spPr>
        <p:txBody>
          <a:bodyPr vert="horz" lIns="91440" tIns="45720" rIns="91440" bIns="45720" rtlCol="0" anchor="b">
            <a:normAutofit fontScale="6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Формирование</a:t>
            </a:r>
            <a:r>
              <a:rPr kumimoji="0" lang="ru-RU" sz="4000" b="1" i="0" u="none" strike="noStrike" kern="1200" cap="none" spc="0" normalizeH="0" noProof="0" dirty="0" smtClean="0">
                <a:ln>
                  <a:noFill/>
                </a:ln>
                <a:solidFill>
                  <a:schemeClr val="accent1">
                    <a:lumMod val="75000"/>
                  </a:schemeClr>
                </a:solidFill>
                <a:effectLst/>
                <a:uLnTx/>
                <a:uFillTx/>
                <a:latin typeface="+mj-lt"/>
                <a:ea typeface="+mj-ea"/>
                <a:cs typeface="+mj-cs"/>
              </a:rPr>
              <a:t> бюджета Бокситогорского муниципального района</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30" name="Овал 29"/>
          <p:cNvSpPr/>
          <p:nvPr/>
        </p:nvSpPr>
        <p:spPr>
          <a:xfrm>
            <a:off x="283309" y="1224185"/>
            <a:ext cx="3797642" cy="1624084"/>
          </a:xfrm>
          <a:prstGeom prst="ellipse">
            <a:avLst/>
          </a:prstGeom>
          <a:solidFill>
            <a:schemeClr val="bg1"/>
          </a:solidFill>
          <a:ln w="57150" cap="flat">
            <a:solidFill>
              <a:schemeClr val="accent1">
                <a:lumMod val="50000"/>
              </a:schemeClr>
            </a:solidFill>
            <a:prstDash val="solid"/>
            <a:miter/>
          </a:ln>
        </p:spPr>
        <p:txBody>
          <a:bodyPr rtlCol="0" anchor="ctr"/>
          <a:lstStyle/>
          <a:p>
            <a:pPr algn="ctr"/>
            <a:r>
              <a:rPr lang="ru-RU" sz="2700" b="1" i="1" dirty="0" smtClean="0">
                <a:solidFill>
                  <a:schemeClr val="tx2">
                    <a:lumMod val="50000"/>
                  </a:schemeClr>
                </a:solidFill>
              </a:rPr>
              <a:t>Составление бюджета</a:t>
            </a:r>
            <a:endParaRPr lang="ru-RU" sz="2700" b="1" i="1" dirty="0">
              <a:solidFill>
                <a:schemeClr val="tx2">
                  <a:lumMod val="50000"/>
                </a:schemeClr>
              </a:solidFill>
            </a:endParaRPr>
          </a:p>
        </p:txBody>
      </p:sp>
      <p:graphicFrame>
        <p:nvGraphicFramePr>
          <p:cNvPr id="29" name="Схема 28"/>
          <p:cNvGraphicFramePr/>
          <p:nvPr/>
        </p:nvGraphicFramePr>
        <p:xfrm>
          <a:off x="2565779" y="1514901"/>
          <a:ext cx="9216787" cy="5049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056680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8365" y="0"/>
            <a:ext cx="10754435" cy="1255594"/>
          </a:xfrm>
        </p:spPr>
        <p:txBody>
          <a:bodyPr>
            <a:noAutofit/>
          </a:bodyPr>
          <a:lstStyle/>
          <a:p>
            <a:pPr lvl="0">
              <a:defRPr/>
            </a:pPr>
            <a:r>
              <a:rPr lang="ru-RU" sz="3600" dirty="0" smtClean="0">
                <a:solidFill>
                  <a:schemeClr val="accent1">
                    <a:lumMod val="75000"/>
                  </a:schemeClr>
                </a:solidFill>
                <a:latin typeface="+mn-lt"/>
              </a:rPr>
              <a:t>Формирование бюджета Бокситогорского муниципального района</a:t>
            </a:r>
            <a:endParaRPr lang="ru-RU" sz="3600" dirty="0">
              <a:solidFill>
                <a:schemeClr val="accent1">
                  <a:lumMod val="75000"/>
                </a:schemeClr>
              </a:solidFill>
              <a:latin typeface="+mn-lt"/>
            </a:endParaRPr>
          </a:p>
        </p:txBody>
      </p:sp>
      <p:sp>
        <p:nvSpPr>
          <p:cNvPr id="3" name="Подзаголовок 2"/>
          <p:cNvSpPr>
            <a:spLocks noGrp="1"/>
          </p:cNvSpPr>
          <p:nvPr>
            <p:ph type="subTitle" idx="4294967295"/>
          </p:nvPr>
        </p:nvSpPr>
        <p:spPr>
          <a:xfrm>
            <a:off x="586852" y="2218140"/>
            <a:ext cx="3739488" cy="1466755"/>
          </a:xfrm>
        </p:spPr>
        <p:txBody>
          <a:bodyPr>
            <a:normAutofit/>
          </a:bodyPr>
          <a:lstStyle/>
          <a:p>
            <a:pPr marL="457200" indent="-457200">
              <a:lnSpc>
                <a:spcPct val="100000"/>
              </a:lnSpc>
              <a:spcBef>
                <a:spcPts val="0"/>
              </a:spcBef>
              <a:buNone/>
            </a:pPr>
            <a:r>
              <a:rPr lang="ru-RU" sz="2000" b="1" i="1" dirty="0" smtClean="0">
                <a:solidFill>
                  <a:schemeClr val="accent1">
                    <a:lumMod val="50000"/>
                  </a:schemeClr>
                </a:solidFill>
              </a:rPr>
              <a:t>      </a:t>
            </a:r>
            <a:endParaRPr lang="ru-RU" sz="2000" b="1" i="1" dirty="0">
              <a:solidFill>
                <a:schemeClr val="accent1">
                  <a:lumMod val="50000"/>
                </a:schemeClr>
              </a:solidFill>
            </a:endParaRPr>
          </a:p>
        </p:txBody>
      </p:sp>
      <p:pic>
        <p:nvPicPr>
          <p:cNvPr id="8" name="Рисунок 7" descr="Budget.jpeg"/>
          <p:cNvPicPr>
            <a:picLocks noChangeAspect="1"/>
          </p:cNvPicPr>
          <p:nvPr/>
        </p:nvPicPr>
        <p:blipFill>
          <a:blip r:embed="rId2"/>
          <a:stretch>
            <a:fillRect/>
          </a:stretch>
        </p:blipFill>
        <p:spPr>
          <a:xfrm>
            <a:off x="4319843" y="1937983"/>
            <a:ext cx="3579612" cy="3132161"/>
          </a:xfrm>
          <a:prstGeom prst="rect">
            <a:avLst/>
          </a:prstGeom>
        </p:spPr>
      </p:pic>
      <p:sp>
        <p:nvSpPr>
          <p:cNvPr id="11" name="Овал 10"/>
          <p:cNvSpPr/>
          <p:nvPr/>
        </p:nvSpPr>
        <p:spPr>
          <a:xfrm>
            <a:off x="204717" y="1951630"/>
            <a:ext cx="4681182" cy="1555846"/>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b="1" i="1" dirty="0" smtClean="0">
                <a:solidFill>
                  <a:schemeClr val="bg1"/>
                </a:solidFill>
              </a:rPr>
              <a:t>Стратегическая приоритизация расходов и развитие принципов проектного управления</a:t>
            </a:r>
            <a:endParaRPr lang="ru-RU" dirty="0">
              <a:solidFill>
                <a:schemeClr val="bg1"/>
              </a:solidFill>
            </a:endParaRPr>
          </a:p>
        </p:txBody>
      </p:sp>
      <p:sp>
        <p:nvSpPr>
          <p:cNvPr id="13" name="Овал 12"/>
          <p:cNvSpPr/>
          <p:nvPr/>
        </p:nvSpPr>
        <p:spPr>
          <a:xfrm>
            <a:off x="191069" y="4749419"/>
            <a:ext cx="5390865" cy="155584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b="1" i="1" dirty="0" smtClean="0">
                <a:solidFill>
                  <a:schemeClr val="bg1"/>
                </a:solidFill>
              </a:rPr>
              <a:t>Увеличение доходной   </a:t>
            </a:r>
          </a:p>
          <a:p>
            <a:pPr algn="ctr"/>
            <a:r>
              <a:rPr lang="ru-RU" b="1" i="1" dirty="0" smtClean="0">
                <a:solidFill>
                  <a:schemeClr val="bg1"/>
                </a:solidFill>
              </a:rPr>
              <a:t>     базы консолидированного  </a:t>
            </a:r>
          </a:p>
          <a:p>
            <a:pPr algn="ctr"/>
            <a:r>
              <a:rPr lang="ru-RU" b="1" i="1" dirty="0" smtClean="0">
                <a:solidFill>
                  <a:schemeClr val="bg1"/>
                </a:solidFill>
              </a:rPr>
              <a:t>     бюджета Бокситогорского  </a:t>
            </a:r>
          </a:p>
          <a:p>
            <a:pPr algn="ctr"/>
            <a:r>
              <a:rPr lang="ru-RU" b="1" i="1" dirty="0" smtClean="0">
                <a:solidFill>
                  <a:schemeClr val="bg1"/>
                </a:solidFill>
              </a:rPr>
              <a:t>     муниципального района </a:t>
            </a:r>
            <a:endParaRPr lang="ru-RU" b="1" i="1" dirty="0">
              <a:solidFill>
                <a:schemeClr val="bg1"/>
              </a:solidFill>
            </a:endParaRPr>
          </a:p>
        </p:txBody>
      </p:sp>
      <p:sp>
        <p:nvSpPr>
          <p:cNvPr id="14" name="Овал 13"/>
          <p:cNvSpPr/>
          <p:nvPr/>
        </p:nvSpPr>
        <p:spPr>
          <a:xfrm>
            <a:off x="7219666" y="2101755"/>
            <a:ext cx="4681183" cy="1460311"/>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marL="285750" indent="-285750" algn="ctr"/>
            <a:r>
              <a:rPr lang="ru-RU" b="1" i="1" dirty="0" smtClean="0">
                <a:solidFill>
                  <a:schemeClr val="bg1"/>
                </a:solidFill>
              </a:rPr>
              <a:t>Ограничение роста муниципального долга Бокситогорского муниципального района</a:t>
            </a:r>
            <a:endParaRPr lang="ru-RU" b="1" i="1" dirty="0">
              <a:solidFill>
                <a:schemeClr val="bg1"/>
              </a:solidFill>
            </a:endParaRPr>
          </a:p>
        </p:txBody>
      </p:sp>
      <p:sp>
        <p:nvSpPr>
          <p:cNvPr id="15" name="Овал 14"/>
          <p:cNvSpPr/>
          <p:nvPr/>
        </p:nvSpPr>
        <p:spPr>
          <a:xfrm>
            <a:off x="7137779" y="4462815"/>
            <a:ext cx="4776717" cy="1446663"/>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b="1" i="1" dirty="0" smtClean="0">
                <a:solidFill>
                  <a:schemeClr val="bg1"/>
                </a:solidFill>
              </a:rPr>
              <a:t>Повышение   </a:t>
            </a:r>
          </a:p>
          <a:p>
            <a:pPr algn="ctr"/>
            <a:r>
              <a:rPr lang="ru-RU" b="1" i="1" dirty="0" smtClean="0">
                <a:solidFill>
                  <a:schemeClr val="bg1"/>
                </a:solidFill>
              </a:rPr>
              <a:t>   эффективности управления  </a:t>
            </a:r>
          </a:p>
          <a:p>
            <a:pPr algn="ctr"/>
            <a:r>
              <a:rPr lang="ru-RU" b="1" i="1" dirty="0" smtClean="0">
                <a:solidFill>
                  <a:schemeClr val="bg1"/>
                </a:solidFill>
              </a:rPr>
              <a:t>   бюджетными расходами</a:t>
            </a:r>
            <a:endParaRPr lang="ru-RU" b="1" i="1" dirty="0">
              <a:solidFill>
                <a:schemeClr val="bg1"/>
              </a:solidFill>
            </a:endParaRPr>
          </a:p>
        </p:txBody>
      </p:sp>
      <p:sp>
        <p:nvSpPr>
          <p:cNvPr id="9" name="Прямоугольник 8"/>
          <p:cNvSpPr/>
          <p:nvPr/>
        </p:nvSpPr>
        <p:spPr>
          <a:xfrm>
            <a:off x="918949" y="1134491"/>
            <a:ext cx="6096000" cy="400110"/>
          </a:xfrm>
          <a:prstGeom prst="rect">
            <a:avLst/>
          </a:prstGeom>
        </p:spPr>
        <p:txBody>
          <a:bodyPr>
            <a:spAutoFit/>
          </a:bodyPr>
          <a:lstStyle/>
          <a:p>
            <a:r>
              <a:rPr lang="ru-RU" sz="2000" b="1" i="1" dirty="0" smtClean="0"/>
              <a:t>Цели и задачи бюджетной политики района</a:t>
            </a:r>
            <a:endParaRPr lang="ru-RU" sz="2000" b="1" i="1" dirty="0"/>
          </a:p>
        </p:txBody>
      </p:sp>
    </p:spTree>
    <p:extLst>
      <p:ext uri="{BB962C8B-B14F-4D97-AF65-F5344CB8AC3E}">
        <p14:creationId xmlns:p14="http://schemas.microsoft.com/office/powerpoint/2010/main" xmlns="" val="2099311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00250" y="201880"/>
            <a:ext cx="10631605" cy="1144369"/>
          </a:xfrm>
        </p:spPr>
        <p:txBody>
          <a:bodyPr>
            <a:normAutofit fontScale="90000"/>
          </a:bodyPr>
          <a:lstStyle/>
          <a:p>
            <a:r>
              <a:rPr lang="ru-RU" dirty="0" smtClean="0">
                <a:solidFill>
                  <a:schemeClr val="accent1">
                    <a:lumMod val="75000"/>
                  </a:schemeClr>
                </a:solidFill>
              </a:rPr>
              <a:t>О Бокситогорском муниципальном районе</a:t>
            </a:r>
            <a:endParaRPr lang="ru-RU" dirty="0">
              <a:solidFill>
                <a:schemeClr val="accent1">
                  <a:lumMod val="75000"/>
                </a:schemeClr>
              </a:solidFill>
            </a:endParaRPr>
          </a:p>
        </p:txBody>
      </p:sp>
      <p:pic>
        <p:nvPicPr>
          <p:cNvPr id="5" name="Рисунок 4" descr="Рисунок1.png"/>
          <p:cNvPicPr>
            <a:picLocks noChangeAspect="1"/>
          </p:cNvPicPr>
          <p:nvPr/>
        </p:nvPicPr>
        <p:blipFill>
          <a:blip r:embed="rId2">
            <a:duotone>
              <a:schemeClr val="accent3">
                <a:shade val="45000"/>
                <a:satMod val="135000"/>
              </a:schemeClr>
              <a:prstClr val="white"/>
            </a:duotone>
            <a:lum bright="-40000"/>
            <a:extLst>
              <a:ext uri="{BEBA8EAE-BF5A-486C-A8C5-ECC9F3942E4B}">
                <a14:imgProps xmlns:a14="http://schemas.microsoft.com/office/drawing/2010/main" xmlns="">
                  <a14:imgLayer r:embed="rId3">
                    <a14:imgEffect>
                      <a14:colorTemperature colorTemp="4700"/>
                    </a14:imgEffect>
                    <a14:imgEffect>
                      <a14:saturation sat="400000"/>
                    </a14:imgEffect>
                  </a14:imgLayer>
                </a14:imgProps>
              </a:ext>
            </a:extLst>
          </a:blip>
          <a:stretch>
            <a:fillRect/>
          </a:stretch>
        </p:blipFill>
        <p:spPr>
          <a:xfrm>
            <a:off x="5339002" y="1910687"/>
            <a:ext cx="6029305" cy="4447572"/>
          </a:xfrm>
          <a:prstGeom prst="rect">
            <a:avLst/>
          </a:prstGeom>
        </p:spPr>
      </p:pic>
      <p:sp>
        <p:nvSpPr>
          <p:cNvPr id="6" name="Прямоугольник 5"/>
          <p:cNvSpPr/>
          <p:nvPr/>
        </p:nvSpPr>
        <p:spPr>
          <a:xfrm>
            <a:off x="245658" y="1788766"/>
            <a:ext cx="5227094" cy="4585871"/>
          </a:xfrm>
          <a:prstGeom prst="rect">
            <a:avLst/>
          </a:prstGeom>
        </p:spPr>
        <p:txBody>
          <a:bodyPr wrap="square">
            <a:spAutoFit/>
          </a:bodyPr>
          <a:lstStyle/>
          <a:p>
            <a:pPr>
              <a:buFont typeface="Arial" pitchFamily="34" charset="0"/>
              <a:buChar char="•"/>
            </a:pPr>
            <a:r>
              <a:rPr lang="ru-RU" sz="2600" b="1" i="1" dirty="0" smtClean="0">
                <a:solidFill>
                  <a:schemeClr val="tx2">
                    <a:lumMod val="50000"/>
                  </a:schemeClr>
                </a:solidFill>
              </a:rPr>
              <a:t> </a:t>
            </a:r>
            <a:r>
              <a:rPr lang="ru-RU" sz="3200" b="1" i="1" dirty="0" smtClean="0">
                <a:solidFill>
                  <a:schemeClr val="tx2">
                    <a:lumMod val="50000"/>
                  </a:schemeClr>
                </a:solidFill>
              </a:rPr>
              <a:t>9,6% площади </a:t>
            </a:r>
            <a:r>
              <a:rPr lang="ru-RU" sz="2600" b="1" i="1" dirty="0" smtClean="0">
                <a:solidFill>
                  <a:schemeClr val="tx2">
                    <a:lumMod val="50000"/>
                  </a:schemeClr>
                </a:solidFill>
              </a:rPr>
              <a:t>Ленинградской области</a:t>
            </a:r>
          </a:p>
          <a:p>
            <a:pPr>
              <a:buFont typeface="Arial" pitchFamily="34" charset="0"/>
              <a:buChar char="•"/>
            </a:pPr>
            <a:endParaRPr lang="ru-RU" sz="2600" b="1" i="1" dirty="0" smtClean="0">
              <a:solidFill>
                <a:schemeClr val="tx2">
                  <a:lumMod val="50000"/>
                </a:schemeClr>
              </a:solidFill>
            </a:endParaRPr>
          </a:p>
          <a:p>
            <a:pPr>
              <a:buFont typeface="Arial" pitchFamily="34" charset="0"/>
              <a:buChar char="•"/>
            </a:pPr>
            <a:r>
              <a:rPr lang="ru-RU" sz="2600" b="1" i="1" dirty="0" smtClean="0">
                <a:solidFill>
                  <a:schemeClr val="tx2">
                    <a:lumMod val="50000"/>
                  </a:schemeClr>
                </a:solidFill>
              </a:rPr>
              <a:t> </a:t>
            </a:r>
            <a:r>
              <a:rPr lang="ru-RU" sz="3200" b="1" i="1" dirty="0" smtClean="0">
                <a:solidFill>
                  <a:schemeClr val="tx2">
                    <a:lumMod val="50000"/>
                  </a:schemeClr>
                </a:solidFill>
              </a:rPr>
              <a:t>Территория 7,2 </a:t>
            </a:r>
            <a:r>
              <a:rPr lang="ru-RU" sz="2600" b="1" i="1" dirty="0" smtClean="0">
                <a:solidFill>
                  <a:schemeClr val="tx2">
                    <a:lumMod val="50000"/>
                  </a:schemeClr>
                </a:solidFill>
              </a:rPr>
              <a:t>тыс. км²</a:t>
            </a:r>
          </a:p>
          <a:p>
            <a:pPr>
              <a:buFont typeface="Arial" pitchFamily="34" charset="0"/>
              <a:buChar char="•"/>
            </a:pPr>
            <a:endParaRPr lang="ru-RU" sz="2600" b="1" i="1" dirty="0" smtClean="0">
              <a:solidFill>
                <a:schemeClr val="tx2">
                  <a:lumMod val="50000"/>
                </a:schemeClr>
              </a:solidFill>
            </a:endParaRPr>
          </a:p>
          <a:p>
            <a:pPr>
              <a:buFont typeface="Arial" pitchFamily="34" charset="0"/>
              <a:buChar char="•"/>
            </a:pPr>
            <a:r>
              <a:rPr lang="ru-RU" sz="2600" b="1" i="1" dirty="0" smtClean="0">
                <a:solidFill>
                  <a:schemeClr val="tx2">
                    <a:lumMod val="50000"/>
                  </a:schemeClr>
                </a:solidFill>
              </a:rPr>
              <a:t>  </a:t>
            </a:r>
            <a:r>
              <a:rPr lang="ru-RU" sz="3200" b="1" i="1" dirty="0" smtClean="0">
                <a:solidFill>
                  <a:schemeClr val="tx2">
                    <a:lumMod val="50000"/>
                  </a:schemeClr>
                </a:solidFill>
              </a:rPr>
              <a:t>Население 47,2</a:t>
            </a:r>
            <a:r>
              <a:rPr lang="ru-RU" sz="2600" b="1" i="1" dirty="0" smtClean="0">
                <a:solidFill>
                  <a:schemeClr val="tx2">
                    <a:lumMod val="50000"/>
                  </a:schemeClr>
                </a:solidFill>
              </a:rPr>
              <a:t> тысяч человек</a:t>
            </a:r>
          </a:p>
          <a:p>
            <a:pPr>
              <a:buFont typeface="Arial" pitchFamily="34" charset="0"/>
              <a:buChar char="•"/>
            </a:pPr>
            <a:endParaRPr lang="ru-RU" sz="2600" b="1" i="1" dirty="0" smtClean="0">
              <a:solidFill>
                <a:schemeClr val="tx2">
                  <a:lumMod val="50000"/>
                </a:schemeClr>
              </a:solidFill>
            </a:endParaRPr>
          </a:p>
          <a:p>
            <a:r>
              <a:rPr lang="ru-RU" sz="2000" b="1" i="1" dirty="0" smtClean="0">
                <a:solidFill>
                  <a:schemeClr val="tx2">
                    <a:lumMod val="50000"/>
                  </a:schemeClr>
                </a:solidFill>
              </a:rPr>
              <a:t>городское – 36,8 тыс. человек</a:t>
            </a:r>
          </a:p>
          <a:p>
            <a:r>
              <a:rPr lang="ru-RU" sz="2000" b="1" i="1" dirty="0" smtClean="0">
                <a:solidFill>
                  <a:schemeClr val="tx2">
                    <a:lumMod val="50000"/>
                  </a:schemeClr>
                </a:solidFill>
              </a:rPr>
              <a:t>сельское – 10,4 тыс. человек</a:t>
            </a:r>
          </a:p>
          <a:p>
            <a:endParaRPr lang="ru-RU" sz="2600" b="1" i="1" dirty="0">
              <a:solidFill>
                <a:schemeClr val="tx2">
                  <a:lumMod val="50000"/>
                </a:schemeClr>
              </a:solidFill>
            </a:endParaRPr>
          </a:p>
        </p:txBody>
      </p:sp>
      <p:sp>
        <p:nvSpPr>
          <p:cNvPr id="9" name="Равнобедренный треугольник 8"/>
          <p:cNvSpPr/>
          <p:nvPr/>
        </p:nvSpPr>
        <p:spPr>
          <a:xfrm rot="10800000">
            <a:off x="941695" y="4981431"/>
            <a:ext cx="272955" cy="163772"/>
          </a:xfrm>
          <a:prstGeom prst="triangle">
            <a:avLst/>
          </a:prstGeom>
          <a:solidFill>
            <a:schemeClr val="accent1">
              <a:lumMod val="50000"/>
            </a:schemeClr>
          </a:solidFill>
          <a:ln w="12700" cap="flat">
            <a:noFill/>
            <a:prstDash val="solid"/>
            <a:miter/>
          </a:ln>
        </p:spPr>
        <p:txBody>
          <a:bodyPr rtlCol="0" anchor="ctr"/>
          <a:lstStyle/>
          <a:p>
            <a:pPr algn="l"/>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lum bright="70000" contrast="-70000"/>
            <a:extLst>
              <a:ext uri="{BEBA8EAE-BF5A-486C-A8C5-ECC9F3942E4B}">
                <a14:imgProps xmlns:a14="http://schemas.microsoft.com/office/drawing/2010/main" xmlns="">
                  <a14:imgLayer r:embed="rId4">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2019868" y="1"/>
            <a:ext cx="9007522" cy="162407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solidFill>
                  <a:schemeClr val="accent1">
                    <a:lumMod val="75000"/>
                  </a:schemeClr>
                </a:solidFill>
              </a:rPr>
              <a:t>Прогноз основных показателей бюджета </a:t>
            </a:r>
            <a:r>
              <a:rPr lang="ru-RU" sz="3600" dirty="0">
                <a:solidFill>
                  <a:schemeClr val="accent1">
                    <a:lumMod val="75000"/>
                  </a:schemeClr>
                </a:solidFill>
              </a:rPr>
              <a:t>Бокситогорского муниципального района</a:t>
            </a:r>
          </a:p>
        </p:txBody>
      </p:sp>
      <p:sp>
        <p:nvSpPr>
          <p:cNvPr id="7" name="TextBox 6"/>
          <p:cNvSpPr txBox="1"/>
          <p:nvPr/>
        </p:nvSpPr>
        <p:spPr>
          <a:xfrm>
            <a:off x="10099342" y="1719618"/>
            <a:ext cx="1323833" cy="369332"/>
          </a:xfrm>
          <a:prstGeom prst="rect">
            <a:avLst/>
          </a:prstGeom>
          <a:noFill/>
        </p:spPr>
        <p:txBody>
          <a:bodyPr wrap="square" rtlCol="0">
            <a:spAutoFit/>
          </a:bodyPr>
          <a:lstStyle/>
          <a:p>
            <a:r>
              <a:rPr lang="ru-RU" dirty="0" smtClean="0"/>
              <a:t>млн.руб.</a:t>
            </a:r>
            <a:endParaRPr lang="ru-RU" dirty="0"/>
          </a:p>
        </p:txBody>
      </p:sp>
      <p:graphicFrame>
        <p:nvGraphicFramePr>
          <p:cNvPr id="12" name="Схема 11"/>
          <p:cNvGraphicFramePr/>
          <p:nvPr/>
        </p:nvGraphicFramePr>
        <p:xfrm>
          <a:off x="477673" y="1105469"/>
          <a:ext cx="11218460" cy="57525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Прямоугольник 12"/>
          <p:cNvSpPr/>
          <p:nvPr/>
        </p:nvSpPr>
        <p:spPr>
          <a:xfrm>
            <a:off x="982638" y="6400800"/>
            <a:ext cx="204717" cy="204716"/>
          </a:xfrm>
          <a:prstGeom prst="rect">
            <a:avLst/>
          </a:prstGeom>
          <a:solidFill>
            <a:schemeClr val="accent1">
              <a:lumMod val="75000"/>
            </a:schemeClr>
          </a:solidFill>
          <a:ln w="12700" cap="flat">
            <a:noFill/>
            <a:prstDash val="solid"/>
            <a:miter/>
          </a:ln>
        </p:spPr>
        <p:txBody>
          <a:bodyPr rtlCol="0" anchor="ctr"/>
          <a:lstStyle/>
          <a:p>
            <a:pPr algn="l"/>
            <a:endParaRPr lang="ru-RU" dirty="0">
              <a:solidFill>
                <a:schemeClr val="accent1">
                  <a:lumMod val="75000"/>
                </a:schemeClr>
              </a:solidFill>
            </a:endParaRPr>
          </a:p>
        </p:txBody>
      </p:sp>
      <p:sp>
        <p:nvSpPr>
          <p:cNvPr id="14" name="Прямоугольник 13"/>
          <p:cNvSpPr/>
          <p:nvPr/>
        </p:nvSpPr>
        <p:spPr>
          <a:xfrm>
            <a:off x="4833581" y="6444018"/>
            <a:ext cx="204717" cy="204716"/>
          </a:xfrm>
          <a:prstGeom prst="rect">
            <a:avLst/>
          </a:prstGeom>
          <a:solidFill>
            <a:schemeClr val="accent3">
              <a:lumMod val="50000"/>
            </a:schemeClr>
          </a:solidFill>
          <a:ln w="12700" cap="flat">
            <a:noFill/>
            <a:prstDash val="solid"/>
            <a:miter/>
          </a:ln>
        </p:spPr>
        <p:txBody>
          <a:bodyPr rtlCol="0" anchor="ctr"/>
          <a:lstStyle/>
          <a:p>
            <a:pPr algn="l"/>
            <a:endParaRPr lang="ru-RU" dirty="0">
              <a:solidFill>
                <a:schemeClr val="accent1">
                  <a:lumMod val="75000"/>
                </a:schemeClr>
              </a:solidFill>
            </a:endParaRPr>
          </a:p>
        </p:txBody>
      </p:sp>
      <p:sp>
        <p:nvSpPr>
          <p:cNvPr id="15" name="Прямоугольник 14"/>
          <p:cNvSpPr/>
          <p:nvPr/>
        </p:nvSpPr>
        <p:spPr>
          <a:xfrm>
            <a:off x="8491181" y="6484961"/>
            <a:ext cx="204717" cy="204716"/>
          </a:xfrm>
          <a:prstGeom prst="rect">
            <a:avLst/>
          </a:prstGeom>
          <a:solidFill>
            <a:schemeClr val="accent4">
              <a:lumMod val="75000"/>
            </a:schemeClr>
          </a:solidFill>
          <a:ln w="12700" cap="flat">
            <a:noFill/>
            <a:prstDash val="solid"/>
            <a:miter/>
          </a:ln>
        </p:spPr>
        <p:txBody>
          <a:bodyPr rtlCol="0" anchor="ctr"/>
          <a:lstStyle/>
          <a:p>
            <a:pPr algn="l"/>
            <a:endParaRPr lang="ru-RU" dirty="0">
              <a:solidFill>
                <a:schemeClr val="accent1">
                  <a:lumMod val="75000"/>
                </a:schemeClr>
              </a:solidFill>
            </a:endParaRPr>
          </a:p>
        </p:txBody>
      </p:sp>
      <p:sp>
        <p:nvSpPr>
          <p:cNvPr id="16" name="Прямоугольник 15"/>
          <p:cNvSpPr/>
          <p:nvPr/>
        </p:nvSpPr>
        <p:spPr>
          <a:xfrm>
            <a:off x="1287440" y="6306993"/>
            <a:ext cx="2711355" cy="369332"/>
          </a:xfrm>
          <a:prstGeom prst="rect">
            <a:avLst/>
          </a:prstGeom>
        </p:spPr>
        <p:txBody>
          <a:bodyPr wrap="square">
            <a:spAutoFit/>
          </a:bodyPr>
          <a:lstStyle/>
          <a:p>
            <a:r>
              <a:rPr lang="ru-RU" b="1" dirty="0" smtClean="0"/>
              <a:t>Прогноз на 2023 год</a:t>
            </a:r>
            <a:endParaRPr lang="ru-RU" b="1" dirty="0"/>
          </a:p>
        </p:txBody>
      </p:sp>
      <p:sp>
        <p:nvSpPr>
          <p:cNvPr id="17" name="Прямоугольник 16"/>
          <p:cNvSpPr/>
          <p:nvPr/>
        </p:nvSpPr>
        <p:spPr>
          <a:xfrm>
            <a:off x="5165679" y="6322916"/>
            <a:ext cx="2711355" cy="369332"/>
          </a:xfrm>
          <a:prstGeom prst="rect">
            <a:avLst/>
          </a:prstGeom>
        </p:spPr>
        <p:txBody>
          <a:bodyPr wrap="square">
            <a:spAutoFit/>
          </a:bodyPr>
          <a:lstStyle/>
          <a:p>
            <a:r>
              <a:rPr lang="ru-RU" b="1" dirty="0" smtClean="0"/>
              <a:t>Прогноз на 2024 год</a:t>
            </a:r>
            <a:endParaRPr lang="ru-RU" b="1" dirty="0"/>
          </a:p>
        </p:txBody>
      </p:sp>
      <p:sp>
        <p:nvSpPr>
          <p:cNvPr id="18" name="Прямоугольник 17"/>
          <p:cNvSpPr/>
          <p:nvPr/>
        </p:nvSpPr>
        <p:spPr>
          <a:xfrm>
            <a:off x="8836926" y="6357036"/>
            <a:ext cx="2711355" cy="369332"/>
          </a:xfrm>
          <a:prstGeom prst="rect">
            <a:avLst/>
          </a:prstGeom>
        </p:spPr>
        <p:txBody>
          <a:bodyPr wrap="square">
            <a:spAutoFit/>
          </a:bodyPr>
          <a:lstStyle/>
          <a:p>
            <a:r>
              <a:rPr lang="ru-RU" b="1" dirty="0" smtClean="0"/>
              <a:t>Прогноз на 2025 год</a:t>
            </a:r>
            <a:endParaRPr lang="ru-RU" b="1" dirty="0"/>
          </a:p>
        </p:txBody>
      </p:sp>
      <p:sp>
        <p:nvSpPr>
          <p:cNvPr id="27" name="Стрелка вниз 26"/>
          <p:cNvSpPr/>
          <p:nvPr/>
        </p:nvSpPr>
        <p:spPr>
          <a:xfrm>
            <a:off x="3466531" y="4230805"/>
            <a:ext cx="238972" cy="364259"/>
          </a:xfrm>
          <a:prstGeom prst="downArrow">
            <a:avLst/>
          </a:prstGeom>
          <a:solidFill>
            <a:schemeClr val="accent3">
              <a:lumMod val="50000"/>
            </a:schemeClr>
          </a:solidFill>
          <a:ln w="12700" cap="flat">
            <a:noFill/>
            <a:prstDash val="solid"/>
            <a:miter/>
          </a:ln>
        </p:spPr>
        <p:txBody>
          <a:bodyPr rtlCol="0" anchor="ctr"/>
          <a:lstStyle/>
          <a:p>
            <a:pPr algn="l"/>
            <a:endParaRPr lang="ru-RU" dirty="0"/>
          </a:p>
        </p:txBody>
      </p:sp>
      <p:sp>
        <p:nvSpPr>
          <p:cNvPr id="28" name="Стрелка вниз 27"/>
          <p:cNvSpPr/>
          <p:nvPr/>
        </p:nvSpPr>
        <p:spPr>
          <a:xfrm flipH="1" flipV="1">
            <a:off x="3448468" y="3603005"/>
            <a:ext cx="263722" cy="354843"/>
          </a:xfrm>
          <a:prstGeom prst="downArrow">
            <a:avLst/>
          </a:prstGeom>
          <a:solidFill>
            <a:schemeClr val="accent1">
              <a:lumMod val="75000"/>
            </a:schemeClr>
          </a:solidFill>
          <a:ln w="12700" cap="flat">
            <a:noFill/>
            <a:prstDash val="solid"/>
            <a:miter/>
          </a:ln>
        </p:spPr>
        <p:txBody>
          <a:bodyPr rtlCol="0" anchor="ctr"/>
          <a:lstStyle/>
          <a:p>
            <a:pPr algn="l"/>
            <a:endParaRPr lang="ru-RU" dirty="0"/>
          </a:p>
        </p:txBody>
      </p:sp>
      <p:sp>
        <p:nvSpPr>
          <p:cNvPr id="29" name="Стрелка вниз 28"/>
          <p:cNvSpPr/>
          <p:nvPr/>
        </p:nvSpPr>
        <p:spPr>
          <a:xfrm flipH="1" flipV="1">
            <a:off x="7354004" y="3591632"/>
            <a:ext cx="263722" cy="354843"/>
          </a:xfrm>
          <a:prstGeom prst="downArrow">
            <a:avLst/>
          </a:prstGeom>
          <a:solidFill>
            <a:schemeClr val="accent1">
              <a:lumMod val="75000"/>
            </a:schemeClr>
          </a:solidFill>
          <a:ln w="12700" cap="flat">
            <a:noFill/>
            <a:prstDash val="solid"/>
            <a:miter/>
          </a:ln>
        </p:spPr>
        <p:txBody>
          <a:bodyPr rtlCol="0" anchor="ctr"/>
          <a:lstStyle/>
          <a:p>
            <a:pPr algn="l"/>
            <a:endParaRPr lang="ru-RU" dirty="0"/>
          </a:p>
        </p:txBody>
      </p:sp>
      <p:sp>
        <p:nvSpPr>
          <p:cNvPr id="30" name="Стрелка вниз 29"/>
          <p:cNvSpPr/>
          <p:nvPr/>
        </p:nvSpPr>
        <p:spPr>
          <a:xfrm>
            <a:off x="3455157" y="4792638"/>
            <a:ext cx="238972" cy="364259"/>
          </a:xfrm>
          <a:prstGeom prst="downArrow">
            <a:avLst/>
          </a:prstGeom>
          <a:solidFill>
            <a:schemeClr val="accent4">
              <a:lumMod val="75000"/>
            </a:schemeClr>
          </a:solidFill>
          <a:ln w="12700" cap="flat">
            <a:noFill/>
            <a:prstDash val="solid"/>
            <a:miter/>
          </a:ln>
        </p:spPr>
        <p:txBody>
          <a:bodyPr rtlCol="0" anchor="ctr"/>
          <a:lstStyle/>
          <a:p>
            <a:pPr algn="l"/>
            <a:endParaRPr lang="ru-RU" dirty="0"/>
          </a:p>
        </p:txBody>
      </p:sp>
      <p:sp>
        <p:nvSpPr>
          <p:cNvPr id="31" name="Стрелка вниз 30"/>
          <p:cNvSpPr/>
          <p:nvPr/>
        </p:nvSpPr>
        <p:spPr>
          <a:xfrm>
            <a:off x="7372066" y="4205784"/>
            <a:ext cx="238972" cy="364259"/>
          </a:xfrm>
          <a:prstGeom prst="downArrow">
            <a:avLst/>
          </a:prstGeom>
          <a:solidFill>
            <a:schemeClr val="accent3">
              <a:lumMod val="50000"/>
            </a:schemeClr>
          </a:solidFill>
          <a:ln w="12700" cap="flat">
            <a:noFill/>
            <a:prstDash val="solid"/>
            <a:miter/>
          </a:ln>
        </p:spPr>
        <p:txBody>
          <a:bodyPr rtlCol="0" anchor="ctr"/>
          <a:lstStyle/>
          <a:p>
            <a:pPr algn="l"/>
            <a:endParaRPr lang="ru-RU" dirty="0"/>
          </a:p>
        </p:txBody>
      </p:sp>
      <p:sp>
        <p:nvSpPr>
          <p:cNvPr id="32" name="Стрелка вниз 31"/>
          <p:cNvSpPr/>
          <p:nvPr/>
        </p:nvSpPr>
        <p:spPr>
          <a:xfrm>
            <a:off x="7358418" y="4806285"/>
            <a:ext cx="238972" cy="364259"/>
          </a:xfrm>
          <a:prstGeom prst="downArrow">
            <a:avLst/>
          </a:prstGeom>
          <a:solidFill>
            <a:schemeClr val="accent4">
              <a:lumMod val="75000"/>
            </a:schemeClr>
          </a:solidFill>
          <a:ln w="12700" cap="flat">
            <a:noFill/>
            <a:prstDash val="solid"/>
            <a:miter/>
          </a:ln>
        </p:spPr>
        <p:txBody>
          <a:bodyPr rtlCol="0" anchor="ctr"/>
          <a:lstStyle/>
          <a:p>
            <a:pPr algn="l"/>
            <a:endParaRPr lang="ru-RU" dirty="0"/>
          </a:p>
        </p:txBody>
      </p:sp>
      <p:sp>
        <p:nvSpPr>
          <p:cNvPr id="33" name="Прямоугольник 32"/>
          <p:cNvSpPr/>
          <p:nvPr/>
        </p:nvSpPr>
        <p:spPr>
          <a:xfrm>
            <a:off x="3753132" y="3470531"/>
            <a:ext cx="1078171" cy="646331"/>
          </a:xfrm>
          <a:prstGeom prst="rect">
            <a:avLst/>
          </a:prstGeom>
        </p:spPr>
        <p:txBody>
          <a:bodyPr wrap="square">
            <a:spAutoFit/>
          </a:bodyPr>
          <a:lstStyle/>
          <a:p>
            <a:pPr algn="ctr"/>
            <a:r>
              <a:rPr lang="en-US" b="1" dirty="0" smtClean="0">
                <a:solidFill>
                  <a:schemeClr val="accent1">
                    <a:lumMod val="75000"/>
                  </a:schemeClr>
                </a:solidFill>
              </a:rPr>
              <a:t>11</a:t>
            </a:r>
            <a:r>
              <a:rPr lang="ru-RU" b="1" dirty="0" smtClean="0">
                <a:solidFill>
                  <a:schemeClr val="accent1">
                    <a:lumMod val="75000"/>
                  </a:schemeClr>
                </a:solidFill>
              </a:rPr>
              <a:t>0,2% к 2022 г.</a:t>
            </a:r>
            <a:endParaRPr lang="ru-RU" b="1" dirty="0">
              <a:solidFill>
                <a:schemeClr val="accent1">
                  <a:lumMod val="75000"/>
                </a:schemeClr>
              </a:solidFill>
            </a:endParaRPr>
          </a:p>
        </p:txBody>
      </p:sp>
      <p:sp>
        <p:nvSpPr>
          <p:cNvPr id="34" name="Прямоугольник 33"/>
          <p:cNvSpPr/>
          <p:nvPr/>
        </p:nvSpPr>
        <p:spPr>
          <a:xfrm>
            <a:off x="7672314" y="3459158"/>
            <a:ext cx="1078171" cy="646331"/>
          </a:xfrm>
          <a:prstGeom prst="rect">
            <a:avLst/>
          </a:prstGeom>
        </p:spPr>
        <p:txBody>
          <a:bodyPr wrap="square">
            <a:spAutoFit/>
          </a:bodyPr>
          <a:lstStyle/>
          <a:p>
            <a:pPr algn="ctr"/>
            <a:r>
              <a:rPr lang="ru-RU" b="1" dirty="0" smtClean="0">
                <a:solidFill>
                  <a:schemeClr val="accent1">
                    <a:lumMod val="75000"/>
                  </a:schemeClr>
                </a:solidFill>
              </a:rPr>
              <a:t>110,3% к 2022 г.</a:t>
            </a:r>
            <a:endParaRPr lang="ru-RU" b="1" dirty="0">
              <a:solidFill>
                <a:schemeClr val="accent1">
                  <a:lumMod val="75000"/>
                </a:schemeClr>
              </a:solidFill>
            </a:endParaRPr>
          </a:p>
        </p:txBody>
      </p:sp>
      <p:sp>
        <p:nvSpPr>
          <p:cNvPr id="35" name="Прямоугольник 34"/>
          <p:cNvSpPr/>
          <p:nvPr/>
        </p:nvSpPr>
        <p:spPr>
          <a:xfrm>
            <a:off x="3741759" y="4127899"/>
            <a:ext cx="1078171" cy="646331"/>
          </a:xfrm>
          <a:prstGeom prst="rect">
            <a:avLst/>
          </a:prstGeom>
        </p:spPr>
        <p:txBody>
          <a:bodyPr wrap="square">
            <a:spAutoFit/>
          </a:bodyPr>
          <a:lstStyle/>
          <a:p>
            <a:pPr algn="ctr"/>
            <a:r>
              <a:rPr lang="ru-RU" b="1" dirty="0" smtClean="0">
                <a:solidFill>
                  <a:schemeClr val="accent3">
                    <a:lumMod val="50000"/>
                  </a:schemeClr>
                </a:solidFill>
              </a:rPr>
              <a:t>98,5% к 2023 г.</a:t>
            </a:r>
            <a:endParaRPr lang="ru-RU" b="1" dirty="0">
              <a:solidFill>
                <a:schemeClr val="accent3">
                  <a:lumMod val="50000"/>
                </a:schemeClr>
              </a:solidFill>
            </a:endParaRPr>
          </a:p>
        </p:txBody>
      </p:sp>
      <p:sp>
        <p:nvSpPr>
          <p:cNvPr id="36" name="Прямоугольник 35"/>
          <p:cNvSpPr/>
          <p:nvPr/>
        </p:nvSpPr>
        <p:spPr>
          <a:xfrm>
            <a:off x="7729180" y="4143821"/>
            <a:ext cx="1078171" cy="646331"/>
          </a:xfrm>
          <a:prstGeom prst="rect">
            <a:avLst/>
          </a:prstGeom>
        </p:spPr>
        <p:txBody>
          <a:bodyPr wrap="square">
            <a:spAutoFit/>
          </a:bodyPr>
          <a:lstStyle/>
          <a:p>
            <a:pPr algn="ctr"/>
            <a:r>
              <a:rPr lang="ru-RU" b="1" dirty="0" smtClean="0">
                <a:solidFill>
                  <a:schemeClr val="accent3">
                    <a:lumMod val="50000"/>
                  </a:schemeClr>
                </a:solidFill>
              </a:rPr>
              <a:t>98,1% к 2023 г.</a:t>
            </a:r>
            <a:endParaRPr lang="ru-RU" b="1" dirty="0">
              <a:solidFill>
                <a:schemeClr val="accent3">
                  <a:lumMod val="50000"/>
                </a:schemeClr>
              </a:solidFill>
            </a:endParaRPr>
          </a:p>
        </p:txBody>
      </p:sp>
      <p:sp>
        <p:nvSpPr>
          <p:cNvPr id="37" name="Прямоугольник 36"/>
          <p:cNvSpPr/>
          <p:nvPr/>
        </p:nvSpPr>
        <p:spPr>
          <a:xfrm>
            <a:off x="3716736" y="4757969"/>
            <a:ext cx="1078171" cy="646331"/>
          </a:xfrm>
          <a:prstGeom prst="rect">
            <a:avLst/>
          </a:prstGeom>
        </p:spPr>
        <p:txBody>
          <a:bodyPr wrap="square">
            <a:spAutoFit/>
          </a:bodyPr>
          <a:lstStyle/>
          <a:p>
            <a:pPr algn="ctr"/>
            <a:r>
              <a:rPr lang="ru-RU" b="1" dirty="0" smtClean="0">
                <a:solidFill>
                  <a:schemeClr val="accent4">
                    <a:lumMod val="75000"/>
                  </a:schemeClr>
                </a:solidFill>
              </a:rPr>
              <a:t>91,9% к 2024 г.</a:t>
            </a:r>
            <a:endParaRPr lang="ru-RU" b="1" dirty="0">
              <a:solidFill>
                <a:schemeClr val="accent4">
                  <a:lumMod val="75000"/>
                </a:schemeClr>
              </a:solidFill>
            </a:endParaRPr>
          </a:p>
        </p:txBody>
      </p:sp>
      <p:sp>
        <p:nvSpPr>
          <p:cNvPr id="38" name="Прямоугольник 37"/>
          <p:cNvSpPr/>
          <p:nvPr/>
        </p:nvSpPr>
        <p:spPr>
          <a:xfrm>
            <a:off x="7717805" y="4746596"/>
            <a:ext cx="1078171" cy="646331"/>
          </a:xfrm>
          <a:prstGeom prst="rect">
            <a:avLst/>
          </a:prstGeom>
        </p:spPr>
        <p:txBody>
          <a:bodyPr wrap="square">
            <a:spAutoFit/>
          </a:bodyPr>
          <a:lstStyle/>
          <a:p>
            <a:pPr algn="ctr"/>
            <a:r>
              <a:rPr lang="ru-RU" b="1" dirty="0" smtClean="0">
                <a:solidFill>
                  <a:schemeClr val="accent4">
                    <a:lumMod val="75000"/>
                  </a:schemeClr>
                </a:solidFill>
              </a:rPr>
              <a:t>91,4% к 2024 г.</a:t>
            </a:r>
            <a:endParaRPr lang="ru-RU" b="1" dirty="0">
              <a:solidFill>
                <a:schemeClr val="accent4">
                  <a:lumMod val="75000"/>
                </a:schemeClr>
              </a:solidFill>
            </a:endParaRPr>
          </a:p>
        </p:txBody>
      </p:sp>
    </p:spTree>
    <p:extLst>
      <p:ext uri="{BB962C8B-B14F-4D97-AF65-F5344CB8AC3E}">
        <p14:creationId xmlns:p14="http://schemas.microsoft.com/office/powerpoint/2010/main" xmlns="" val="11796281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2019868" y="259308"/>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solidFill>
                  <a:schemeClr val="accent1">
                    <a:lumMod val="75000"/>
                  </a:schemeClr>
                </a:solidFill>
              </a:rPr>
              <a:t>Прогноз основных показателей консолидированного </a:t>
            </a:r>
            <a:r>
              <a:rPr lang="ru-RU" sz="3600" dirty="0">
                <a:solidFill>
                  <a:schemeClr val="accent1">
                    <a:lumMod val="75000"/>
                  </a:schemeClr>
                </a:solidFill>
              </a:rPr>
              <a:t>бюджета Бокситогорского муниципального района</a:t>
            </a:r>
          </a:p>
        </p:txBody>
      </p:sp>
      <p:graphicFrame>
        <p:nvGraphicFramePr>
          <p:cNvPr id="7" name="Таблица 6"/>
          <p:cNvGraphicFramePr>
            <a:graphicFrameLocks noGrp="1"/>
          </p:cNvGraphicFramePr>
          <p:nvPr>
            <p:ph type="tbl" sz="quarter" idx="17"/>
          </p:nvPr>
        </p:nvGraphicFramePr>
        <p:xfrm>
          <a:off x="1064525" y="2292824"/>
          <a:ext cx="10181229" cy="3931306"/>
        </p:xfrm>
        <a:graphic>
          <a:graphicData uri="http://schemas.openxmlformats.org/drawingml/2006/table">
            <a:tbl>
              <a:tblPr>
                <a:tableStyleId>{8A107856-5554-42FB-B03E-39F5DBC370BA}</a:tableStyleId>
              </a:tblPr>
              <a:tblGrid>
                <a:gridCol w="3530849"/>
                <a:gridCol w="2215436"/>
                <a:gridCol w="2219508"/>
                <a:gridCol w="2215436"/>
              </a:tblGrid>
              <a:tr h="758897">
                <a:tc rowSpan="3">
                  <a:txBody>
                    <a:bodyPr/>
                    <a:lstStyle/>
                    <a:p>
                      <a:pPr algn="ctr">
                        <a:spcAft>
                          <a:spcPts val="0"/>
                        </a:spcAft>
                      </a:pPr>
                      <a:endParaRPr lang="ru-RU" sz="2400" b="1" dirty="0">
                        <a:solidFill>
                          <a:schemeClr val="accent4">
                            <a:lumMod val="75000"/>
                          </a:schemeClr>
                        </a:solidFill>
                      </a:endParaRPr>
                    </a:p>
                    <a:p>
                      <a:pPr algn="ctr">
                        <a:spcAft>
                          <a:spcPts val="0"/>
                        </a:spcAft>
                      </a:pPr>
                      <a:r>
                        <a:rPr lang="ru-RU" sz="2400" b="1" dirty="0">
                          <a:solidFill>
                            <a:schemeClr val="accent4">
                              <a:lumMod val="75000"/>
                            </a:schemeClr>
                          </a:solidFill>
                        </a:rPr>
                        <a:t>Основные характеристики бюджета</a:t>
                      </a:r>
                      <a:endParaRPr lang="ru-RU" sz="2400" b="1" dirty="0">
                        <a:solidFill>
                          <a:schemeClr val="accent4">
                            <a:lumMod val="75000"/>
                          </a:schemeClr>
                        </a:solidFill>
                        <a:latin typeface="Times New Roman"/>
                        <a:ea typeface="Times New Roman"/>
                        <a:cs typeface="Times New Roman"/>
                      </a:endParaRPr>
                    </a:p>
                  </a:txBody>
                  <a:tcPr marL="55360" marR="55360" marT="0" marB="0" anchor="ctr">
                    <a:solidFill>
                      <a:schemeClr val="accent4">
                        <a:lumMod val="20000"/>
                        <a:lumOff val="80000"/>
                      </a:schemeClr>
                    </a:solidFill>
                  </a:tcPr>
                </a:tc>
                <a:tc gridSpan="3">
                  <a:txBody>
                    <a:bodyPr/>
                    <a:lstStyle/>
                    <a:p>
                      <a:pPr algn="ctr">
                        <a:spcAft>
                          <a:spcPts val="0"/>
                        </a:spcAft>
                      </a:pPr>
                      <a:r>
                        <a:rPr lang="ru-RU" sz="2400" b="1" dirty="0">
                          <a:solidFill>
                            <a:schemeClr val="accent4">
                              <a:lumMod val="75000"/>
                            </a:schemeClr>
                          </a:solidFill>
                        </a:rPr>
                        <a:t>Консолидированный бюджет</a:t>
                      </a:r>
                      <a:endParaRPr lang="ru-RU" sz="2400" b="1" dirty="0">
                        <a:solidFill>
                          <a:schemeClr val="accent4">
                            <a:lumMod val="75000"/>
                          </a:schemeClr>
                        </a:solidFill>
                        <a:latin typeface="Times New Roman"/>
                        <a:ea typeface="Times New Roman"/>
                        <a:cs typeface="Times New Roman"/>
                      </a:endParaRPr>
                    </a:p>
                  </a:txBody>
                  <a:tcPr marL="55360" marR="55360" marT="0" marB="0" anchor="b">
                    <a:solidFill>
                      <a:schemeClr val="accent4">
                        <a:lumMod val="20000"/>
                        <a:lumOff val="80000"/>
                      </a:schemeClr>
                    </a:solidFill>
                  </a:tcPr>
                </a:tc>
                <a:tc hMerge="1">
                  <a:txBody>
                    <a:bodyPr/>
                    <a:lstStyle/>
                    <a:p>
                      <a:endParaRPr lang="ru-RU"/>
                    </a:p>
                  </a:txBody>
                  <a:tcPr/>
                </a:tc>
                <a:tc hMerge="1">
                  <a:txBody>
                    <a:bodyPr/>
                    <a:lstStyle/>
                    <a:p>
                      <a:endParaRPr lang="ru-RU"/>
                    </a:p>
                  </a:txBody>
                  <a:tcPr/>
                </a:tc>
              </a:tr>
              <a:tr h="509771">
                <a:tc vMerge="1">
                  <a:txBody>
                    <a:bodyPr/>
                    <a:lstStyle/>
                    <a:p>
                      <a:endParaRPr lang="ru-RU"/>
                    </a:p>
                  </a:txBody>
                  <a:tcPr/>
                </a:tc>
                <a:tc gridSpan="3">
                  <a:txBody>
                    <a:bodyPr/>
                    <a:lstStyle/>
                    <a:p>
                      <a:pPr algn="ctr">
                        <a:spcAft>
                          <a:spcPts val="0"/>
                        </a:spcAft>
                      </a:pPr>
                      <a:r>
                        <a:rPr lang="ru-RU" sz="2400" b="1" dirty="0">
                          <a:solidFill>
                            <a:schemeClr val="accent4">
                              <a:lumMod val="75000"/>
                            </a:schemeClr>
                          </a:solidFill>
                        </a:rPr>
                        <a:t>Проект бюджета</a:t>
                      </a:r>
                      <a:endParaRPr lang="ru-RU" sz="2400" b="1" dirty="0">
                        <a:solidFill>
                          <a:schemeClr val="accent4">
                            <a:lumMod val="75000"/>
                          </a:schemeClr>
                        </a:solidFill>
                        <a:latin typeface="Times New Roman"/>
                        <a:ea typeface="Times New Roman"/>
                        <a:cs typeface="Times New Roman"/>
                      </a:endParaRPr>
                    </a:p>
                  </a:txBody>
                  <a:tcPr marL="55360" marR="55360" marT="0" marB="0">
                    <a:solidFill>
                      <a:schemeClr val="accent4">
                        <a:lumMod val="20000"/>
                        <a:lumOff val="80000"/>
                      </a:schemeClr>
                    </a:solidFill>
                  </a:tcPr>
                </a:tc>
                <a:tc hMerge="1">
                  <a:txBody>
                    <a:bodyPr/>
                    <a:lstStyle/>
                    <a:p>
                      <a:endParaRPr lang="ru-RU"/>
                    </a:p>
                  </a:txBody>
                  <a:tcPr/>
                </a:tc>
                <a:tc hMerge="1">
                  <a:txBody>
                    <a:bodyPr/>
                    <a:lstStyle/>
                    <a:p>
                      <a:endParaRPr lang="ru-RU"/>
                    </a:p>
                  </a:txBody>
                  <a:tcPr/>
                </a:tc>
              </a:tr>
              <a:tr h="772878">
                <a:tc vMerge="1">
                  <a:txBody>
                    <a:bodyPr/>
                    <a:lstStyle/>
                    <a:p>
                      <a:endParaRPr lang="ru-RU"/>
                    </a:p>
                  </a:txBody>
                  <a:tcPr/>
                </a:tc>
                <a:tc>
                  <a:txBody>
                    <a:bodyPr/>
                    <a:lstStyle/>
                    <a:p>
                      <a:pPr algn="ctr">
                        <a:spcAft>
                          <a:spcPts val="0"/>
                        </a:spcAft>
                      </a:pPr>
                      <a:r>
                        <a:rPr lang="ru-RU" sz="2400" b="1" dirty="0" smtClean="0">
                          <a:solidFill>
                            <a:schemeClr val="accent4">
                              <a:lumMod val="75000"/>
                            </a:schemeClr>
                          </a:solidFill>
                        </a:rPr>
                        <a:t>2023 </a:t>
                      </a:r>
                      <a:r>
                        <a:rPr lang="ru-RU" sz="2400" b="1" dirty="0">
                          <a:solidFill>
                            <a:schemeClr val="accent4">
                              <a:lumMod val="75000"/>
                            </a:schemeClr>
                          </a:solidFill>
                        </a:rPr>
                        <a:t>год</a:t>
                      </a:r>
                      <a:endParaRPr lang="ru-RU" sz="2400" b="1" dirty="0">
                        <a:solidFill>
                          <a:schemeClr val="accent4">
                            <a:lumMod val="75000"/>
                          </a:schemeClr>
                        </a:solidFill>
                        <a:latin typeface="Times New Roman"/>
                        <a:ea typeface="Times New Roman"/>
                        <a:cs typeface="Times New Roman"/>
                      </a:endParaRPr>
                    </a:p>
                  </a:txBody>
                  <a:tcPr marL="55360" marR="55360" marT="0" marB="0">
                    <a:solidFill>
                      <a:schemeClr val="accent4">
                        <a:lumMod val="20000"/>
                        <a:lumOff val="80000"/>
                      </a:schemeClr>
                    </a:solidFill>
                  </a:tcPr>
                </a:tc>
                <a:tc>
                  <a:txBody>
                    <a:bodyPr/>
                    <a:lstStyle/>
                    <a:p>
                      <a:pPr algn="ctr">
                        <a:spcAft>
                          <a:spcPts val="0"/>
                        </a:spcAft>
                      </a:pPr>
                      <a:r>
                        <a:rPr lang="ru-RU" sz="2400" b="1" dirty="0" smtClean="0">
                          <a:solidFill>
                            <a:schemeClr val="accent4">
                              <a:lumMod val="75000"/>
                            </a:schemeClr>
                          </a:solidFill>
                        </a:rPr>
                        <a:t>2024 год</a:t>
                      </a:r>
                      <a:endParaRPr lang="ru-RU" sz="2400" b="1" dirty="0">
                        <a:solidFill>
                          <a:schemeClr val="accent4">
                            <a:lumMod val="75000"/>
                          </a:schemeClr>
                        </a:solidFill>
                        <a:latin typeface="Times New Roman"/>
                        <a:ea typeface="Times New Roman"/>
                        <a:cs typeface="Times New Roman"/>
                      </a:endParaRPr>
                    </a:p>
                  </a:txBody>
                  <a:tcPr marL="55360" marR="55360" marT="0" marB="0">
                    <a:solidFill>
                      <a:schemeClr val="accent4">
                        <a:lumMod val="20000"/>
                        <a:lumOff val="80000"/>
                      </a:schemeClr>
                    </a:solidFill>
                  </a:tcPr>
                </a:tc>
                <a:tc>
                  <a:txBody>
                    <a:bodyPr/>
                    <a:lstStyle/>
                    <a:p>
                      <a:pPr algn="ctr">
                        <a:spcAft>
                          <a:spcPts val="0"/>
                        </a:spcAft>
                      </a:pPr>
                      <a:r>
                        <a:rPr lang="ru-RU" sz="2400" b="1" dirty="0" smtClean="0">
                          <a:solidFill>
                            <a:schemeClr val="accent4">
                              <a:lumMod val="75000"/>
                            </a:schemeClr>
                          </a:solidFill>
                        </a:rPr>
                        <a:t>2025 </a:t>
                      </a:r>
                      <a:r>
                        <a:rPr lang="ru-RU" sz="2400" b="1" dirty="0">
                          <a:solidFill>
                            <a:schemeClr val="accent4">
                              <a:lumMod val="75000"/>
                            </a:schemeClr>
                          </a:solidFill>
                        </a:rPr>
                        <a:t>год</a:t>
                      </a:r>
                      <a:endParaRPr lang="ru-RU" sz="2400" b="1" dirty="0">
                        <a:solidFill>
                          <a:schemeClr val="accent4">
                            <a:lumMod val="75000"/>
                          </a:schemeClr>
                        </a:solidFill>
                        <a:latin typeface="Times New Roman"/>
                        <a:ea typeface="Times New Roman"/>
                        <a:cs typeface="Times New Roman"/>
                      </a:endParaRPr>
                    </a:p>
                  </a:txBody>
                  <a:tcPr marL="55360" marR="55360" marT="0" marB="0">
                    <a:solidFill>
                      <a:schemeClr val="accent4">
                        <a:lumMod val="20000"/>
                        <a:lumOff val="80000"/>
                      </a:schemeClr>
                    </a:solidFill>
                  </a:tcPr>
                </a:tc>
              </a:tr>
              <a:tr h="657769">
                <a:tc>
                  <a:txBody>
                    <a:bodyPr/>
                    <a:lstStyle/>
                    <a:p>
                      <a:pPr>
                        <a:spcAft>
                          <a:spcPts val="0"/>
                        </a:spcAft>
                      </a:pPr>
                      <a:r>
                        <a:rPr lang="ru-RU" sz="2400" b="1" dirty="0"/>
                        <a:t>Общий объем доходов</a:t>
                      </a:r>
                      <a:endParaRPr lang="ru-RU" sz="2400" b="1" dirty="0">
                        <a:latin typeface="Times New Roman"/>
                        <a:ea typeface="Times New Roman"/>
                        <a:cs typeface="Times New Roman"/>
                      </a:endParaRPr>
                    </a:p>
                  </a:txBody>
                  <a:tcPr marL="55360" marR="55360" marT="0" marB="0" anchor="b">
                    <a:solidFill>
                      <a:schemeClr val="bg1"/>
                    </a:solidFill>
                  </a:tcPr>
                </a:tc>
                <a:tc>
                  <a:txBody>
                    <a:bodyPr/>
                    <a:lstStyle/>
                    <a:p>
                      <a:pPr algn="ctr">
                        <a:spcAft>
                          <a:spcPts val="0"/>
                        </a:spcAft>
                      </a:pPr>
                      <a:r>
                        <a:rPr lang="ru-RU" sz="2800" b="1" dirty="0">
                          <a:latin typeface="Times New Roman"/>
                          <a:ea typeface="Times New Roman"/>
                          <a:cs typeface="Times New Roman"/>
                        </a:rPr>
                        <a:t>2576886,2</a:t>
                      </a:r>
                    </a:p>
                  </a:txBody>
                  <a:tcPr marL="68580" marR="68580" marT="0" marB="0" anchor="b">
                    <a:solidFill>
                      <a:schemeClr val="bg1"/>
                    </a:solidFill>
                  </a:tcPr>
                </a:tc>
                <a:tc>
                  <a:txBody>
                    <a:bodyPr/>
                    <a:lstStyle/>
                    <a:p>
                      <a:pPr algn="ctr">
                        <a:spcAft>
                          <a:spcPts val="0"/>
                        </a:spcAft>
                      </a:pPr>
                      <a:r>
                        <a:rPr lang="ru-RU" sz="2800" b="1" dirty="0">
                          <a:latin typeface="Times New Roman"/>
                          <a:ea typeface="Times New Roman"/>
                          <a:cs typeface="Times New Roman"/>
                        </a:rPr>
                        <a:t>2467641,1</a:t>
                      </a:r>
                    </a:p>
                  </a:txBody>
                  <a:tcPr marL="68580" marR="68580" marT="0" marB="0" anchor="b">
                    <a:solidFill>
                      <a:schemeClr val="bg1"/>
                    </a:solidFill>
                  </a:tcPr>
                </a:tc>
                <a:tc>
                  <a:txBody>
                    <a:bodyPr/>
                    <a:lstStyle/>
                    <a:p>
                      <a:pPr algn="ctr">
                        <a:spcAft>
                          <a:spcPts val="0"/>
                        </a:spcAft>
                      </a:pPr>
                      <a:r>
                        <a:rPr lang="ru-RU" sz="2800" b="1">
                          <a:latin typeface="Times New Roman"/>
                          <a:ea typeface="Times New Roman"/>
                          <a:cs typeface="Times New Roman"/>
                        </a:rPr>
                        <a:t>2280633,1</a:t>
                      </a:r>
                    </a:p>
                  </a:txBody>
                  <a:tcPr marL="68580" marR="68580" marT="0" marB="0" anchor="b">
                    <a:solidFill>
                      <a:schemeClr val="bg1"/>
                    </a:solidFill>
                  </a:tcPr>
                </a:tc>
              </a:tr>
              <a:tr h="657769">
                <a:tc>
                  <a:txBody>
                    <a:bodyPr/>
                    <a:lstStyle/>
                    <a:p>
                      <a:pPr>
                        <a:spcAft>
                          <a:spcPts val="0"/>
                        </a:spcAft>
                      </a:pPr>
                      <a:r>
                        <a:rPr lang="ru-RU" sz="2400" b="1"/>
                        <a:t>Общий объем расходов</a:t>
                      </a:r>
                      <a:endParaRPr lang="ru-RU" sz="2400" b="1">
                        <a:latin typeface="Times New Roman"/>
                        <a:ea typeface="Times New Roman"/>
                        <a:cs typeface="Times New Roman"/>
                      </a:endParaRPr>
                    </a:p>
                  </a:txBody>
                  <a:tcPr marL="55360" marR="55360" marT="0" marB="0" anchor="b">
                    <a:solidFill>
                      <a:schemeClr val="bg1"/>
                    </a:solidFill>
                  </a:tcPr>
                </a:tc>
                <a:tc>
                  <a:txBody>
                    <a:bodyPr/>
                    <a:lstStyle/>
                    <a:p>
                      <a:pPr algn="ctr">
                        <a:spcAft>
                          <a:spcPts val="0"/>
                        </a:spcAft>
                      </a:pPr>
                      <a:r>
                        <a:rPr lang="ru-RU" sz="2800" b="1" dirty="0">
                          <a:latin typeface="Times New Roman"/>
                          <a:ea typeface="Times New Roman"/>
                          <a:cs typeface="Times New Roman"/>
                        </a:rPr>
                        <a:t>2643653,4</a:t>
                      </a:r>
                    </a:p>
                  </a:txBody>
                  <a:tcPr marL="68580" marR="68580" marT="0" marB="0" anchor="b">
                    <a:solidFill>
                      <a:schemeClr val="bg1"/>
                    </a:solidFill>
                  </a:tcPr>
                </a:tc>
                <a:tc>
                  <a:txBody>
                    <a:bodyPr/>
                    <a:lstStyle/>
                    <a:p>
                      <a:pPr algn="ctr">
                        <a:spcAft>
                          <a:spcPts val="0"/>
                        </a:spcAft>
                      </a:pPr>
                      <a:r>
                        <a:rPr lang="ru-RU" sz="2800" b="1" dirty="0">
                          <a:latin typeface="Times New Roman"/>
                          <a:ea typeface="Times New Roman"/>
                          <a:cs typeface="Times New Roman"/>
                        </a:rPr>
                        <a:t>2502760,0</a:t>
                      </a:r>
                    </a:p>
                  </a:txBody>
                  <a:tcPr marL="68580" marR="68580" marT="0" marB="0" anchor="b">
                    <a:solidFill>
                      <a:schemeClr val="bg1"/>
                    </a:solidFill>
                  </a:tcPr>
                </a:tc>
                <a:tc>
                  <a:txBody>
                    <a:bodyPr/>
                    <a:lstStyle/>
                    <a:p>
                      <a:pPr algn="ctr">
                        <a:spcAft>
                          <a:spcPts val="0"/>
                        </a:spcAft>
                      </a:pPr>
                      <a:r>
                        <a:rPr lang="ru-RU" sz="2800" b="1" dirty="0">
                          <a:latin typeface="Times New Roman"/>
                          <a:ea typeface="Times New Roman"/>
                          <a:cs typeface="Times New Roman"/>
                        </a:rPr>
                        <a:t>2305292,4</a:t>
                      </a:r>
                    </a:p>
                  </a:txBody>
                  <a:tcPr marL="68580" marR="68580" marT="0" marB="0" anchor="b">
                    <a:solidFill>
                      <a:schemeClr val="bg1"/>
                    </a:solidFill>
                  </a:tcPr>
                </a:tc>
              </a:tr>
              <a:tr h="379498">
                <a:tc>
                  <a:txBody>
                    <a:bodyPr/>
                    <a:lstStyle/>
                    <a:p>
                      <a:pPr>
                        <a:spcAft>
                          <a:spcPts val="0"/>
                        </a:spcAft>
                      </a:pPr>
                      <a:r>
                        <a:rPr lang="ru-RU" sz="2400" b="1" dirty="0"/>
                        <a:t>Дефицит </a:t>
                      </a:r>
                      <a:endParaRPr lang="ru-RU" sz="2400" b="1" dirty="0">
                        <a:latin typeface="Times New Roman"/>
                        <a:ea typeface="Times New Roman"/>
                        <a:cs typeface="Times New Roman"/>
                      </a:endParaRPr>
                    </a:p>
                  </a:txBody>
                  <a:tcPr marL="55360" marR="55360" marT="0" marB="0" anchor="b">
                    <a:solidFill>
                      <a:schemeClr val="bg1"/>
                    </a:solidFill>
                  </a:tcPr>
                </a:tc>
                <a:tc>
                  <a:txBody>
                    <a:bodyPr/>
                    <a:lstStyle/>
                    <a:p>
                      <a:pPr algn="ctr">
                        <a:spcAft>
                          <a:spcPts val="0"/>
                        </a:spcAft>
                      </a:pPr>
                      <a:r>
                        <a:rPr lang="ru-RU" sz="2800" b="1">
                          <a:latin typeface="Times New Roman"/>
                          <a:ea typeface="Times New Roman"/>
                          <a:cs typeface="Times New Roman"/>
                        </a:rPr>
                        <a:t>-66767,2</a:t>
                      </a:r>
                    </a:p>
                  </a:txBody>
                  <a:tcPr marL="68580" marR="68580" marT="0" marB="0" anchor="b">
                    <a:solidFill>
                      <a:schemeClr val="bg1"/>
                    </a:solidFill>
                  </a:tcPr>
                </a:tc>
                <a:tc>
                  <a:txBody>
                    <a:bodyPr/>
                    <a:lstStyle/>
                    <a:p>
                      <a:pPr algn="ctr">
                        <a:spcAft>
                          <a:spcPts val="0"/>
                        </a:spcAft>
                      </a:pPr>
                      <a:r>
                        <a:rPr lang="ru-RU" sz="2800" b="1">
                          <a:latin typeface="Times New Roman"/>
                          <a:ea typeface="Times New Roman"/>
                          <a:cs typeface="Times New Roman"/>
                        </a:rPr>
                        <a:t>-35118,9</a:t>
                      </a:r>
                    </a:p>
                  </a:txBody>
                  <a:tcPr marL="68580" marR="68580" marT="0" marB="0" anchor="b">
                    <a:solidFill>
                      <a:schemeClr val="bg1"/>
                    </a:solidFill>
                  </a:tcPr>
                </a:tc>
                <a:tc>
                  <a:txBody>
                    <a:bodyPr/>
                    <a:lstStyle/>
                    <a:p>
                      <a:pPr algn="ctr">
                        <a:spcAft>
                          <a:spcPts val="0"/>
                        </a:spcAft>
                      </a:pPr>
                      <a:r>
                        <a:rPr lang="ru-RU" sz="2800" b="1" dirty="0">
                          <a:latin typeface="Times New Roman"/>
                          <a:ea typeface="Times New Roman"/>
                          <a:cs typeface="Times New Roman"/>
                        </a:rPr>
                        <a:t>-24659,3</a:t>
                      </a:r>
                    </a:p>
                  </a:txBody>
                  <a:tcPr marL="68580" marR="68580" marT="0" marB="0" anchor="b">
                    <a:solidFill>
                      <a:schemeClr val="bg1"/>
                    </a:solidFill>
                  </a:tcPr>
                </a:tc>
              </a:tr>
            </a:tbl>
          </a:graphicData>
        </a:graphic>
      </p:graphicFrame>
      <p:sp>
        <p:nvSpPr>
          <p:cNvPr id="6" name="TextBox 5"/>
          <p:cNvSpPr txBox="1"/>
          <p:nvPr/>
        </p:nvSpPr>
        <p:spPr>
          <a:xfrm>
            <a:off x="10399594" y="1992573"/>
            <a:ext cx="1446662" cy="369332"/>
          </a:xfrm>
          <a:prstGeom prst="rect">
            <a:avLst/>
          </a:prstGeom>
          <a:noFill/>
        </p:spPr>
        <p:txBody>
          <a:bodyPr wrap="square" rtlCol="0">
            <a:spAutoFit/>
          </a:bodyPr>
          <a:lstStyle/>
          <a:p>
            <a:r>
              <a:rPr lang="ru-RU" dirty="0" smtClean="0"/>
              <a:t>тыс.руб.</a:t>
            </a:r>
            <a:endParaRPr lang="ru-RU" dirty="0"/>
          </a:p>
        </p:txBody>
      </p:sp>
    </p:spTree>
    <p:extLst>
      <p:ext uri="{BB962C8B-B14F-4D97-AF65-F5344CB8AC3E}">
        <p14:creationId xmlns:p14="http://schemas.microsoft.com/office/powerpoint/2010/main" xmlns="" val="2113840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xmlns="" val="2964240026"/>
              </p:ext>
            </p:extLst>
          </p:nvPr>
        </p:nvGraphicFramePr>
        <p:xfrm>
          <a:off x="150126" y="1705970"/>
          <a:ext cx="11805314" cy="4865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262826" y="136478"/>
            <a:ext cx="10505258" cy="1384995"/>
          </a:xfrm>
          <a:prstGeom prst="rect">
            <a:avLst/>
          </a:prstGeom>
        </p:spPr>
        <p:txBody>
          <a:bodyPr wrap="square">
            <a:spAutoFit/>
          </a:bodyPr>
          <a:lstStyle/>
          <a:p>
            <a:r>
              <a:rPr lang="ru-RU" sz="2800" b="1" dirty="0">
                <a:solidFill>
                  <a:schemeClr val="accent1">
                    <a:lumMod val="75000"/>
                  </a:schemeClr>
                </a:solidFill>
                <a:latin typeface="+mj-lt"/>
                <a:ea typeface="+mj-ea"/>
                <a:cs typeface="+mj-cs"/>
              </a:rPr>
              <a:t>Доходы бюджета - поступающие в бюджет денежные средства, за исключением средств, являющихся источниками финансирования дефицита </a:t>
            </a:r>
            <a:r>
              <a:rPr lang="ru-RU" sz="2800" b="1" dirty="0" smtClean="0">
                <a:solidFill>
                  <a:schemeClr val="accent1">
                    <a:lumMod val="75000"/>
                  </a:schemeClr>
                </a:solidFill>
                <a:latin typeface="+mj-lt"/>
                <a:ea typeface="+mj-ea"/>
                <a:cs typeface="+mj-cs"/>
              </a:rPr>
              <a:t>бюджета </a:t>
            </a:r>
            <a:endParaRPr lang="ru-RU" sz="2800" b="1" dirty="0">
              <a:solidFill>
                <a:schemeClr val="accent1">
                  <a:lumMod val="75000"/>
                </a:schemeClr>
              </a:solidFill>
              <a:latin typeface="+mj-lt"/>
              <a:ea typeface="+mj-ea"/>
              <a:cs typeface="+mj-cs"/>
            </a:endParaRPr>
          </a:p>
        </p:txBody>
      </p:sp>
    </p:spTree>
    <p:extLst>
      <p:ext uri="{BB962C8B-B14F-4D97-AF65-F5344CB8AC3E}">
        <p14:creationId xmlns:p14="http://schemas.microsoft.com/office/powerpoint/2010/main" xmlns="" val="127685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pPr rtl="0"/>
            <a:fld id="{D495E168-DA5E-4888-8D8A-92B118324C14}" type="slidenum">
              <a:rPr lang="ru-RU" noProof="0" smtClean="0"/>
              <a:pPr rtl="0"/>
              <a:t>23</a:t>
            </a:fld>
            <a:endParaRPr lang="ru-RU" noProof="0" dirty="0"/>
          </a:p>
        </p:txBody>
      </p:sp>
      <p:sp>
        <p:nvSpPr>
          <p:cNvPr id="4" name="Rectangle 2"/>
          <p:cNvSpPr txBox="1">
            <a:spLocks noChangeArrowheads="1"/>
          </p:cNvSpPr>
          <p:nvPr/>
        </p:nvSpPr>
        <p:spPr>
          <a:xfrm>
            <a:off x="396638" y="324181"/>
            <a:ext cx="9784592" cy="835878"/>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4400" dirty="0">
                <a:solidFill>
                  <a:schemeClr val="accent1">
                    <a:lumMod val="75000"/>
                  </a:schemeClr>
                </a:solidFill>
              </a:rPr>
              <a:t>Межб</a:t>
            </a:r>
            <a:r>
              <a:rPr lang="ru-RU" sz="4400" dirty="0" smtClean="0">
                <a:solidFill>
                  <a:schemeClr val="accent1">
                    <a:lumMod val="75000"/>
                  </a:schemeClr>
                </a:solidFill>
              </a:rPr>
              <a:t>юджетные трансферты</a:t>
            </a:r>
            <a:endParaRPr lang="ru-RU" sz="4400" dirty="0">
              <a:solidFill>
                <a:schemeClr val="accent1">
                  <a:lumMod val="75000"/>
                </a:schemeClr>
              </a:solidFill>
            </a:endParaRPr>
          </a:p>
        </p:txBody>
      </p:sp>
      <p:graphicFrame>
        <p:nvGraphicFramePr>
          <p:cNvPr id="5" name="Схема 4"/>
          <p:cNvGraphicFramePr/>
          <p:nvPr>
            <p:extLst>
              <p:ext uri="{D42A27DB-BD31-4B8C-83A1-F6EECF244321}">
                <p14:modId xmlns:p14="http://schemas.microsoft.com/office/powerpoint/2010/main" xmlns="" val="2412009313"/>
              </p:ext>
            </p:extLst>
          </p:nvPr>
        </p:nvGraphicFramePr>
        <p:xfrm>
          <a:off x="150126" y="1705970"/>
          <a:ext cx="11805314" cy="4865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93156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05565" y="78516"/>
            <a:ext cx="10849121" cy="1218019"/>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400" dirty="0" smtClean="0">
                <a:solidFill>
                  <a:schemeClr val="accent1">
                    <a:lumMod val="75000"/>
                  </a:schemeClr>
                </a:solidFill>
              </a:rPr>
              <a:t>Формы и объем межбюджетных трансфертов бюджетам поселений из бюджета района</a:t>
            </a:r>
            <a:endParaRPr lang="ru-RU" sz="3400" dirty="0">
              <a:solidFill>
                <a:schemeClr val="accent1">
                  <a:lumMod val="75000"/>
                </a:schemeClr>
              </a:solidFill>
            </a:endParaRPr>
          </a:p>
        </p:txBody>
      </p:sp>
      <p:graphicFrame>
        <p:nvGraphicFramePr>
          <p:cNvPr id="6" name="Диаграмма 5"/>
          <p:cNvGraphicFramePr/>
          <p:nvPr/>
        </p:nvGraphicFramePr>
        <p:xfrm>
          <a:off x="0" y="1310185"/>
          <a:ext cx="12000933" cy="5547814"/>
        </p:xfrm>
        <a:graphic>
          <a:graphicData uri="http://schemas.openxmlformats.org/drawingml/2006/chart">
            <c:chart xmlns:c="http://schemas.openxmlformats.org/drawingml/2006/chart" xmlns:r="http://schemas.openxmlformats.org/officeDocument/2006/relationships" r:id="rId2"/>
          </a:graphicData>
        </a:graphic>
      </p:graphicFrame>
      <p:sp>
        <p:nvSpPr>
          <p:cNvPr id="7" name="Прямоугольник 6"/>
          <p:cNvSpPr/>
          <p:nvPr/>
        </p:nvSpPr>
        <p:spPr>
          <a:xfrm>
            <a:off x="3994245" y="2493707"/>
            <a:ext cx="791572"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800" b="1" dirty="0" smtClean="0"/>
              <a:t>141,8</a:t>
            </a:r>
            <a:endParaRPr lang="ru-RU" sz="1800" b="1" dirty="0"/>
          </a:p>
        </p:txBody>
      </p:sp>
      <p:sp>
        <p:nvSpPr>
          <p:cNvPr id="8" name="Прямоугольник 7"/>
          <p:cNvSpPr/>
          <p:nvPr/>
        </p:nvSpPr>
        <p:spPr>
          <a:xfrm>
            <a:off x="4785813" y="2452764"/>
            <a:ext cx="791572"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800" b="1" dirty="0" smtClean="0"/>
              <a:t>145,1</a:t>
            </a:r>
            <a:endParaRPr lang="ru-RU" sz="1800" b="1" dirty="0"/>
          </a:p>
        </p:txBody>
      </p:sp>
      <p:sp>
        <p:nvSpPr>
          <p:cNvPr id="9" name="Прямоугольник 8"/>
          <p:cNvSpPr/>
          <p:nvPr/>
        </p:nvSpPr>
        <p:spPr>
          <a:xfrm>
            <a:off x="6498608" y="5740373"/>
            <a:ext cx="532264"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800" b="1" dirty="0" smtClean="0"/>
              <a:t>0,3</a:t>
            </a:r>
            <a:endParaRPr lang="ru-RU" sz="1800" b="1" dirty="0"/>
          </a:p>
        </p:txBody>
      </p:sp>
      <p:sp>
        <p:nvSpPr>
          <p:cNvPr id="10" name="Прямоугольник 9"/>
          <p:cNvSpPr/>
          <p:nvPr/>
        </p:nvSpPr>
        <p:spPr>
          <a:xfrm>
            <a:off x="7071814" y="5700931"/>
            <a:ext cx="532264"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800" b="1" dirty="0" smtClean="0"/>
              <a:t>0,3</a:t>
            </a:r>
            <a:endParaRPr lang="ru-RU" sz="1800" b="1" dirty="0"/>
          </a:p>
        </p:txBody>
      </p:sp>
      <p:sp>
        <p:nvSpPr>
          <p:cNvPr id="11" name="Прямоугольник 10"/>
          <p:cNvSpPr/>
          <p:nvPr/>
        </p:nvSpPr>
        <p:spPr>
          <a:xfrm>
            <a:off x="1005384" y="1729885"/>
            <a:ext cx="791572" cy="338554"/>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600" b="1" dirty="0" smtClean="0"/>
              <a:t>181,5</a:t>
            </a:r>
            <a:endParaRPr lang="ru-RU" sz="1600" b="1" dirty="0"/>
          </a:p>
        </p:txBody>
      </p:sp>
      <p:sp>
        <p:nvSpPr>
          <p:cNvPr id="12" name="Прямоугольник 11"/>
          <p:cNvSpPr/>
          <p:nvPr/>
        </p:nvSpPr>
        <p:spPr>
          <a:xfrm>
            <a:off x="1661741" y="1497421"/>
            <a:ext cx="761747" cy="369332"/>
          </a:xfrm>
          <a:prstGeom prst="rect">
            <a:avLst/>
          </a:prstGeom>
        </p:spPr>
        <p:txBody>
          <a:bodyPr wrap="none">
            <a:spAutoFit/>
          </a:bodyPr>
          <a:lstStyle/>
          <a:p>
            <a:r>
              <a:rPr lang="ru-RU" b="1" dirty="0" smtClean="0"/>
              <a:t>185,3</a:t>
            </a:r>
            <a:endParaRPr lang="ru-RU" b="1" dirty="0"/>
          </a:p>
        </p:txBody>
      </p:sp>
      <p:sp>
        <p:nvSpPr>
          <p:cNvPr id="13" name="Прямоугольник 12"/>
          <p:cNvSpPr/>
          <p:nvPr/>
        </p:nvSpPr>
        <p:spPr>
          <a:xfrm>
            <a:off x="2439663" y="1702137"/>
            <a:ext cx="761747" cy="369332"/>
          </a:xfrm>
          <a:prstGeom prst="rect">
            <a:avLst/>
          </a:prstGeom>
        </p:spPr>
        <p:txBody>
          <a:bodyPr wrap="none">
            <a:spAutoFit/>
          </a:bodyPr>
          <a:lstStyle/>
          <a:p>
            <a:r>
              <a:rPr lang="ru-RU" b="1" dirty="0" smtClean="0"/>
              <a:t>183,2</a:t>
            </a:r>
            <a:endParaRPr lang="ru-RU" b="1" dirty="0"/>
          </a:p>
        </p:txBody>
      </p:sp>
    </p:spTree>
    <p:extLst>
      <p:ext uri="{BB962C8B-B14F-4D97-AF65-F5344CB8AC3E}">
        <p14:creationId xmlns:p14="http://schemas.microsoft.com/office/powerpoint/2010/main" xmlns="" val="393156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10526126" y="5787909"/>
            <a:ext cx="1665874" cy="433449"/>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1584026" y="638628"/>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Прямоугольник 9"/>
          <p:cNvSpPr/>
          <p:nvPr/>
        </p:nvSpPr>
        <p:spPr>
          <a:xfrm>
            <a:off x="846161" y="2743200"/>
            <a:ext cx="2702257" cy="51861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Rectangle 2"/>
          <p:cNvSpPr txBox="1">
            <a:spLocks noChangeArrowheads="1"/>
          </p:cNvSpPr>
          <p:nvPr/>
        </p:nvSpPr>
        <p:spPr>
          <a:xfrm>
            <a:off x="1750458" y="1"/>
            <a:ext cx="10172132" cy="11637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9" name="Диаграмма 8"/>
          <p:cNvGraphicFramePr/>
          <p:nvPr/>
        </p:nvGraphicFramePr>
        <p:xfrm>
          <a:off x="3195785" y="2150645"/>
          <a:ext cx="5045691" cy="4380784"/>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5142015" y="3918859"/>
            <a:ext cx="1353787" cy="523220"/>
          </a:xfrm>
          <a:prstGeom prst="rect">
            <a:avLst/>
          </a:prstGeom>
          <a:noFill/>
        </p:spPr>
        <p:txBody>
          <a:bodyPr wrap="square" rtlCol="0">
            <a:spAutoFit/>
          </a:bodyPr>
          <a:lstStyle/>
          <a:p>
            <a:r>
              <a:rPr lang="ru-RU" sz="2800" b="1" i="1" dirty="0" smtClean="0">
                <a:solidFill>
                  <a:schemeClr val="tx1">
                    <a:lumMod val="75000"/>
                    <a:lumOff val="25000"/>
                  </a:schemeClr>
                </a:solidFill>
              </a:rPr>
              <a:t>1976,5</a:t>
            </a:r>
            <a:endParaRPr lang="ru-RU" sz="2800" i="1" dirty="0">
              <a:solidFill>
                <a:schemeClr val="tx1">
                  <a:lumMod val="75000"/>
                  <a:lumOff val="25000"/>
                </a:schemeClr>
              </a:solidFill>
            </a:endParaRPr>
          </a:p>
        </p:txBody>
      </p:sp>
      <p:sp>
        <p:nvSpPr>
          <p:cNvPr id="12" name="TextBox 11"/>
          <p:cNvSpPr txBox="1"/>
          <p:nvPr/>
        </p:nvSpPr>
        <p:spPr>
          <a:xfrm>
            <a:off x="0" y="2303812"/>
            <a:ext cx="4168240" cy="369332"/>
          </a:xfrm>
          <a:prstGeom prst="rect">
            <a:avLst/>
          </a:prstGeom>
          <a:noFill/>
        </p:spPr>
        <p:txBody>
          <a:bodyPr wrap="square" rtlCol="0">
            <a:spAutoFit/>
          </a:bodyPr>
          <a:lstStyle/>
          <a:p>
            <a:r>
              <a:rPr lang="ru-RU" b="1" dirty="0" smtClean="0">
                <a:ln w="10541" cmpd="sng">
                  <a:solidFill>
                    <a:schemeClr val="accent3">
                      <a:lumMod val="50000"/>
                    </a:schemeClr>
                  </a:solidFill>
                  <a:prstDash val="solid"/>
                </a:ln>
                <a:solidFill>
                  <a:srgbClr val="588349"/>
                </a:solidFill>
                <a:latin typeface="+mj-lt"/>
                <a:cs typeface="Times New Roman" pitchFamily="18" charset="0"/>
              </a:rPr>
              <a:t>БЕЗВОЗМЕЗДНЫЕ ПОСТУПЛЕНИЯ</a:t>
            </a:r>
            <a:endParaRPr lang="ru-RU" b="1" dirty="0">
              <a:ln w="10541" cmpd="sng">
                <a:solidFill>
                  <a:schemeClr val="accent3">
                    <a:lumMod val="50000"/>
                  </a:schemeClr>
                </a:solidFill>
                <a:prstDash val="solid"/>
              </a:ln>
              <a:solidFill>
                <a:srgbClr val="588349"/>
              </a:solidFill>
              <a:latin typeface="+mj-lt"/>
              <a:cs typeface="Times New Roman" pitchFamily="18" charset="0"/>
            </a:endParaRPr>
          </a:p>
        </p:txBody>
      </p:sp>
      <p:sp>
        <p:nvSpPr>
          <p:cNvPr id="14" name="TextBox 13"/>
          <p:cNvSpPr txBox="1"/>
          <p:nvPr/>
        </p:nvSpPr>
        <p:spPr>
          <a:xfrm>
            <a:off x="8378041" y="1945573"/>
            <a:ext cx="3813959" cy="646331"/>
          </a:xfrm>
          <a:prstGeom prst="rect">
            <a:avLst/>
          </a:prstGeom>
          <a:noFill/>
          <a:ln>
            <a:noFill/>
          </a:ln>
        </p:spPr>
        <p:txBody>
          <a:bodyPr wrap="square" rtlCol="0">
            <a:spAutoFit/>
          </a:bodyPr>
          <a:lstStyle/>
          <a:p>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Times New Roman" pitchFamily="18" charset="0"/>
              </a:rPr>
              <a:t>НАЛОГОВЫЕ И НЕНАЛОГОВЫЕ ДОХОДЫ </a:t>
            </a:r>
            <a:endPar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Times New Roman" pitchFamily="18" charset="0"/>
            </a:endParaRPr>
          </a:p>
        </p:txBody>
      </p:sp>
      <p:sp>
        <p:nvSpPr>
          <p:cNvPr id="15" name="TextBox 14"/>
          <p:cNvSpPr txBox="1"/>
          <p:nvPr/>
        </p:nvSpPr>
        <p:spPr>
          <a:xfrm>
            <a:off x="3491345" y="1377538"/>
            <a:ext cx="4880759" cy="400110"/>
          </a:xfrm>
          <a:prstGeom prst="rect">
            <a:avLst/>
          </a:prstGeom>
          <a:noFill/>
        </p:spPr>
        <p:txBody>
          <a:bodyPr wrap="square" rtlCol="0">
            <a:spAutoFit/>
          </a:bodyPr>
          <a:lstStyle/>
          <a:p>
            <a:r>
              <a:rPr lang="ru-RU" sz="2000" b="1" dirty="0" smtClean="0">
                <a:solidFill>
                  <a:schemeClr val="tx1">
                    <a:lumMod val="75000"/>
                    <a:lumOff val="25000"/>
                  </a:schemeClr>
                </a:solidFill>
                <a:latin typeface="+mj-lt"/>
              </a:rPr>
              <a:t>СТРУКТУРА ДОХОДОВ В 2023 ГОДУ</a:t>
            </a:r>
            <a:endParaRPr lang="ru-RU" sz="2000" b="1" dirty="0">
              <a:solidFill>
                <a:schemeClr val="tx1">
                  <a:lumMod val="75000"/>
                  <a:lumOff val="25000"/>
                </a:schemeClr>
              </a:solidFill>
              <a:latin typeface="+mj-lt"/>
            </a:endParaRPr>
          </a:p>
        </p:txBody>
      </p:sp>
      <p:sp>
        <p:nvSpPr>
          <p:cNvPr id="16" name="TextBox 15"/>
          <p:cNvSpPr txBox="1"/>
          <p:nvPr/>
        </p:nvSpPr>
        <p:spPr>
          <a:xfrm>
            <a:off x="7790213" y="2600696"/>
            <a:ext cx="961901" cy="461665"/>
          </a:xfrm>
          <a:prstGeom prst="rect">
            <a:avLst/>
          </a:prstGeom>
          <a:noFill/>
          <a:ln>
            <a:noFill/>
          </a:ln>
        </p:spPr>
        <p:txBody>
          <a:bodyPr wrap="square" rtlCol="0">
            <a:spAutoFit/>
          </a:bodyPr>
          <a:lstStyle/>
          <a:p>
            <a:r>
              <a:rPr lang="ru-RU" sz="24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780,2</a:t>
            </a:r>
            <a:endParaRPr lang="ru-RU" sz="2400" b="1" i="1" dirty="0">
              <a:solidFill>
                <a:schemeClr val="accent1">
                  <a:lumMod val="75000"/>
                </a:schemeClr>
              </a:solidFill>
              <a:latin typeface="+mj-lt"/>
            </a:endParaRPr>
          </a:p>
        </p:txBody>
      </p:sp>
      <p:sp>
        <p:nvSpPr>
          <p:cNvPr id="17" name="TextBox 16"/>
          <p:cNvSpPr txBox="1"/>
          <p:nvPr/>
        </p:nvSpPr>
        <p:spPr>
          <a:xfrm>
            <a:off x="2624448" y="2909455"/>
            <a:ext cx="1187532" cy="461665"/>
          </a:xfrm>
          <a:prstGeom prst="rect">
            <a:avLst/>
          </a:prstGeom>
          <a:noFill/>
          <a:ln>
            <a:noFill/>
          </a:ln>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ru-RU" sz="2400" b="1" i="1" cap="all" dirty="0" smtClean="0">
                <a:ln>
                  <a:solidFill>
                    <a:schemeClr val="bg2">
                      <a:lumMod val="25000"/>
                    </a:schemeClr>
                  </a:solidFill>
                </a:ln>
                <a:solidFill>
                  <a:schemeClr val="accent3">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j-lt"/>
                <a:cs typeface="Times New Roman" pitchFamily="18" charset="0"/>
              </a:rPr>
              <a:t>1196,3</a:t>
            </a:r>
          </a:p>
        </p:txBody>
      </p:sp>
      <p:sp>
        <p:nvSpPr>
          <p:cNvPr id="18" name="TextBox 17"/>
          <p:cNvSpPr txBox="1"/>
          <p:nvPr/>
        </p:nvSpPr>
        <p:spPr>
          <a:xfrm>
            <a:off x="11277599" y="1216023"/>
            <a:ext cx="914401" cy="369332"/>
          </a:xfrm>
          <a:prstGeom prst="rect">
            <a:avLst/>
          </a:prstGeom>
          <a:noFill/>
        </p:spPr>
        <p:txBody>
          <a:bodyPr wrap="square" rtlCol="0">
            <a:spAutoFit/>
          </a:bodyPr>
          <a:lstStyle/>
          <a:p>
            <a:r>
              <a:rPr lang="ru-RU" sz="1200" i="1" dirty="0" smtClean="0"/>
              <a:t>Млн.руб</a:t>
            </a:r>
            <a:r>
              <a:rPr lang="ru-RU" i="1" dirty="0" smtClean="0"/>
              <a:t>.</a:t>
            </a:r>
            <a:endParaRPr lang="ru-RU" i="1" dirty="0"/>
          </a:p>
        </p:txBody>
      </p:sp>
      <p:graphicFrame>
        <p:nvGraphicFramePr>
          <p:cNvPr id="20" name="Диаграмма 19"/>
          <p:cNvGraphicFramePr/>
          <p:nvPr/>
        </p:nvGraphicFramePr>
        <p:xfrm>
          <a:off x="-154381" y="3966359"/>
          <a:ext cx="3990111" cy="273726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Диаграмма 20"/>
          <p:cNvGraphicFramePr/>
          <p:nvPr/>
        </p:nvGraphicFramePr>
        <p:xfrm>
          <a:off x="8110849" y="3491345"/>
          <a:ext cx="4081151" cy="2470067"/>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p:cNvSpPr txBox="1"/>
          <p:nvPr/>
        </p:nvSpPr>
        <p:spPr>
          <a:xfrm>
            <a:off x="8098971" y="3431971"/>
            <a:ext cx="3586347" cy="338554"/>
          </a:xfrm>
          <a:prstGeom prst="rect">
            <a:avLst/>
          </a:prstGeom>
          <a:noFill/>
        </p:spPr>
        <p:txBody>
          <a:bodyPr wrap="square" rtlCol="0">
            <a:spAutoFit/>
          </a:bodyPr>
          <a:lstStyle/>
          <a:p>
            <a:r>
              <a:rPr lang="ru-RU" sz="1600" dirty="0" smtClean="0">
                <a:solidFill>
                  <a:schemeClr val="tx1">
                    <a:lumMod val="95000"/>
                    <a:lumOff val="5000"/>
                  </a:schemeClr>
                </a:solidFill>
                <a:latin typeface="Georgia" pitchFamily="18" charset="0"/>
                <a:cs typeface="Times New Roman" pitchFamily="18" charset="0"/>
              </a:rPr>
              <a:t>Налог на доходы физических лиц</a:t>
            </a:r>
            <a:endParaRPr lang="ru-RU" sz="1600" dirty="0">
              <a:solidFill>
                <a:schemeClr val="tx1">
                  <a:lumMod val="95000"/>
                  <a:lumOff val="5000"/>
                </a:schemeClr>
              </a:solidFill>
              <a:latin typeface="Georgia" pitchFamily="18" charset="0"/>
              <a:cs typeface="Times New Roman" pitchFamily="18" charset="0"/>
            </a:endParaRPr>
          </a:p>
        </p:txBody>
      </p:sp>
      <p:sp>
        <p:nvSpPr>
          <p:cNvPr id="26" name="Стрелка углом 25"/>
          <p:cNvSpPr/>
          <p:nvPr/>
        </p:nvSpPr>
        <p:spPr>
          <a:xfrm>
            <a:off x="7148946" y="2137560"/>
            <a:ext cx="1187532" cy="522514"/>
          </a:xfrm>
          <a:prstGeom prst="bentArrow">
            <a:avLst/>
          </a:prstGeom>
          <a:gradFill flip="none" rotWithShape="1">
            <a:gsLst>
              <a:gs pos="33000">
                <a:schemeClr val="accent1"/>
              </a:gs>
              <a:gs pos="100000">
                <a:schemeClr val="accent3"/>
              </a:gs>
            </a:gsLst>
            <a:lin ang="0" scaled="0"/>
            <a:tileRect/>
          </a:gradFill>
          <a:ln w="12700" cap="flat">
            <a:noFill/>
            <a:prstDash val="solid"/>
            <a:miter/>
          </a:ln>
        </p:spPr>
        <p:txBody>
          <a:bodyPr rtlCol="0" anchor="ctr"/>
          <a:lstStyle/>
          <a:p>
            <a:pPr algn="l"/>
            <a:endParaRPr lang="ru-RU" dirty="0"/>
          </a:p>
        </p:txBody>
      </p:sp>
    </p:spTree>
    <p:extLst>
      <p:ext uri="{BB962C8B-B14F-4D97-AF65-F5344CB8AC3E}">
        <p14:creationId xmlns:p14="http://schemas.microsoft.com/office/powerpoint/2010/main" xmlns="" val="21138407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10836322" y="5759354"/>
            <a:ext cx="1355678" cy="477673"/>
          </a:xfrm>
          <a:prstGeom prst="rect">
            <a:avLst/>
          </a:prstGeom>
          <a:solidFill>
            <a:schemeClr val="bg1"/>
          </a:solidFill>
          <a:ln w="12700" cap="flat">
            <a:noFill/>
            <a:prstDash val="solid"/>
            <a:miter/>
          </a:ln>
        </p:spPr>
        <p:txBody>
          <a:bodyPr rtlCol="0" anchor="ctr"/>
          <a:lstStyle/>
          <a:p>
            <a:pPr algn="l"/>
            <a:endParaRPr lang="ru-RU" dirty="0"/>
          </a:p>
        </p:txBody>
      </p:sp>
      <p:sp>
        <p:nvSpPr>
          <p:cNvPr id="21" name="Прямоугольник 20"/>
          <p:cNvSpPr/>
          <p:nvPr/>
        </p:nvSpPr>
        <p:spPr>
          <a:xfrm rot="16200000">
            <a:off x="1651377" y="1555845"/>
            <a:ext cx="682388" cy="3057099"/>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955343" y="801870"/>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2"/>
          <p:cNvSpPr txBox="1">
            <a:spLocks noChangeArrowheads="1"/>
          </p:cNvSpPr>
          <p:nvPr/>
        </p:nvSpPr>
        <p:spPr>
          <a:xfrm>
            <a:off x="1774209" y="0"/>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11" name="Таблица 10"/>
          <p:cNvGraphicFramePr>
            <a:graphicFrameLocks noGrp="1"/>
          </p:cNvGraphicFramePr>
          <p:nvPr/>
        </p:nvGraphicFramePr>
        <p:xfrm>
          <a:off x="639932" y="2551420"/>
          <a:ext cx="4805524" cy="4084798"/>
        </p:xfrm>
        <a:graphic>
          <a:graphicData uri="http://schemas.openxmlformats.org/drawingml/2006/table">
            <a:tbl>
              <a:tblPr firstRow="1" bandRow="1">
                <a:tableStyleId>{2D5ABB26-0587-4C30-8999-92F81FD0307C}</a:tableStyleId>
              </a:tblPr>
              <a:tblGrid>
                <a:gridCol w="4805524"/>
              </a:tblGrid>
              <a:tr h="3964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u="sng" dirty="0" smtClean="0"/>
                        <a:t>ВСЕГО ДОХОДОВ</a:t>
                      </a:r>
                    </a:p>
                  </a:txBody>
                  <a:tcPr anchor="ctr"/>
                </a:tc>
              </a:tr>
              <a:tr h="3821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u="sng" dirty="0" smtClean="0"/>
                        <a:t>Налоговые и неналоговые доходы</a:t>
                      </a:r>
                    </a:p>
                  </a:txBody>
                  <a:tcPr anchor="ctr"/>
                </a:tc>
              </a:tr>
              <a:tr h="4860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u="sng" dirty="0" smtClean="0"/>
                        <a:t>Налоговые доходы </a:t>
                      </a:r>
                    </a:p>
                  </a:txBody>
                  <a:tcPr anchor="ctr"/>
                </a:tc>
              </a:tr>
              <a:tr h="3515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u="sng" dirty="0" smtClean="0"/>
                        <a:t>Налог на доходы физических лиц</a:t>
                      </a:r>
                    </a:p>
                  </a:txBody>
                  <a:tcPr anchor="ctr"/>
                </a:tc>
              </a:tr>
              <a:tr h="5080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u="sng" dirty="0" smtClean="0"/>
                        <a:t>Акцизы на нефтепродукты</a:t>
                      </a:r>
                    </a:p>
                  </a:txBody>
                  <a:tcPr anchor="ctr"/>
                </a:tc>
              </a:tr>
              <a:tr h="6737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u="none" dirty="0" smtClean="0"/>
                        <a:t>Налог, взимаемый в связи с применением </a:t>
                      </a:r>
                      <a:r>
                        <a:rPr lang="ru-RU" u="sng" dirty="0" smtClean="0"/>
                        <a:t>упрощенной системы налогообложения</a:t>
                      </a:r>
                    </a:p>
                  </a:txBody>
                  <a:tcPr anchor="ctr"/>
                </a:tc>
              </a:tr>
              <a:tr h="4469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u="sng" dirty="0" smtClean="0"/>
                        <a:t>Единый сельскохозяйственный налог </a:t>
                      </a:r>
                    </a:p>
                  </a:txBody>
                  <a:tcPr anchor="ctr"/>
                </a:tc>
              </a:tr>
              <a:tr h="4128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u="sng" dirty="0" smtClean="0"/>
                        <a:t>Патентная система</a:t>
                      </a:r>
                    </a:p>
                  </a:txBody>
                  <a:tcPr anchor="ctr"/>
                </a:tc>
              </a:tr>
              <a:tr h="4128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u="sng" dirty="0" smtClean="0"/>
                        <a:t>Государственная пошлина</a:t>
                      </a:r>
                      <a:endParaRPr lang="ru-RU" sz="1800" u="sng" dirty="0" smtClean="0">
                        <a:latin typeface="Times New Roman"/>
                        <a:ea typeface="Times New Roman"/>
                      </a:endParaRPr>
                    </a:p>
                  </a:txBody>
                  <a:tcPr anchor="ctr"/>
                </a:tc>
              </a:tr>
            </a:tbl>
          </a:graphicData>
        </a:graphic>
      </p:graphicFrame>
      <p:graphicFrame>
        <p:nvGraphicFramePr>
          <p:cNvPr id="22" name="Таблица 21"/>
          <p:cNvGraphicFramePr>
            <a:graphicFrameLocks noGrp="1"/>
          </p:cNvGraphicFramePr>
          <p:nvPr/>
        </p:nvGraphicFramePr>
        <p:xfrm>
          <a:off x="5745707" y="2402009"/>
          <a:ext cx="1433016" cy="4307549"/>
        </p:xfrm>
        <a:graphic>
          <a:graphicData uri="http://schemas.openxmlformats.org/drawingml/2006/table">
            <a:tbl>
              <a:tblPr firstRow="1" bandRow="1">
                <a:tableStyleId>{BC89EF96-8CEA-46FF-86C4-4CE0E7609802}</a:tableStyleId>
              </a:tblPr>
              <a:tblGrid>
                <a:gridCol w="1433016"/>
              </a:tblGrid>
              <a:tr h="486803">
                <a:tc>
                  <a:txBody>
                    <a:bodyPr/>
                    <a:lstStyle/>
                    <a:p>
                      <a:pPr algn="ctr"/>
                      <a:r>
                        <a:rPr lang="ru-RU" sz="1800" b="1" kern="1200" dirty="0" smtClean="0">
                          <a:solidFill>
                            <a:schemeClr val="tx1"/>
                          </a:solidFill>
                          <a:latin typeface="+mn-lt"/>
                          <a:ea typeface="+mn-ea"/>
                          <a:cs typeface="+mn-cs"/>
                        </a:rPr>
                        <a:t>1875,5</a:t>
                      </a:r>
                      <a:endParaRPr lang="ru-RU" dirty="0"/>
                    </a:p>
                  </a:txBody>
                  <a:tcPr anchor="ctr"/>
                </a:tc>
              </a:tr>
              <a:tr h="422752">
                <a:tc>
                  <a:txBody>
                    <a:bodyPr/>
                    <a:lstStyle/>
                    <a:p>
                      <a:pPr algn="ctr"/>
                      <a:r>
                        <a:rPr lang="ru-RU" sz="1800" b="1" kern="1200" dirty="0" smtClean="0">
                          <a:solidFill>
                            <a:schemeClr val="tx1"/>
                          </a:solidFill>
                          <a:latin typeface="+mn-lt"/>
                          <a:ea typeface="+mn-ea"/>
                          <a:cs typeface="+mn-cs"/>
                        </a:rPr>
                        <a:t>643,1</a:t>
                      </a:r>
                      <a:endParaRPr lang="ru-RU" dirty="0"/>
                    </a:p>
                  </a:txBody>
                  <a:tcPr anchor="ctr"/>
                </a:tc>
              </a:tr>
              <a:tr h="448374">
                <a:tc>
                  <a:txBody>
                    <a:bodyPr/>
                    <a:lstStyle/>
                    <a:p>
                      <a:pPr algn="ctr"/>
                      <a:r>
                        <a:rPr lang="ru-RU" sz="1800" b="1" kern="1200" dirty="0" smtClean="0">
                          <a:solidFill>
                            <a:schemeClr val="tx1"/>
                          </a:solidFill>
                          <a:latin typeface="+mn-lt"/>
                          <a:ea typeface="+mn-ea"/>
                          <a:cs typeface="+mn-cs"/>
                        </a:rPr>
                        <a:t>568,8</a:t>
                      </a:r>
                      <a:endParaRPr lang="ru-RU" dirty="0"/>
                    </a:p>
                  </a:txBody>
                  <a:tcPr anchor="ctr"/>
                </a:tc>
              </a:tr>
              <a:tr h="435564">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440,2</a:t>
                      </a:r>
                    </a:p>
                  </a:txBody>
                  <a:tcPr marL="68580" marR="68580" marT="0" marB="0" anchor="ctr"/>
                </a:tc>
              </a:tr>
              <a:tr h="44837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15,9</a:t>
                      </a:r>
                    </a:p>
                  </a:txBody>
                  <a:tcPr marL="68580" marR="68580" marT="0" marB="0" anchor="ctr"/>
                </a:tc>
              </a:tr>
              <a:tr h="544696">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100,1</a:t>
                      </a:r>
                    </a:p>
                  </a:txBody>
                  <a:tcPr marL="68580" marR="68580" marT="0" marB="0" anchor="ctr"/>
                </a:tc>
              </a:tr>
              <a:tr h="48764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0,2</a:t>
                      </a:r>
                    </a:p>
                  </a:txBody>
                  <a:tcPr marL="68580" marR="68580" marT="0" marB="0" anchor="ctr"/>
                </a:tc>
              </a:tr>
              <a:tr h="59089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5,1</a:t>
                      </a:r>
                    </a:p>
                  </a:txBody>
                  <a:tcPr marL="68580" marR="68580" marT="0" marB="0" anchor="ctr"/>
                </a:tc>
              </a:tr>
              <a:tr h="44244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7,3</a:t>
                      </a:r>
                    </a:p>
                  </a:txBody>
                  <a:tcPr marL="68580" marR="68580" marT="0" marB="0" anchor="ctr"/>
                </a:tc>
              </a:tr>
            </a:tbl>
          </a:graphicData>
        </a:graphic>
      </p:graphicFrame>
      <p:graphicFrame>
        <p:nvGraphicFramePr>
          <p:cNvPr id="23" name="Таблица 22"/>
          <p:cNvGraphicFramePr>
            <a:graphicFrameLocks noGrp="1"/>
          </p:cNvGraphicFramePr>
          <p:nvPr/>
        </p:nvGraphicFramePr>
        <p:xfrm>
          <a:off x="7315200" y="2388360"/>
          <a:ext cx="1446663" cy="4333074"/>
        </p:xfrm>
        <a:graphic>
          <a:graphicData uri="http://schemas.openxmlformats.org/drawingml/2006/table">
            <a:tbl>
              <a:tblPr firstRow="1" bandRow="1">
                <a:tableStyleId>{BC89EF96-8CEA-46FF-86C4-4CE0E7609802}</a:tableStyleId>
              </a:tblPr>
              <a:tblGrid>
                <a:gridCol w="1446663"/>
              </a:tblGrid>
              <a:tr h="489163">
                <a:tc>
                  <a:txBody>
                    <a:bodyPr/>
                    <a:lstStyle/>
                    <a:p>
                      <a:pPr algn="ctr"/>
                      <a:r>
                        <a:rPr lang="ru-RU" sz="1800" b="1" kern="1200" dirty="0" smtClean="0">
                          <a:solidFill>
                            <a:schemeClr val="tx1"/>
                          </a:solidFill>
                          <a:latin typeface="+mn-lt"/>
                          <a:ea typeface="+mn-ea"/>
                          <a:cs typeface="+mn-cs"/>
                        </a:rPr>
                        <a:t>1976,5</a:t>
                      </a:r>
                      <a:endParaRPr lang="ru-RU" dirty="0"/>
                    </a:p>
                  </a:txBody>
                  <a:tcPr anchor="ctr"/>
                </a:tc>
              </a:tr>
              <a:tr h="424801">
                <a:tc>
                  <a:txBody>
                    <a:bodyPr/>
                    <a:lstStyle/>
                    <a:p>
                      <a:pPr algn="ctr"/>
                      <a:r>
                        <a:rPr lang="ru-RU" sz="1800" b="1" kern="1200" dirty="0" smtClean="0">
                          <a:solidFill>
                            <a:schemeClr val="tx1"/>
                          </a:solidFill>
                          <a:latin typeface="+mn-lt"/>
                          <a:ea typeface="+mn-ea"/>
                          <a:cs typeface="+mn-cs"/>
                        </a:rPr>
                        <a:t>780,2</a:t>
                      </a:r>
                      <a:endParaRPr lang="ru-RU" b="1" dirty="0"/>
                    </a:p>
                  </a:txBody>
                  <a:tcPr anchor="ctr"/>
                </a:tc>
              </a:tr>
              <a:tr h="450547">
                <a:tc>
                  <a:txBody>
                    <a:bodyPr/>
                    <a:lstStyle/>
                    <a:p>
                      <a:pPr algn="ctr"/>
                      <a:r>
                        <a:rPr lang="ru-RU" sz="1800" b="1" kern="1200" dirty="0" smtClean="0">
                          <a:solidFill>
                            <a:schemeClr val="tx1"/>
                          </a:solidFill>
                          <a:latin typeface="+mn-lt"/>
                          <a:ea typeface="+mn-ea"/>
                          <a:cs typeface="+mn-cs"/>
                        </a:rPr>
                        <a:t>704,0</a:t>
                      </a:r>
                      <a:endParaRPr lang="ru-RU" b="1" dirty="0"/>
                    </a:p>
                  </a:txBody>
                  <a:tcPr anchor="ctr"/>
                </a:tc>
              </a:tr>
              <a:tr h="437675">
                <a:tc>
                  <a:txBody>
                    <a:bodyPr/>
                    <a:lstStyle/>
                    <a:p>
                      <a:pPr algn="ctr"/>
                      <a:r>
                        <a:rPr lang="ru-RU" sz="1800" kern="1200" dirty="0" smtClean="0">
                          <a:solidFill>
                            <a:schemeClr val="tx1"/>
                          </a:solidFill>
                          <a:latin typeface="+mn-lt"/>
                          <a:ea typeface="+mn-ea"/>
                          <a:cs typeface="+mn-cs"/>
                        </a:rPr>
                        <a:t>537,0</a:t>
                      </a:r>
                      <a:endParaRPr lang="ru-RU" dirty="0"/>
                    </a:p>
                  </a:txBody>
                  <a:tcPr anchor="ctr"/>
                </a:tc>
              </a:tr>
              <a:tr h="450545">
                <a:tc>
                  <a:txBody>
                    <a:bodyPr/>
                    <a:lstStyle/>
                    <a:p>
                      <a:pPr algn="ctr"/>
                      <a:r>
                        <a:rPr lang="ru-RU" sz="1800" kern="1200" dirty="0" smtClean="0">
                          <a:solidFill>
                            <a:schemeClr val="tx1"/>
                          </a:solidFill>
                          <a:latin typeface="+mn-lt"/>
                          <a:ea typeface="+mn-ea"/>
                          <a:cs typeface="+mn-cs"/>
                        </a:rPr>
                        <a:t>20,4</a:t>
                      </a:r>
                      <a:endParaRPr lang="ru-RU" dirty="0"/>
                    </a:p>
                  </a:txBody>
                  <a:tcPr anchor="ctr"/>
                </a:tc>
              </a:tr>
              <a:tr h="547336">
                <a:tc>
                  <a:txBody>
                    <a:bodyPr/>
                    <a:lstStyle/>
                    <a:p>
                      <a:pPr algn="ctr"/>
                      <a:r>
                        <a:rPr lang="ru-RU" sz="1800" kern="1200" dirty="0" smtClean="0">
                          <a:solidFill>
                            <a:schemeClr val="tx1"/>
                          </a:solidFill>
                          <a:latin typeface="+mn-lt"/>
                          <a:ea typeface="+mn-ea"/>
                          <a:cs typeface="+mn-cs"/>
                        </a:rPr>
                        <a:t>130,6</a:t>
                      </a:r>
                      <a:endParaRPr lang="ru-RU" dirty="0"/>
                    </a:p>
                  </a:txBody>
                  <a:tcPr anchor="ctr"/>
                </a:tc>
              </a:tr>
              <a:tr h="490012">
                <a:tc>
                  <a:txBody>
                    <a:bodyPr/>
                    <a:lstStyle/>
                    <a:p>
                      <a:pPr algn="ctr"/>
                      <a:r>
                        <a:rPr lang="ru-RU" sz="1800" kern="1200" dirty="0" smtClean="0">
                          <a:solidFill>
                            <a:schemeClr val="tx1"/>
                          </a:solidFill>
                          <a:latin typeface="+mn-lt"/>
                          <a:ea typeface="+mn-ea"/>
                          <a:cs typeface="+mn-cs"/>
                        </a:rPr>
                        <a:t>0,2</a:t>
                      </a:r>
                      <a:endParaRPr lang="ru-RU" dirty="0"/>
                    </a:p>
                  </a:txBody>
                  <a:tcPr anchor="ctr"/>
                </a:tc>
              </a:tr>
              <a:tr h="593756">
                <a:tc>
                  <a:txBody>
                    <a:bodyPr/>
                    <a:lstStyle/>
                    <a:p>
                      <a:pPr algn="ctr"/>
                      <a:r>
                        <a:rPr lang="ru-RU" sz="1800" kern="1200" dirty="0" smtClean="0">
                          <a:solidFill>
                            <a:schemeClr val="tx1"/>
                          </a:solidFill>
                          <a:latin typeface="+mn-lt"/>
                          <a:ea typeface="+mn-ea"/>
                          <a:cs typeface="+mn-cs"/>
                        </a:rPr>
                        <a:t>7,2</a:t>
                      </a:r>
                      <a:endParaRPr lang="ru-RU" dirty="0"/>
                    </a:p>
                  </a:txBody>
                  <a:tcPr anchor="ctr"/>
                </a:tc>
              </a:tr>
              <a:tr h="449239">
                <a:tc>
                  <a:txBody>
                    <a:bodyPr/>
                    <a:lstStyle/>
                    <a:p>
                      <a:pPr algn="ctr"/>
                      <a:r>
                        <a:rPr lang="ru-RU" dirty="0" smtClean="0"/>
                        <a:t>8,6</a:t>
                      </a:r>
                      <a:endParaRPr lang="ru-RU" dirty="0"/>
                    </a:p>
                  </a:txBody>
                  <a:tcPr anchor="ctr"/>
                </a:tc>
              </a:tr>
            </a:tbl>
          </a:graphicData>
        </a:graphic>
      </p:graphicFrame>
      <p:graphicFrame>
        <p:nvGraphicFramePr>
          <p:cNvPr id="24" name="Таблица 23"/>
          <p:cNvGraphicFramePr>
            <a:graphicFrameLocks noGrp="1"/>
          </p:cNvGraphicFramePr>
          <p:nvPr/>
        </p:nvGraphicFramePr>
        <p:xfrm>
          <a:off x="8874082" y="2390633"/>
          <a:ext cx="1375387" cy="4330801"/>
        </p:xfrm>
        <a:graphic>
          <a:graphicData uri="http://schemas.openxmlformats.org/drawingml/2006/table">
            <a:tbl>
              <a:tblPr firstRow="1" bandRow="1">
                <a:tableStyleId>{BC89EF96-8CEA-46FF-86C4-4CE0E7609802}</a:tableStyleId>
              </a:tblPr>
              <a:tblGrid>
                <a:gridCol w="1375387"/>
              </a:tblGrid>
              <a:tr h="484519">
                <a:tc>
                  <a:txBody>
                    <a:bodyPr/>
                    <a:lstStyle/>
                    <a:p>
                      <a:pPr algn="ctr"/>
                      <a:r>
                        <a:rPr lang="ru-RU" sz="1800" b="1" kern="1200" dirty="0" smtClean="0">
                          <a:solidFill>
                            <a:schemeClr val="tx1"/>
                          </a:solidFill>
                          <a:latin typeface="+mn-lt"/>
                          <a:ea typeface="+mn-ea"/>
                          <a:cs typeface="+mn-cs"/>
                        </a:rPr>
                        <a:t>1946,3</a:t>
                      </a:r>
                      <a:endParaRPr lang="ru-RU" dirty="0"/>
                    </a:p>
                  </a:txBody>
                  <a:tcPr anchor="ctr"/>
                </a:tc>
              </a:tr>
              <a:tr h="420768">
                <a:tc>
                  <a:txBody>
                    <a:bodyPr/>
                    <a:lstStyle/>
                    <a:p>
                      <a:pPr algn="ctr"/>
                      <a:r>
                        <a:rPr lang="ru-RU" sz="1800" b="1" kern="1200" dirty="0" smtClean="0">
                          <a:solidFill>
                            <a:schemeClr val="tx1"/>
                          </a:solidFill>
                          <a:latin typeface="+mn-lt"/>
                          <a:ea typeface="+mn-ea"/>
                          <a:cs typeface="+mn-cs"/>
                        </a:rPr>
                        <a:t>762,7</a:t>
                      </a:r>
                      <a:endParaRPr lang="ru-RU" b="1" dirty="0"/>
                    </a:p>
                  </a:txBody>
                  <a:tcPr anchor="ctr"/>
                </a:tc>
              </a:tr>
              <a:tr h="446270">
                <a:tc>
                  <a:txBody>
                    <a:bodyPr/>
                    <a:lstStyle/>
                    <a:p>
                      <a:pPr algn="ctr"/>
                      <a:r>
                        <a:rPr lang="ru-RU" sz="1800" b="1" kern="1200" dirty="0" smtClean="0">
                          <a:solidFill>
                            <a:schemeClr val="tx1"/>
                          </a:solidFill>
                          <a:latin typeface="+mn-lt"/>
                          <a:ea typeface="+mn-ea"/>
                          <a:cs typeface="+mn-cs"/>
                        </a:rPr>
                        <a:t>683,9</a:t>
                      </a:r>
                      <a:endParaRPr lang="ru-RU" dirty="0"/>
                    </a:p>
                  </a:txBody>
                  <a:tcPr anchor="ctr"/>
                </a:tc>
              </a:tr>
              <a:tr h="437924">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514,5</a:t>
                      </a:r>
                    </a:p>
                  </a:txBody>
                  <a:tcPr marL="68580" marR="68580" marT="0" marB="0" anchor="ctr"/>
                </a:tc>
              </a:tr>
              <a:tr h="463138">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21,3</a:t>
                      </a:r>
                    </a:p>
                  </a:txBody>
                  <a:tcPr marL="68580" marR="68580" marT="0" marB="0" anchor="ctr"/>
                </a:tc>
              </a:tr>
              <a:tr h="542139">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132,0</a:t>
                      </a:r>
                    </a:p>
                  </a:txBody>
                  <a:tcPr marL="68580" marR="68580" marT="0" marB="0" anchor="ctr"/>
                </a:tc>
              </a:tr>
              <a:tr h="485359">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0,2</a:t>
                      </a:r>
                    </a:p>
                  </a:txBody>
                  <a:tcPr marL="68580" marR="68580" marT="0" marB="0" anchor="ctr"/>
                </a:tc>
              </a:tr>
              <a:tr h="588118">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7,2</a:t>
                      </a:r>
                    </a:p>
                  </a:txBody>
                  <a:tcPr marL="68580" marR="68580" marT="0" marB="0" anchor="ctr"/>
                </a:tc>
              </a:tr>
              <a:tr h="462566">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8,8</a:t>
                      </a:r>
                    </a:p>
                  </a:txBody>
                  <a:tcPr marL="68580" marR="68580" marT="0" marB="0" anchor="ctr"/>
                </a:tc>
              </a:tr>
            </a:tbl>
          </a:graphicData>
        </a:graphic>
      </p:graphicFrame>
      <p:graphicFrame>
        <p:nvGraphicFramePr>
          <p:cNvPr id="25" name="Таблица 24"/>
          <p:cNvGraphicFramePr>
            <a:graphicFrameLocks noGrp="1"/>
          </p:cNvGraphicFramePr>
          <p:nvPr/>
        </p:nvGraphicFramePr>
        <p:xfrm>
          <a:off x="10360925" y="2390635"/>
          <a:ext cx="1433016" cy="4318923"/>
        </p:xfrm>
        <a:graphic>
          <a:graphicData uri="http://schemas.openxmlformats.org/drawingml/2006/table">
            <a:tbl>
              <a:tblPr firstRow="1" bandRow="1">
                <a:tableStyleId>{BC89EF96-8CEA-46FF-86C4-4CE0E7609802}</a:tableStyleId>
              </a:tblPr>
              <a:tblGrid>
                <a:gridCol w="1433016"/>
              </a:tblGrid>
              <a:tr h="488876">
                <a:tc>
                  <a:txBody>
                    <a:bodyPr/>
                    <a:lstStyle/>
                    <a:p>
                      <a:pPr algn="ctr"/>
                      <a:r>
                        <a:rPr lang="ru-RU" sz="1800" b="1" kern="1200" dirty="0" smtClean="0">
                          <a:solidFill>
                            <a:schemeClr val="tx1"/>
                          </a:solidFill>
                          <a:latin typeface="+mn-lt"/>
                          <a:ea typeface="+mn-ea"/>
                          <a:cs typeface="+mn-cs"/>
                        </a:rPr>
                        <a:t>1789,3</a:t>
                      </a:r>
                      <a:endParaRPr lang="ru-RU" dirty="0"/>
                    </a:p>
                  </a:txBody>
                  <a:tcPr anchor="ctr"/>
                </a:tc>
              </a:tr>
              <a:tr h="424552">
                <a:tc>
                  <a:txBody>
                    <a:bodyPr/>
                    <a:lstStyle/>
                    <a:p>
                      <a:pPr algn="ctr"/>
                      <a:r>
                        <a:rPr lang="ru-RU" sz="1800" b="1" kern="1200" dirty="0" smtClean="0">
                          <a:solidFill>
                            <a:schemeClr val="tx1"/>
                          </a:solidFill>
                          <a:latin typeface="+mn-lt"/>
                          <a:ea typeface="+mn-ea"/>
                          <a:cs typeface="+mn-cs"/>
                        </a:rPr>
                        <a:t>818,6</a:t>
                      </a:r>
                      <a:endParaRPr lang="ru-RU" b="1" dirty="0"/>
                    </a:p>
                  </a:txBody>
                  <a:tcPr anchor="ctr"/>
                </a:tc>
              </a:tr>
              <a:tr h="450283">
                <a:tc>
                  <a:txBody>
                    <a:bodyPr/>
                    <a:lstStyle/>
                    <a:p>
                      <a:pPr algn="ctr"/>
                      <a:r>
                        <a:rPr lang="ru-RU" sz="1800" b="1" kern="1200" dirty="0" smtClean="0">
                          <a:solidFill>
                            <a:schemeClr val="tx1"/>
                          </a:solidFill>
                          <a:latin typeface="+mn-lt"/>
                          <a:ea typeface="+mn-ea"/>
                          <a:cs typeface="+mn-cs"/>
                        </a:rPr>
                        <a:t>736,9</a:t>
                      </a:r>
                      <a:endParaRPr lang="ru-RU" dirty="0"/>
                    </a:p>
                  </a:txBody>
                  <a:tcPr anchor="ctr"/>
                </a:tc>
              </a:tr>
              <a:tr h="437419">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564,5</a:t>
                      </a:r>
                    </a:p>
                  </a:txBody>
                  <a:tcPr marL="68580" marR="68580" marT="0" marB="0" anchor="ctr"/>
                </a:tc>
              </a:tr>
              <a:tr h="450281">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22,5</a:t>
                      </a:r>
                    </a:p>
                  </a:txBody>
                  <a:tcPr marL="68580" marR="68580" marT="0" marB="0" anchor="ctr"/>
                </a:tc>
              </a:tr>
              <a:tr h="547015">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133,7</a:t>
                      </a:r>
                    </a:p>
                  </a:txBody>
                  <a:tcPr marL="68580" marR="68580" marT="0" marB="0" anchor="ctr"/>
                </a:tc>
              </a:tr>
              <a:tr h="489725">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0,2</a:t>
                      </a:r>
                    </a:p>
                  </a:txBody>
                  <a:tcPr marL="68580" marR="68580" marT="0" marB="0" anchor="ctr"/>
                </a:tc>
              </a:tr>
              <a:tr h="567635">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7,1</a:t>
                      </a:r>
                    </a:p>
                  </a:txBody>
                  <a:tcPr marL="68580" marR="68580" marT="0" marB="0" anchor="ctr"/>
                </a:tc>
              </a:tr>
              <a:tr h="463137">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8,9</a:t>
                      </a:r>
                    </a:p>
                  </a:txBody>
                  <a:tcPr marL="68580" marR="68580" marT="0" marB="0" anchor="ctr"/>
                </a:tc>
              </a:tr>
            </a:tbl>
          </a:graphicData>
        </a:graphic>
      </p:graphicFrame>
      <p:sp>
        <p:nvSpPr>
          <p:cNvPr id="29" name="Прямоугольник 28"/>
          <p:cNvSpPr/>
          <p:nvPr/>
        </p:nvSpPr>
        <p:spPr>
          <a:xfrm>
            <a:off x="5743574" y="2343150"/>
            <a:ext cx="6048091" cy="85725"/>
          </a:xfrm>
          <a:prstGeom prst="rect">
            <a:avLst/>
          </a:prstGeom>
          <a:gradFill flip="none" rotWithShape="1">
            <a:gsLst>
              <a:gs pos="12000">
                <a:schemeClr val="accent1"/>
              </a:gs>
              <a:gs pos="100000">
                <a:schemeClr val="accent3"/>
              </a:gs>
            </a:gsLst>
            <a:lin ang="0" scaled="1"/>
            <a:tileRect/>
          </a:gradFill>
          <a:ln w="12700" cap="flat">
            <a:solidFill>
              <a:schemeClr val="tx2">
                <a:lumMod val="75000"/>
              </a:schemeClr>
            </a:solidFill>
            <a:prstDash val="solid"/>
            <a:miter/>
          </a:ln>
        </p:spPr>
        <p:txBody>
          <a:bodyPr rtlCol="0" anchor="ctr"/>
          <a:lstStyle/>
          <a:p>
            <a:pPr algn="l"/>
            <a:endParaRPr lang="ru-RU" dirty="0"/>
          </a:p>
        </p:txBody>
      </p:sp>
      <p:graphicFrame>
        <p:nvGraphicFramePr>
          <p:cNvPr id="31" name="Таблица 30"/>
          <p:cNvGraphicFramePr>
            <a:graphicFrameLocks noGrp="1"/>
          </p:cNvGraphicFramePr>
          <p:nvPr/>
        </p:nvGraphicFramePr>
        <p:xfrm>
          <a:off x="5688281" y="1557866"/>
          <a:ext cx="6151296" cy="914400"/>
        </p:xfrm>
        <a:graphic>
          <a:graphicData uri="http://schemas.openxmlformats.org/drawingml/2006/table">
            <a:tbl>
              <a:tblPr firstRow="1" bandRow="1">
                <a:tableStyleId>{2D5ABB26-0587-4C30-8999-92F81FD0307C}</a:tableStyleId>
              </a:tblPr>
              <a:tblGrid>
                <a:gridCol w="1537824"/>
                <a:gridCol w="1537824"/>
                <a:gridCol w="1537824"/>
                <a:gridCol w="1537824"/>
              </a:tblGrid>
              <a:tr h="566209">
                <a:tc>
                  <a:txBody>
                    <a:bodyPr/>
                    <a:lstStyle/>
                    <a:p>
                      <a:pPr algn="ctr"/>
                      <a:r>
                        <a:rPr lang="ru-RU" sz="1800" i="1" dirty="0" smtClean="0"/>
                        <a:t>План</a:t>
                      </a:r>
                    </a:p>
                    <a:p>
                      <a:pPr algn="ctr"/>
                      <a:r>
                        <a:rPr lang="ru-RU" sz="1800" i="1" dirty="0" smtClean="0"/>
                        <a:t> 2022 год</a:t>
                      </a:r>
                      <a:endParaRPr lang="ru-RU" sz="1800" i="1" dirty="0"/>
                    </a:p>
                  </a:txBody>
                  <a:tcPr/>
                </a:tc>
                <a:tc>
                  <a:txBody>
                    <a:bodyPr/>
                    <a:lstStyle/>
                    <a:p>
                      <a:pPr algn="ctr"/>
                      <a:r>
                        <a:rPr lang="ru-RU" sz="1800" i="1" dirty="0" smtClean="0"/>
                        <a:t>Проект     2023 год</a:t>
                      </a: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2024 год</a:t>
                      </a:r>
                    </a:p>
                    <a:p>
                      <a:pPr algn="ct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2025 год</a:t>
                      </a:r>
                    </a:p>
                    <a:p>
                      <a:pPr algn="ctr"/>
                      <a:endParaRPr lang="ru-RU" sz="1800" i="1" dirty="0"/>
                    </a:p>
                  </a:txBody>
                  <a:tcPr/>
                </a:tc>
              </a:tr>
            </a:tbl>
          </a:graphicData>
        </a:graphic>
      </p:graphicFrame>
      <p:sp>
        <p:nvSpPr>
          <p:cNvPr id="33" name="TextBox 32"/>
          <p:cNvSpPr txBox="1"/>
          <p:nvPr/>
        </p:nvSpPr>
        <p:spPr>
          <a:xfrm>
            <a:off x="11277599" y="1294410"/>
            <a:ext cx="914401" cy="369332"/>
          </a:xfrm>
          <a:prstGeom prst="rect">
            <a:avLst/>
          </a:prstGeom>
          <a:noFill/>
        </p:spPr>
        <p:txBody>
          <a:bodyPr wrap="square" rtlCol="0">
            <a:spAutoFit/>
          </a:bodyPr>
          <a:lstStyle/>
          <a:p>
            <a:r>
              <a:rPr lang="ru-RU" sz="1200" i="1" dirty="0" smtClean="0"/>
              <a:t>Млн.руб</a:t>
            </a:r>
            <a:r>
              <a:rPr lang="ru-RU" i="1" dirty="0" smtClean="0"/>
              <a:t>.</a:t>
            </a:r>
            <a:endParaRPr lang="ru-RU" i="1" dirty="0"/>
          </a:p>
        </p:txBody>
      </p:sp>
    </p:spTree>
    <p:extLst>
      <p:ext uri="{BB962C8B-B14F-4D97-AF65-F5344CB8AC3E}">
        <p14:creationId xmlns:p14="http://schemas.microsoft.com/office/powerpoint/2010/main" xmlns="" val="21138407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6739335" y="6032486"/>
            <a:ext cx="1355678" cy="477673"/>
          </a:xfrm>
          <a:prstGeom prst="rect">
            <a:avLst/>
          </a:prstGeom>
          <a:solidFill>
            <a:schemeClr val="bg1"/>
          </a:solidFill>
          <a:ln w="12700" cap="flat">
            <a:noFill/>
            <a:prstDash val="solid"/>
            <a:miter/>
          </a:ln>
        </p:spPr>
        <p:txBody>
          <a:bodyPr rtlCol="0" anchor="ctr"/>
          <a:lstStyle/>
          <a:p>
            <a:pPr algn="l"/>
            <a:endParaRPr lang="ru-RU" dirty="0"/>
          </a:p>
        </p:txBody>
      </p:sp>
      <p:sp>
        <p:nvSpPr>
          <p:cNvPr id="21" name="Прямоугольник 20"/>
          <p:cNvSpPr/>
          <p:nvPr/>
        </p:nvSpPr>
        <p:spPr>
          <a:xfrm rot="16200000">
            <a:off x="1651377" y="1555845"/>
            <a:ext cx="682388" cy="3057099"/>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955343" y="813745"/>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2"/>
          <p:cNvSpPr txBox="1">
            <a:spLocks noChangeArrowheads="1"/>
          </p:cNvSpPr>
          <p:nvPr/>
        </p:nvSpPr>
        <p:spPr>
          <a:xfrm>
            <a:off x="1774209" y="0"/>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11" name="Таблица 10"/>
          <p:cNvGraphicFramePr>
            <a:graphicFrameLocks noGrp="1"/>
          </p:cNvGraphicFramePr>
          <p:nvPr/>
        </p:nvGraphicFramePr>
        <p:xfrm>
          <a:off x="403763" y="2517571"/>
          <a:ext cx="5165766" cy="2602089"/>
        </p:xfrm>
        <a:graphic>
          <a:graphicData uri="http://schemas.openxmlformats.org/drawingml/2006/table">
            <a:tbl>
              <a:tblPr firstRow="1" bandRow="1">
                <a:tableStyleId>{2D5ABB26-0587-4C30-8999-92F81FD0307C}</a:tableStyleId>
              </a:tblPr>
              <a:tblGrid>
                <a:gridCol w="5165766"/>
              </a:tblGrid>
              <a:tr h="422836">
                <a:tc>
                  <a:txBody>
                    <a:bodyPr/>
                    <a:lstStyle/>
                    <a:p>
                      <a:pPr marL="0" algn="l" defTabSz="914400" rtl="0" eaLnBrk="1" latinLnBrk="0" hangingPunct="1">
                        <a:lnSpc>
                          <a:spcPct val="115000"/>
                        </a:lnSpc>
                        <a:spcAft>
                          <a:spcPts val="0"/>
                        </a:spcAft>
                      </a:pPr>
                      <a:r>
                        <a:rPr lang="ru-RU" sz="1800" b="1" u="sng" kern="1200" dirty="0">
                          <a:solidFill>
                            <a:schemeClr val="tx1"/>
                          </a:solidFill>
                          <a:latin typeface="+mn-lt"/>
                          <a:ea typeface="+mn-ea"/>
                          <a:cs typeface="+mn-cs"/>
                        </a:rPr>
                        <a:t>Неналоговые доходы</a:t>
                      </a:r>
                    </a:p>
                  </a:txBody>
                  <a:tcPr marL="31386" marR="31386" marT="0" marB="0" anchor="ctr"/>
                </a:tc>
              </a:tr>
              <a:tr h="483241">
                <a:tc>
                  <a:txBody>
                    <a:bodyPr/>
                    <a:lstStyle/>
                    <a:p>
                      <a:pPr>
                        <a:lnSpc>
                          <a:spcPct val="115000"/>
                        </a:lnSpc>
                        <a:spcAft>
                          <a:spcPts val="0"/>
                        </a:spcAft>
                      </a:pPr>
                      <a:r>
                        <a:rPr lang="ru-RU" sz="1800" u="sng" dirty="0"/>
                        <a:t>Доходы от арендной платы за землю</a:t>
                      </a:r>
                      <a:endParaRPr lang="ru-RU" sz="1800" u="sng" dirty="0">
                        <a:latin typeface="Times New Roman"/>
                        <a:ea typeface="Times New Roman"/>
                      </a:endParaRPr>
                    </a:p>
                  </a:txBody>
                  <a:tcPr marL="31386" marR="31386" marT="0" marB="0" anchor="ctr"/>
                </a:tc>
              </a:tr>
              <a:tr h="376457">
                <a:tc>
                  <a:txBody>
                    <a:bodyPr/>
                    <a:lstStyle/>
                    <a:p>
                      <a:pPr>
                        <a:lnSpc>
                          <a:spcPct val="115000"/>
                        </a:lnSpc>
                        <a:spcAft>
                          <a:spcPts val="0"/>
                        </a:spcAft>
                      </a:pPr>
                      <a:r>
                        <a:rPr lang="ru-RU" sz="1800" u="sng" dirty="0"/>
                        <a:t>Доходы от аренды имущества</a:t>
                      </a:r>
                      <a:endParaRPr lang="ru-RU" sz="1800" u="sng" dirty="0">
                        <a:latin typeface="Times New Roman"/>
                        <a:ea typeface="Times New Roman"/>
                      </a:endParaRPr>
                    </a:p>
                  </a:txBody>
                  <a:tcPr marL="31386" marR="31386" marT="0" marB="0" anchor="ctr"/>
                </a:tc>
              </a:tr>
              <a:tr h="464260">
                <a:tc>
                  <a:txBody>
                    <a:bodyPr/>
                    <a:lstStyle/>
                    <a:p>
                      <a:pPr>
                        <a:lnSpc>
                          <a:spcPct val="115000"/>
                        </a:lnSpc>
                        <a:spcAft>
                          <a:spcPts val="0"/>
                        </a:spcAft>
                      </a:pPr>
                      <a:r>
                        <a:rPr lang="ru-RU" sz="1800" dirty="0"/>
                        <a:t>Плата за негативное воздействие на </a:t>
                      </a:r>
                      <a:r>
                        <a:rPr lang="ru-RU" sz="1800" u="sng" dirty="0"/>
                        <a:t>окружающую среду</a:t>
                      </a:r>
                      <a:endParaRPr lang="ru-RU" sz="1800" u="sng" dirty="0">
                        <a:latin typeface="Times New Roman"/>
                        <a:ea typeface="Times New Roman"/>
                      </a:endParaRPr>
                    </a:p>
                  </a:txBody>
                  <a:tcPr marL="31386" marR="31386" marT="0" marB="0" anchor="ctr"/>
                </a:tc>
              </a:tr>
              <a:tr h="688619">
                <a:tc>
                  <a:txBody>
                    <a:bodyPr/>
                    <a:lstStyle/>
                    <a:p>
                      <a:pPr>
                        <a:lnSpc>
                          <a:spcPct val="115000"/>
                        </a:lnSpc>
                        <a:spcAft>
                          <a:spcPts val="0"/>
                        </a:spcAft>
                      </a:pPr>
                      <a:r>
                        <a:rPr lang="ru-RU" sz="1800" dirty="0"/>
                        <a:t>Доходы от оказания платных услуг и </a:t>
                      </a:r>
                      <a:r>
                        <a:rPr lang="ru-RU" sz="1800" u="sng" dirty="0"/>
                        <a:t>компенсации затрат государства</a:t>
                      </a:r>
                      <a:endParaRPr lang="ru-RU" sz="1800" u="sng" dirty="0">
                        <a:latin typeface="Times New Roman"/>
                        <a:ea typeface="Times New Roman"/>
                      </a:endParaRPr>
                    </a:p>
                  </a:txBody>
                  <a:tcPr marL="31386" marR="31386" marT="0" marB="0" anchor="ctr"/>
                </a:tc>
              </a:tr>
            </a:tbl>
          </a:graphicData>
        </a:graphic>
      </p:graphicFrame>
      <p:graphicFrame>
        <p:nvGraphicFramePr>
          <p:cNvPr id="22" name="Таблица 21"/>
          <p:cNvGraphicFramePr>
            <a:graphicFrameLocks noGrp="1"/>
          </p:cNvGraphicFramePr>
          <p:nvPr/>
        </p:nvGraphicFramePr>
        <p:xfrm>
          <a:off x="5745707" y="2402008"/>
          <a:ext cx="1433016" cy="2633857"/>
        </p:xfrm>
        <a:graphic>
          <a:graphicData uri="http://schemas.openxmlformats.org/drawingml/2006/table">
            <a:tbl>
              <a:tblPr firstRow="1" bandRow="1">
                <a:tableStyleId>{8799B23B-EC83-4686-B30A-512413B5E67A}</a:tableStyleId>
              </a:tblPr>
              <a:tblGrid>
                <a:gridCol w="1433016"/>
              </a:tblGrid>
              <a:tr h="488876">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74,3</a:t>
                      </a:r>
                    </a:p>
                  </a:txBody>
                  <a:tcPr marL="68580" marR="68580" marT="0" marB="0" anchor="ctr"/>
                </a:tc>
              </a:tr>
              <a:tr h="42455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61,6</a:t>
                      </a:r>
                    </a:p>
                  </a:txBody>
                  <a:tcPr marL="68580" marR="68580" marT="0" marB="0" anchor="ctr"/>
                </a:tc>
              </a:tr>
              <a:tr h="45028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2,0</a:t>
                      </a:r>
                    </a:p>
                  </a:txBody>
                  <a:tcPr marL="68580" marR="68580" marT="0" marB="0" anchor="ctr"/>
                </a:tc>
              </a:tr>
              <a:tr h="616276">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2,9</a:t>
                      </a:r>
                    </a:p>
                  </a:txBody>
                  <a:tcPr marL="68580" marR="68580" marT="0" marB="0" anchor="ctr"/>
                </a:tc>
              </a:tr>
              <a:tr h="653870">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1,5</a:t>
                      </a:r>
                    </a:p>
                  </a:txBody>
                  <a:tcPr marL="68580" marR="68580" marT="0" marB="0" anchor="ctr"/>
                </a:tc>
              </a:tr>
            </a:tbl>
          </a:graphicData>
        </a:graphic>
      </p:graphicFrame>
      <p:graphicFrame>
        <p:nvGraphicFramePr>
          <p:cNvPr id="23" name="Таблица 22"/>
          <p:cNvGraphicFramePr>
            <a:graphicFrameLocks noGrp="1"/>
          </p:cNvGraphicFramePr>
          <p:nvPr/>
        </p:nvGraphicFramePr>
        <p:xfrm>
          <a:off x="7315200" y="2388360"/>
          <a:ext cx="1446663" cy="2671972"/>
        </p:xfrm>
        <a:graphic>
          <a:graphicData uri="http://schemas.openxmlformats.org/drawingml/2006/table">
            <a:tbl>
              <a:tblPr firstRow="1" bandRow="1">
                <a:tableStyleId>{8799B23B-EC83-4686-B30A-512413B5E67A}</a:tableStyleId>
              </a:tblPr>
              <a:tblGrid>
                <a:gridCol w="1446663"/>
              </a:tblGrid>
              <a:tr h="489163">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76,2</a:t>
                      </a:r>
                    </a:p>
                  </a:txBody>
                  <a:tcPr marL="68580" marR="68580" marT="0" marB="0" anchor="ctr"/>
                </a:tc>
              </a:tr>
              <a:tr h="424801">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62,3</a:t>
                      </a:r>
                    </a:p>
                  </a:txBody>
                  <a:tcPr marL="68580" marR="68580" marT="0" marB="0" anchor="ctr"/>
                </a:tc>
              </a:tr>
              <a:tr h="450547">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2,1</a:t>
                      </a:r>
                    </a:p>
                  </a:txBody>
                  <a:tcPr marL="68580" marR="68580" marT="0" marB="0" anchor="ctr"/>
                </a:tc>
              </a:tr>
              <a:tr h="629124">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3,1</a:t>
                      </a:r>
                    </a:p>
                  </a:txBody>
                  <a:tcPr marL="68580" marR="68580" marT="0" marB="0" anchor="ctr"/>
                </a:tc>
              </a:tr>
              <a:tr h="678337">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1,2</a:t>
                      </a:r>
                    </a:p>
                  </a:txBody>
                  <a:tcPr marL="68580" marR="68580" marT="0" marB="0" anchor="ctr"/>
                </a:tc>
              </a:tr>
            </a:tbl>
          </a:graphicData>
        </a:graphic>
      </p:graphicFrame>
      <p:graphicFrame>
        <p:nvGraphicFramePr>
          <p:cNvPr id="24" name="Таблица 23"/>
          <p:cNvGraphicFramePr>
            <a:graphicFrameLocks noGrp="1"/>
          </p:cNvGraphicFramePr>
          <p:nvPr/>
        </p:nvGraphicFramePr>
        <p:xfrm>
          <a:off x="8874082" y="2390633"/>
          <a:ext cx="1375387" cy="2680130"/>
        </p:xfrm>
        <a:graphic>
          <a:graphicData uri="http://schemas.openxmlformats.org/drawingml/2006/table">
            <a:tbl>
              <a:tblPr firstRow="1" bandRow="1">
                <a:tableStyleId>{8799B23B-EC83-4686-B30A-512413B5E67A}</a:tableStyleId>
              </a:tblPr>
              <a:tblGrid>
                <a:gridCol w="1375387"/>
              </a:tblGrid>
              <a:tr h="484519">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78,9</a:t>
                      </a:r>
                    </a:p>
                  </a:txBody>
                  <a:tcPr marL="68580" marR="68580" marT="0" marB="0" anchor="ctr"/>
                </a:tc>
              </a:tr>
              <a:tr h="42076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64,8</a:t>
                      </a:r>
                    </a:p>
                  </a:txBody>
                  <a:tcPr marL="68580" marR="68580" marT="0" marB="0" anchor="ctr"/>
                </a:tc>
              </a:tr>
              <a:tr h="446270">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2,2</a:t>
                      </a:r>
                    </a:p>
                  </a:txBody>
                  <a:tcPr marL="68580" marR="68580" marT="0" marB="0" anchor="ctr"/>
                </a:tc>
              </a:tr>
              <a:tr h="62792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3,1</a:t>
                      </a:r>
                    </a:p>
                  </a:txBody>
                  <a:tcPr marL="68580" marR="68580" marT="0" marB="0" anchor="ctr"/>
                </a:tc>
              </a:tr>
              <a:tr h="700644">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1,3</a:t>
                      </a:r>
                    </a:p>
                  </a:txBody>
                  <a:tcPr marL="68580" marR="68580" marT="0" marB="0" anchor="ctr"/>
                </a:tc>
              </a:tr>
            </a:tbl>
          </a:graphicData>
        </a:graphic>
      </p:graphicFrame>
      <p:graphicFrame>
        <p:nvGraphicFramePr>
          <p:cNvPr id="25" name="Таблица 24"/>
          <p:cNvGraphicFramePr>
            <a:graphicFrameLocks noGrp="1"/>
          </p:cNvGraphicFramePr>
          <p:nvPr/>
        </p:nvGraphicFramePr>
        <p:xfrm>
          <a:off x="10360925" y="2390635"/>
          <a:ext cx="1433016" cy="2692004"/>
        </p:xfrm>
        <a:graphic>
          <a:graphicData uri="http://schemas.openxmlformats.org/drawingml/2006/table">
            <a:tbl>
              <a:tblPr firstRow="1" bandRow="1">
                <a:tableStyleId>{8799B23B-EC83-4686-B30A-512413B5E67A}</a:tableStyleId>
              </a:tblPr>
              <a:tblGrid>
                <a:gridCol w="1433016"/>
              </a:tblGrid>
              <a:tr h="488876">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81,7</a:t>
                      </a:r>
                    </a:p>
                  </a:txBody>
                  <a:tcPr marL="68580" marR="68580" marT="0" marB="0" anchor="ctr"/>
                </a:tc>
              </a:tr>
              <a:tr h="42455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67,4</a:t>
                      </a:r>
                    </a:p>
                  </a:txBody>
                  <a:tcPr marL="68580" marR="68580" marT="0" marB="0" anchor="ctr"/>
                </a:tc>
              </a:tr>
              <a:tr h="45028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2,3</a:t>
                      </a:r>
                    </a:p>
                  </a:txBody>
                  <a:tcPr marL="68580" marR="68580" marT="0" marB="0" anchor="ctr"/>
                </a:tc>
              </a:tr>
              <a:tr h="60389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3,1</a:t>
                      </a:r>
                    </a:p>
                  </a:txBody>
                  <a:tcPr marL="68580" marR="68580" marT="0" marB="0" anchor="ctr"/>
                </a:tc>
              </a:tr>
              <a:tr h="724395">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1,3</a:t>
                      </a:r>
                    </a:p>
                  </a:txBody>
                  <a:tcPr marL="68580" marR="68580" marT="0" marB="0" anchor="ctr"/>
                </a:tc>
              </a:tr>
            </a:tbl>
          </a:graphicData>
        </a:graphic>
      </p:graphicFrame>
      <p:sp>
        <p:nvSpPr>
          <p:cNvPr id="29" name="Прямоугольник 28"/>
          <p:cNvSpPr/>
          <p:nvPr/>
        </p:nvSpPr>
        <p:spPr>
          <a:xfrm>
            <a:off x="5743574" y="2343150"/>
            <a:ext cx="6048091" cy="85725"/>
          </a:xfrm>
          <a:prstGeom prst="rect">
            <a:avLst/>
          </a:prstGeom>
          <a:gradFill flip="none" rotWithShape="1">
            <a:gsLst>
              <a:gs pos="12000">
                <a:schemeClr val="accent3">
                  <a:lumMod val="20000"/>
                  <a:lumOff val="80000"/>
                </a:schemeClr>
              </a:gs>
              <a:gs pos="100000">
                <a:schemeClr val="accent3"/>
              </a:gs>
            </a:gsLst>
            <a:lin ang="0" scaled="1"/>
            <a:tileRect/>
          </a:gradFill>
          <a:ln w="12700" cap="flat">
            <a:solidFill>
              <a:schemeClr val="tx2">
                <a:lumMod val="75000"/>
              </a:schemeClr>
            </a:solidFill>
            <a:prstDash val="solid"/>
            <a:miter/>
          </a:ln>
        </p:spPr>
        <p:txBody>
          <a:bodyPr rtlCol="0" anchor="ctr"/>
          <a:lstStyle/>
          <a:p>
            <a:pPr algn="l"/>
            <a:endParaRPr lang="ru-RU" dirty="0">
              <a:solidFill>
                <a:schemeClr val="accent3">
                  <a:lumMod val="40000"/>
                  <a:lumOff val="60000"/>
                </a:schemeClr>
              </a:solidFill>
            </a:endParaRPr>
          </a:p>
        </p:txBody>
      </p:sp>
      <p:graphicFrame>
        <p:nvGraphicFramePr>
          <p:cNvPr id="31" name="Таблица 30"/>
          <p:cNvGraphicFramePr>
            <a:graphicFrameLocks noGrp="1"/>
          </p:cNvGraphicFramePr>
          <p:nvPr/>
        </p:nvGraphicFramePr>
        <p:xfrm>
          <a:off x="5664530" y="1640994"/>
          <a:ext cx="6151296" cy="914400"/>
        </p:xfrm>
        <a:graphic>
          <a:graphicData uri="http://schemas.openxmlformats.org/drawingml/2006/table">
            <a:tbl>
              <a:tblPr firstRow="1" bandRow="1">
                <a:tableStyleId>{2D5ABB26-0587-4C30-8999-92F81FD0307C}</a:tableStyleId>
              </a:tblPr>
              <a:tblGrid>
                <a:gridCol w="1537824"/>
                <a:gridCol w="1537824"/>
                <a:gridCol w="1537824"/>
                <a:gridCol w="1537824"/>
              </a:tblGrid>
              <a:tr h="56620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План</a:t>
                      </a:r>
                    </a:p>
                    <a:p>
                      <a:pPr marL="0" algn="ctr" defTabSz="914400" rtl="0" eaLnBrk="1" latinLnBrk="0" hangingPunct="1">
                        <a:spcAft>
                          <a:spcPts val="0"/>
                        </a:spcAft>
                      </a:pPr>
                      <a:r>
                        <a:rPr lang="ru-RU" sz="1800" kern="1200" dirty="0" smtClean="0">
                          <a:solidFill>
                            <a:schemeClr val="tx1"/>
                          </a:solidFill>
                          <a:latin typeface="+mn-lt"/>
                          <a:ea typeface="+mn-ea"/>
                          <a:cs typeface="+mn-cs"/>
                        </a:rPr>
                        <a:t> 2022 год</a:t>
                      </a:r>
                    </a:p>
                  </a:txBody>
                  <a:tcPr/>
                </a:tc>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Проект     2023 год</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2024 год</a:t>
                      </a:r>
                    </a:p>
                    <a:p>
                      <a:pPr algn="ct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2025 год</a:t>
                      </a:r>
                    </a:p>
                    <a:p>
                      <a:pPr algn="ctr"/>
                      <a:endParaRPr lang="ru-RU" sz="1800" i="1" dirty="0"/>
                    </a:p>
                  </a:txBody>
                  <a:tcPr/>
                </a:tc>
              </a:tr>
            </a:tbl>
          </a:graphicData>
        </a:graphic>
      </p:graphicFrame>
      <p:sp>
        <p:nvSpPr>
          <p:cNvPr id="33" name="TextBox 32"/>
          <p:cNvSpPr txBox="1"/>
          <p:nvPr/>
        </p:nvSpPr>
        <p:spPr>
          <a:xfrm>
            <a:off x="11099469" y="5153890"/>
            <a:ext cx="914401" cy="276999"/>
          </a:xfrm>
          <a:prstGeom prst="rect">
            <a:avLst/>
          </a:prstGeom>
          <a:noFill/>
        </p:spPr>
        <p:txBody>
          <a:bodyPr wrap="square" rtlCol="0">
            <a:spAutoFit/>
          </a:bodyPr>
          <a:lstStyle/>
          <a:p>
            <a:r>
              <a:rPr lang="ru-RU" sz="1200" i="1" dirty="0" smtClean="0"/>
              <a:t>Млн.руб.</a:t>
            </a:r>
          </a:p>
        </p:txBody>
      </p:sp>
    </p:spTree>
    <p:extLst>
      <p:ext uri="{BB962C8B-B14F-4D97-AF65-F5344CB8AC3E}">
        <p14:creationId xmlns:p14="http://schemas.microsoft.com/office/powerpoint/2010/main" xmlns="" val="21138407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rot="16200000">
            <a:off x="1651377" y="1555845"/>
            <a:ext cx="682388" cy="3057099"/>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955343" y="801870"/>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2"/>
          <p:cNvSpPr txBox="1">
            <a:spLocks noChangeArrowheads="1"/>
          </p:cNvSpPr>
          <p:nvPr/>
        </p:nvSpPr>
        <p:spPr>
          <a:xfrm>
            <a:off x="1774209" y="0"/>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11" name="Таблица 10"/>
          <p:cNvGraphicFramePr>
            <a:graphicFrameLocks noGrp="1"/>
          </p:cNvGraphicFramePr>
          <p:nvPr/>
        </p:nvGraphicFramePr>
        <p:xfrm>
          <a:off x="889314" y="2337665"/>
          <a:ext cx="4822717" cy="2343052"/>
        </p:xfrm>
        <a:graphic>
          <a:graphicData uri="http://schemas.openxmlformats.org/drawingml/2006/table">
            <a:tbl>
              <a:tblPr firstRow="1" bandRow="1">
                <a:tableStyleId>{2D5ABB26-0587-4C30-8999-92F81FD0307C}</a:tableStyleId>
              </a:tblPr>
              <a:tblGrid>
                <a:gridCol w="4822717"/>
              </a:tblGrid>
              <a:tr h="548040">
                <a:tc>
                  <a:txBody>
                    <a:bodyPr/>
                    <a:lstStyle/>
                    <a:p>
                      <a:pPr>
                        <a:lnSpc>
                          <a:spcPct val="115000"/>
                        </a:lnSpc>
                        <a:spcAft>
                          <a:spcPts val="0"/>
                        </a:spcAft>
                      </a:pPr>
                      <a:r>
                        <a:rPr lang="ru-RU" sz="1800" u="none" dirty="0"/>
                        <a:t>Доходы от реализации муниципального</a:t>
                      </a:r>
                      <a:r>
                        <a:rPr lang="ru-RU" sz="1800" u="sng" dirty="0"/>
                        <a:t> имущества</a:t>
                      </a:r>
                      <a:endParaRPr lang="ru-RU" sz="1800" u="sng" dirty="0">
                        <a:latin typeface="Times New Roman"/>
                        <a:ea typeface="Times New Roman"/>
                      </a:endParaRPr>
                    </a:p>
                  </a:txBody>
                  <a:tcPr marL="31386" marR="31386" marT="0" marB="0" anchor="ctr"/>
                </a:tc>
              </a:tr>
              <a:tr h="512709">
                <a:tc>
                  <a:txBody>
                    <a:bodyPr/>
                    <a:lstStyle/>
                    <a:p>
                      <a:pPr>
                        <a:lnSpc>
                          <a:spcPct val="115000"/>
                        </a:lnSpc>
                        <a:spcAft>
                          <a:spcPts val="0"/>
                        </a:spcAft>
                      </a:pPr>
                      <a:r>
                        <a:rPr lang="ru-RU" sz="1800" u="sng" dirty="0"/>
                        <a:t>Доходы от продажи земельных участков</a:t>
                      </a:r>
                      <a:endParaRPr lang="ru-RU" sz="1800" u="sng" dirty="0">
                        <a:latin typeface="Times New Roman"/>
                        <a:ea typeface="Times New Roman"/>
                      </a:endParaRPr>
                    </a:p>
                  </a:txBody>
                  <a:tcPr marL="31386" marR="31386" marT="0" marB="0" anchor="ctr"/>
                </a:tc>
              </a:tr>
              <a:tr h="396000">
                <a:tc>
                  <a:txBody>
                    <a:bodyPr/>
                    <a:lstStyle/>
                    <a:p>
                      <a:pPr marL="0" algn="l" defTabSz="914400" rtl="0" eaLnBrk="1" latinLnBrk="0" hangingPunct="1">
                        <a:lnSpc>
                          <a:spcPct val="115000"/>
                        </a:lnSpc>
                        <a:spcAft>
                          <a:spcPts val="0"/>
                        </a:spcAft>
                      </a:pPr>
                      <a:r>
                        <a:rPr lang="ru-RU" sz="1800" u="sng" kern="1200" dirty="0">
                          <a:solidFill>
                            <a:schemeClr val="tx1"/>
                          </a:solidFill>
                          <a:latin typeface="+mn-lt"/>
                          <a:ea typeface="+mn-ea"/>
                          <a:cs typeface="+mn-cs"/>
                        </a:rPr>
                        <a:t>Штрафы, санкции, возмещение ущерба</a:t>
                      </a:r>
                    </a:p>
                  </a:txBody>
                  <a:tcPr marL="31386" marR="31386" marT="0" marB="0" anchor="ctr"/>
                </a:tc>
              </a:tr>
              <a:tr h="423397">
                <a:tc>
                  <a:txBody>
                    <a:bodyPr/>
                    <a:lstStyle/>
                    <a:p>
                      <a:pPr marL="0" algn="l" defTabSz="914400" rtl="0" eaLnBrk="1" latinLnBrk="0" hangingPunct="1">
                        <a:lnSpc>
                          <a:spcPct val="115000"/>
                        </a:lnSpc>
                        <a:spcAft>
                          <a:spcPts val="0"/>
                        </a:spcAft>
                      </a:pPr>
                      <a:r>
                        <a:rPr lang="ru-RU" sz="1800" u="sng" kern="1200" dirty="0">
                          <a:solidFill>
                            <a:schemeClr val="tx1"/>
                          </a:solidFill>
                          <a:latin typeface="+mn-lt"/>
                          <a:ea typeface="+mn-ea"/>
                          <a:cs typeface="+mn-cs"/>
                        </a:rPr>
                        <a:t>Прочие неналоговые доходы</a:t>
                      </a:r>
                    </a:p>
                  </a:txBody>
                  <a:tcPr marL="31386" marR="31386" marT="0" marB="0" anchor="ctr"/>
                </a:tc>
              </a:tr>
              <a:tr h="380010">
                <a:tc>
                  <a:txBody>
                    <a:bodyPr/>
                    <a:lstStyle/>
                    <a:p>
                      <a:pPr>
                        <a:lnSpc>
                          <a:spcPct val="115000"/>
                        </a:lnSpc>
                        <a:spcAft>
                          <a:spcPts val="0"/>
                        </a:spcAft>
                      </a:pPr>
                      <a:r>
                        <a:rPr lang="ru-RU" sz="2000" b="1" dirty="0"/>
                        <a:t>ВСЕГО</a:t>
                      </a:r>
                      <a:endParaRPr lang="ru-RU" sz="2000" b="1" dirty="0">
                        <a:latin typeface="Times New Roman"/>
                        <a:ea typeface="Times New Roman"/>
                      </a:endParaRPr>
                    </a:p>
                  </a:txBody>
                  <a:tcPr marL="31386" marR="31386" marT="0" marB="0" anchor="ctr"/>
                </a:tc>
              </a:tr>
            </a:tbl>
          </a:graphicData>
        </a:graphic>
      </p:graphicFrame>
      <p:graphicFrame>
        <p:nvGraphicFramePr>
          <p:cNvPr id="22" name="Таблица 21"/>
          <p:cNvGraphicFramePr>
            <a:graphicFrameLocks noGrp="1"/>
          </p:cNvGraphicFramePr>
          <p:nvPr/>
        </p:nvGraphicFramePr>
        <p:xfrm>
          <a:off x="5745707" y="2402008"/>
          <a:ext cx="1433016" cy="2264277"/>
        </p:xfrm>
        <a:graphic>
          <a:graphicData uri="http://schemas.openxmlformats.org/drawingml/2006/table">
            <a:tbl>
              <a:tblPr firstRow="1" bandRow="1">
                <a:tableStyleId>{ED083AE6-46FA-4A59-8FB0-9F97EB10719F}</a:tableStyleId>
              </a:tblPr>
              <a:tblGrid>
                <a:gridCol w="1433016"/>
              </a:tblGrid>
              <a:tr h="488876">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2,5</a:t>
                      </a:r>
                      <a:endParaRPr lang="ru-RU" sz="1800" b="0" kern="1200" dirty="0">
                        <a:solidFill>
                          <a:schemeClr val="tx1"/>
                        </a:solidFill>
                        <a:latin typeface="+mn-lt"/>
                        <a:ea typeface="+mn-ea"/>
                        <a:cs typeface="+mn-cs"/>
                      </a:endParaRPr>
                    </a:p>
                  </a:txBody>
                  <a:tcPr marL="68580" marR="68580" marT="0" marB="0" anchor="ctr"/>
                </a:tc>
              </a:tr>
              <a:tr h="42455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0,7</a:t>
                      </a:r>
                    </a:p>
                  </a:txBody>
                  <a:tcPr marL="68580" marR="68580" marT="0" marB="0" anchor="ctr"/>
                </a:tc>
              </a:tr>
              <a:tr h="45028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3,0</a:t>
                      </a:r>
                    </a:p>
                  </a:txBody>
                  <a:tcPr marL="68580" marR="68580" marT="0" marB="0" anchor="ctr"/>
                </a:tc>
              </a:tr>
              <a:tr h="45028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0,1</a:t>
                      </a:r>
                    </a:p>
                  </a:txBody>
                  <a:tcPr marL="68580" marR="68580" marT="0" marB="0" anchor="ctr"/>
                </a:tc>
              </a:tr>
              <a:tr h="450283">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643,1</a:t>
                      </a:r>
                    </a:p>
                  </a:txBody>
                  <a:tcPr marL="68580" marR="68580" marT="0" marB="0" anchor="ctr"/>
                </a:tc>
              </a:tr>
            </a:tbl>
          </a:graphicData>
        </a:graphic>
      </p:graphicFrame>
      <p:graphicFrame>
        <p:nvGraphicFramePr>
          <p:cNvPr id="23" name="Таблица 22"/>
          <p:cNvGraphicFramePr>
            <a:graphicFrameLocks noGrp="1"/>
          </p:cNvGraphicFramePr>
          <p:nvPr/>
        </p:nvGraphicFramePr>
        <p:xfrm>
          <a:off x="7315200" y="2388360"/>
          <a:ext cx="1446663" cy="2265605"/>
        </p:xfrm>
        <a:graphic>
          <a:graphicData uri="http://schemas.openxmlformats.org/drawingml/2006/table">
            <a:tbl>
              <a:tblPr firstRow="1" bandRow="1">
                <a:tableStyleId>{ED083AE6-46FA-4A59-8FB0-9F97EB10719F}</a:tableStyleId>
              </a:tblPr>
              <a:tblGrid>
                <a:gridCol w="1446663"/>
              </a:tblGrid>
              <a:tr h="489163">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2,5</a:t>
                      </a:r>
                      <a:endParaRPr lang="ru-RU" sz="1800" b="0" kern="1200" dirty="0">
                        <a:solidFill>
                          <a:schemeClr val="tx1"/>
                        </a:solidFill>
                        <a:latin typeface="+mn-lt"/>
                        <a:ea typeface="+mn-ea"/>
                        <a:cs typeface="+mn-cs"/>
                      </a:endParaRPr>
                    </a:p>
                  </a:txBody>
                  <a:tcPr marL="68580" marR="68580" marT="0" marB="0" anchor="ctr"/>
                </a:tc>
              </a:tr>
              <a:tr h="424801">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0,7</a:t>
                      </a:r>
                      <a:endParaRPr lang="ru-RU" sz="1800" kern="1200" dirty="0">
                        <a:solidFill>
                          <a:schemeClr val="tx1"/>
                        </a:solidFill>
                        <a:latin typeface="+mn-lt"/>
                        <a:ea typeface="+mn-ea"/>
                        <a:cs typeface="+mn-cs"/>
                      </a:endParaRPr>
                    </a:p>
                  </a:txBody>
                  <a:tcPr marL="68580" marR="68580" marT="0" marB="0" anchor="ctr"/>
                </a:tc>
              </a:tr>
              <a:tr h="450547">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3,6</a:t>
                      </a:r>
                    </a:p>
                  </a:txBody>
                  <a:tcPr marL="68580" marR="68580" marT="0" marB="0" anchor="ctr"/>
                </a:tc>
              </a:tr>
              <a:tr h="450547">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0,0</a:t>
                      </a:r>
                    </a:p>
                  </a:txBody>
                  <a:tcPr marL="68580" marR="68580" marT="0" marB="0" anchor="ctr"/>
                </a:tc>
              </a:tr>
              <a:tr h="450547">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780,2</a:t>
                      </a:r>
                    </a:p>
                  </a:txBody>
                  <a:tcPr marL="68580" marR="68580" marT="0" marB="0" anchor="ctr"/>
                </a:tc>
              </a:tr>
            </a:tbl>
          </a:graphicData>
        </a:graphic>
      </p:graphicFrame>
      <p:graphicFrame>
        <p:nvGraphicFramePr>
          <p:cNvPr id="24" name="Таблица 23"/>
          <p:cNvGraphicFramePr>
            <a:graphicFrameLocks noGrp="1"/>
          </p:cNvGraphicFramePr>
          <p:nvPr/>
        </p:nvGraphicFramePr>
        <p:xfrm>
          <a:off x="8874082" y="2390633"/>
          <a:ext cx="1375387" cy="2244097"/>
        </p:xfrm>
        <a:graphic>
          <a:graphicData uri="http://schemas.openxmlformats.org/drawingml/2006/table">
            <a:tbl>
              <a:tblPr firstRow="1" bandRow="1">
                <a:tableStyleId>{ED083AE6-46FA-4A59-8FB0-9F97EB10719F}</a:tableStyleId>
              </a:tblPr>
              <a:tblGrid>
                <a:gridCol w="1375387"/>
              </a:tblGrid>
              <a:tr h="484519">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2,5</a:t>
                      </a:r>
                    </a:p>
                  </a:txBody>
                  <a:tcPr marL="68580" marR="68580" marT="0" marB="0" anchor="ctr"/>
                </a:tc>
              </a:tr>
              <a:tr h="42076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0,7</a:t>
                      </a:r>
                    </a:p>
                  </a:txBody>
                  <a:tcPr marL="68580" marR="68580" marT="0" marB="0" anchor="ctr"/>
                </a:tc>
              </a:tr>
              <a:tr h="446270">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3,8</a:t>
                      </a:r>
                    </a:p>
                  </a:txBody>
                  <a:tcPr marL="68580" marR="68580" marT="0" marB="0" anchor="ctr"/>
                </a:tc>
              </a:tr>
              <a:tr h="446270">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0,0</a:t>
                      </a:r>
                    </a:p>
                  </a:txBody>
                  <a:tcPr marL="68580" marR="68580" marT="0" marB="0" anchor="ctr"/>
                </a:tc>
              </a:tr>
              <a:tr h="446270">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762,7</a:t>
                      </a:r>
                    </a:p>
                  </a:txBody>
                  <a:tcPr marL="68580" marR="68580" marT="0" marB="0" anchor="ctr"/>
                </a:tc>
              </a:tr>
            </a:tbl>
          </a:graphicData>
        </a:graphic>
      </p:graphicFrame>
      <p:graphicFrame>
        <p:nvGraphicFramePr>
          <p:cNvPr id="25" name="Таблица 24"/>
          <p:cNvGraphicFramePr>
            <a:graphicFrameLocks noGrp="1"/>
          </p:cNvGraphicFramePr>
          <p:nvPr/>
        </p:nvGraphicFramePr>
        <p:xfrm>
          <a:off x="10360925" y="2390635"/>
          <a:ext cx="1433016" cy="2240742"/>
        </p:xfrm>
        <a:graphic>
          <a:graphicData uri="http://schemas.openxmlformats.org/drawingml/2006/table">
            <a:tbl>
              <a:tblPr firstRow="1" bandRow="1">
                <a:tableStyleId>{ED083AE6-46FA-4A59-8FB0-9F97EB10719F}</a:tableStyleId>
              </a:tblPr>
              <a:tblGrid>
                <a:gridCol w="1433016"/>
              </a:tblGrid>
              <a:tr h="480697">
                <a:tc>
                  <a:txBody>
                    <a:bodyPr/>
                    <a:lstStyle/>
                    <a:p>
                      <a:pPr marL="0" algn="ctr" defTabSz="914400" rtl="0" eaLnBrk="1" latinLnBrk="0" hangingPunct="1">
                        <a:spcAft>
                          <a:spcPts val="0"/>
                        </a:spcAft>
                      </a:pPr>
                      <a:r>
                        <a:rPr lang="ru-RU" sz="1800" b="0" kern="1200" dirty="0" smtClean="0">
                          <a:solidFill>
                            <a:schemeClr val="tx1"/>
                          </a:solidFill>
                          <a:latin typeface="+mn-lt"/>
                          <a:ea typeface="+mn-ea"/>
                          <a:cs typeface="+mn-cs"/>
                        </a:rPr>
                        <a:t>2,5</a:t>
                      </a:r>
                    </a:p>
                  </a:txBody>
                  <a:tcPr marL="68580" marR="68580" marT="0" marB="0" anchor="ctr"/>
                </a:tc>
              </a:tr>
              <a:tr h="414771">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0,7</a:t>
                      </a:r>
                    </a:p>
                  </a:txBody>
                  <a:tcPr marL="68580" marR="68580" marT="0" marB="0" anchor="ctr"/>
                </a:tc>
              </a:tr>
              <a:tr h="44274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3,9</a:t>
                      </a:r>
                    </a:p>
                  </a:txBody>
                  <a:tcPr marL="68580" marR="68580" marT="0" marB="0" anchor="ctr"/>
                </a:tc>
              </a:tr>
              <a:tr h="44274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0,0</a:t>
                      </a:r>
                    </a:p>
                  </a:txBody>
                  <a:tcPr marL="68580" marR="68580" marT="0" marB="0" anchor="ctr"/>
                </a:tc>
              </a:tr>
              <a:tr h="459776">
                <a:tc>
                  <a:txBody>
                    <a:bodyPr/>
                    <a:lstStyle/>
                    <a:p>
                      <a:pPr marL="0" algn="ctr" defTabSz="914400" rtl="0" eaLnBrk="1" latinLnBrk="0" hangingPunct="1">
                        <a:spcAft>
                          <a:spcPts val="0"/>
                        </a:spcAft>
                      </a:pPr>
                      <a:r>
                        <a:rPr lang="ru-RU" sz="1800" b="1" kern="1200" dirty="0" smtClean="0">
                          <a:solidFill>
                            <a:schemeClr val="tx1"/>
                          </a:solidFill>
                          <a:latin typeface="+mn-lt"/>
                          <a:ea typeface="+mn-ea"/>
                          <a:cs typeface="+mn-cs"/>
                        </a:rPr>
                        <a:t>818,6</a:t>
                      </a:r>
                    </a:p>
                  </a:txBody>
                  <a:tcPr marL="68580" marR="68580" marT="0" marB="0" anchor="ctr"/>
                </a:tc>
              </a:tr>
            </a:tbl>
          </a:graphicData>
        </a:graphic>
      </p:graphicFrame>
      <p:sp>
        <p:nvSpPr>
          <p:cNvPr id="29" name="Прямоугольник 28"/>
          <p:cNvSpPr/>
          <p:nvPr/>
        </p:nvSpPr>
        <p:spPr>
          <a:xfrm>
            <a:off x="5743574" y="2343150"/>
            <a:ext cx="6048091" cy="85725"/>
          </a:xfrm>
          <a:prstGeom prst="rect">
            <a:avLst/>
          </a:prstGeom>
          <a:gradFill flip="none" rotWithShape="1">
            <a:gsLst>
              <a:gs pos="12000">
                <a:schemeClr val="accent4">
                  <a:lumMod val="60000"/>
                  <a:lumOff val="40000"/>
                </a:schemeClr>
              </a:gs>
              <a:gs pos="100000">
                <a:schemeClr val="accent3"/>
              </a:gs>
            </a:gsLst>
            <a:lin ang="0" scaled="1"/>
            <a:tileRect/>
          </a:gradFill>
          <a:ln w="12700" cap="flat">
            <a:solidFill>
              <a:schemeClr val="tx2">
                <a:lumMod val="75000"/>
              </a:schemeClr>
            </a:solidFill>
            <a:prstDash val="solid"/>
            <a:miter/>
          </a:ln>
        </p:spPr>
        <p:txBody>
          <a:bodyPr rtlCol="0" anchor="ctr"/>
          <a:lstStyle/>
          <a:p>
            <a:pPr algn="l"/>
            <a:endParaRPr lang="ru-RU" dirty="0"/>
          </a:p>
        </p:txBody>
      </p:sp>
      <p:graphicFrame>
        <p:nvGraphicFramePr>
          <p:cNvPr id="31" name="Таблица 30"/>
          <p:cNvGraphicFramePr>
            <a:graphicFrameLocks noGrp="1"/>
          </p:cNvGraphicFramePr>
          <p:nvPr/>
        </p:nvGraphicFramePr>
        <p:xfrm>
          <a:off x="5735783" y="1534116"/>
          <a:ext cx="6151296" cy="914400"/>
        </p:xfrm>
        <a:graphic>
          <a:graphicData uri="http://schemas.openxmlformats.org/drawingml/2006/table">
            <a:tbl>
              <a:tblPr firstRow="1" bandRow="1">
                <a:tableStyleId>{2D5ABB26-0587-4C30-8999-92F81FD0307C}</a:tableStyleId>
              </a:tblPr>
              <a:tblGrid>
                <a:gridCol w="1537824"/>
                <a:gridCol w="1537824"/>
                <a:gridCol w="1537824"/>
                <a:gridCol w="1537824"/>
              </a:tblGrid>
              <a:tr h="566209">
                <a:tc>
                  <a:txBody>
                    <a:bodyPr/>
                    <a:lstStyle/>
                    <a:p>
                      <a:pPr algn="ctr"/>
                      <a:r>
                        <a:rPr lang="ru-RU" sz="1800" i="1" dirty="0" smtClean="0"/>
                        <a:t>План</a:t>
                      </a:r>
                    </a:p>
                    <a:p>
                      <a:pPr algn="ctr"/>
                      <a:r>
                        <a:rPr lang="ru-RU" sz="1800" i="1" dirty="0" smtClean="0"/>
                        <a:t> 2022 год</a:t>
                      </a:r>
                      <a:endParaRPr lang="ru-RU" sz="1800" i="1" dirty="0"/>
                    </a:p>
                  </a:txBody>
                  <a:tcPr/>
                </a:tc>
                <a:tc>
                  <a:txBody>
                    <a:bodyPr/>
                    <a:lstStyle/>
                    <a:p>
                      <a:pPr algn="ctr"/>
                      <a:r>
                        <a:rPr lang="ru-RU" sz="1800" i="1" dirty="0" smtClean="0"/>
                        <a:t>Проект     2023 год</a:t>
                      </a: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2024 год</a:t>
                      </a:r>
                    </a:p>
                    <a:p>
                      <a:pPr algn="ct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2025 год</a:t>
                      </a:r>
                    </a:p>
                    <a:p>
                      <a:pPr algn="ctr"/>
                      <a:endParaRPr lang="ru-RU" sz="1800" i="1" dirty="0"/>
                    </a:p>
                  </a:txBody>
                  <a:tcPr/>
                </a:tc>
              </a:tr>
            </a:tbl>
          </a:graphicData>
        </a:graphic>
      </p:graphicFrame>
      <p:sp>
        <p:nvSpPr>
          <p:cNvPr id="33" name="TextBox 32"/>
          <p:cNvSpPr txBox="1"/>
          <p:nvPr/>
        </p:nvSpPr>
        <p:spPr>
          <a:xfrm>
            <a:off x="11111344" y="4857008"/>
            <a:ext cx="914401" cy="369332"/>
          </a:xfrm>
          <a:prstGeom prst="rect">
            <a:avLst/>
          </a:prstGeom>
          <a:noFill/>
        </p:spPr>
        <p:txBody>
          <a:bodyPr wrap="square" rtlCol="0">
            <a:spAutoFit/>
          </a:bodyPr>
          <a:lstStyle/>
          <a:p>
            <a:r>
              <a:rPr lang="ru-RU" sz="1200" i="1" dirty="0" smtClean="0"/>
              <a:t>Млн.руб</a:t>
            </a:r>
            <a:r>
              <a:rPr lang="ru-RU" i="1" dirty="0" smtClean="0"/>
              <a:t>.</a:t>
            </a:r>
            <a:endParaRPr lang="ru-RU" i="1" dirty="0"/>
          </a:p>
        </p:txBody>
      </p:sp>
    </p:spTree>
    <p:extLst>
      <p:ext uri="{BB962C8B-B14F-4D97-AF65-F5344CB8AC3E}">
        <p14:creationId xmlns:p14="http://schemas.microsoft.com/office/powerpoint/2010/main" xmlns="" val="2113840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Прямоугольник 20"/>
          <p:cNvSpPr/>
          <p:nvPr/>
        </p:nvSpPr>
        <p:spPr>
          <a:xfrm rot="16200000">
            <a:off x="1651377" y="1555845"/>
            <a:ext cx="682388" cy="3057099"/>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pic>
        <p:nvPicPr>
          <p:cNvPr id="13" name="Picture 2"/>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xmlns="">
                  <a14:imgLayer r:embed="rId4">
                    <a14:imgEffect>
                      <a14:colorTemperature colorTemp="11200"/>
                    </a14:imgEffect>
                    <a14:imgEffect>
                      <a14:saturation sat="0"/>
                    </a14:imgEffect>
                  </a14:imgLayer>
                </a14:imgProps>
              </a:ext>
              <a:ext uri="{28A0092B-C50C-407E-A947-70E740481C1C}">
                <a14:useLocalDpi xmlns:a14="http://schemas.microsoft.com/office/drawing/2010/main" xmlns="" val="0"/>
              </a:ext>
            </a:extLst>
          </a:blip>
          <a:srcRect/>
          <a:stretch>
            <a:fillRect/>
          </a:stretch>
        </p:blipFill>
        <p:spPr bwMode="auto">
          <a:xfrm>
            <a:off x="955343" y="801870"/>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2"/>
          <p:cNvSpPr txBox="1">
            <a:spLocks noChangeArrowheads="1"/>
          </p:cNvSpPr>
          <p:nvPr/>
        </p:nvSpPr>
        <p:spPr>
          <a:xfrm>
            <a:off x="1774209" y="0"/>
            <a:ext cx="10172132"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pPr algn="ctr"/>
            <a:r>
              <a:rPr lang="ru-RU" sz="3600" dirty="0" smtClean="0"/>
              <a:t>Прогноз поступления доходов в бюджет </a:t>
            </a:r>
            <a:r>
              <a:rPr lang="ru-RU" sz="3600" dirty="0"/>
              <a:t>Бокситогорского муниципального района</a:t>
            </a:r>
          </a:p>
        </p:txBody>
      </p:sp>
      <p:graphicFrame>
        <p:nvGraphicFramePr>
          <p:cNvPr id="11" name="Таблица 10"/>
          <p:cNvGraphicFramePr>
            <a:graphicFrameLocks noGrp="1"/>
          </p:cNvGraphicFramePr>
          <p:nvPr/>
        </p:nvGraphicFramePr>
        <p:xfrm>
          <a:off x="665019" y="2622673"/>
          <a:ext cx="4590433" cy="2902190"/>
        </p:xfrm>
        <a:graphic>
          <a:graphicData uri="http://schemas.openxmlformats.org/drawingml/2006/table">
            <a:tbl>
              <a:tblPr firstRow="1" bandRow="1">
                <a:tableStyleId>{2D5ABB26-0587-4C30-8999-92F81FD0307C}</a:tableStyleId>
              </a:tblPr>
              <a:tblGrid>
                <a:gridCol w="4590433"/>
              </a:tblGrid>
              <a:tr h="488663">
                <a:tc>
                  <a:txBody>
                    <a:bodyPr/>
                    <a:lstStyle/>
                    <a:p>
                      <a:pPr indent="0" algn="l">
                        <a:spcAft>
                          <a:spcPts val="0"/>
                        </a:spcAft>
                      </a:pPr>
                      <a:r>
                        <a:rPr lang="ru-RU" sz="1800" b="1" u="sng" dirty="0" smtClean="0"/>
                        <a:t>Безвозмездные поступления</a:t>
                      </a:r>
                      <a:endParaRPr lang="ru-RU" sz="1800" b="1" u="sng" dirty="0">
                        <a:latin typeface="Times New Roman"/>
                        <a:ea typeface="Times New Roman"/>
                        <a:cs typeface="Times New Roman"/>
                      </a:endParaRPr>
                    </a:p>
                  </a:txBody>
                  <a:tcPr marL="7766" marR="7766" marT="7766" marB="0"/>
                </a:tc>
              </a:tr>
              <a:tr h="769059">
                <a:tc>
                  <a:txBody>
                    <a:bodyPr/>
                    <a:lstStyle/>
                    <a:p>
                      <a:pPr marL="0" algn="l" defTabSz="914400" rtl="0" eaLnBrk="1" latinLnBrk="0" hangingPunct="1">
                        <a:lnSpc>
                          <a:spcPct val="115000"/>
                        </a:lnSpc>
                        <a:spcAft>
                          <a:spcPts val="0"/>
                        </a:spcAft>
                      </a:pPr>
                      <a:r>
                        <a:rPr lang="ru-RU" sz="1800" u="none" kern="1200" dirty="0">
                          <a:solidFill>
                            <a:schemeClr val="tx1"/>
                          </a:solidFill>
                          <a:latin typeface="+mn-lt"/>
                          <a:ea typeface="+mn-ea"/>
                          <a:cs typeface="+mn-cs"/>
                        </a:rPr>
                        <a:t>Дотация на выравнивание бюджетной </a:t>
                      </a:r>
                      <a:r>
                        <a:rPr lang="ru-RU" sz="1800" u="sng" kern="1200" dirty="0" smtClean="0">
                          <a:solidFill>
                            <a:schemeClr val="tx1"/>
                          </a:solidFill>
                          <a:latin typeface="+mn-lt"/>
                          <a:ea typeface="+mn-ea"/>
                          <a:cs typeface="+mn-cs"/>
                        </a:rPr>
                        <a:t>обеспеченности</a:t>
                      </a:r>
                    </a:p>
                  </a:txBody>
                  <a:tcPr marL="7766" marR="7766" marT="7766" marB="0"/>
                </a:tc>
              </a:tr>
              <a:tr h="549040">
                <a:tc>
                  <a:txBody>
                    <a:bodyPr/>
                    <a:lstStyle/>
                    <a:p>
                      <a:pPr marL="0" algn="l" defTabSz="914400" rtl="0" eaLnBrk="1" latinLnBrk="0" hangingPunct="1">
                        <a:lnSpc>
                          <a:spcPct val="115000"/>
                        </a:lnSpc>
                        <a:spcAft>
                          <a:spcPts val="0"/>
                        </a:spcAft>
                      </a:pPr>
                      <a:r>
                        <a:rPr lang="ru-RU" sz="1800" u="sng" kern="1200" dirty="0">
                          <a:solidFill>
                            <a:schemeClr val="tx1"/>
                          </a:solidFill>
                          <a:latin typeface="+mn-lt"/>
                          <a:ea typeface="+mn-ea"/>
                          <a:cs typeface="+mn-cs"/>
                        </a:rPr>
                        <a:t>Субсидии</a:t>
                      </a:r>
                    </a:p>
                  </a:txBody>
                  <a:tcPr marL="7766" marR="7766" marT="7766" marB="0"/>
                </a:tc>
              </a:tr>
              <a:tr h="558202">
                <a:tc>
                  <a:txBody>
                    <a:bodyPr/>
                    <a:lstStyle/>
                    <a:p>
                      <a:pPr marL="0" algn="l" defTabSz="914400" rtl="0" eaLnBrk="1" latinLnBrk="0" hangingPunct="1">
                        <a:lnSpc>
                          <a:spcPct val="115000"/>
                        </a:lnSpc>
                        <a:spcAft>
                          <a:spcPts val="0"/>
                        </a:spcAft>
                      </a:pPr>
                      <a:r>
                        <a:rPr lang="ru-RU" sz="1800" u="sng" kern="1200" dirty="0">
                          <a:solidFill>
                            <a:schemeClr val="tx1"/>
                          </a:solidFill>
                          <a:latin typeface="+mn-lt"/>
                          <a:ea typeface="+mn-ea"/>
                          <a:cs typeface="+mn-cs"/>
                        </a:rPr>
                        <a:t>Субвенции</a:t>
                      </a:r>
                    </a:p>
                  </a:txBody>
                  <a:tcPr marL="7766" marR="7766" marT="7766" marB="0"/>
                </a:tc>
              </a:tr>
              <a:tr h="537226">
                <a:tc>
                  <a:txBody>
                    <a:bodyPr/>
                    <a:lstStyle/>
                    <a:p>
                      <a:pPr marL="0" algn="l" defTabSz="914400" rtl="0" eaLnBrk="1" latinLnBrk="0" hangingPunct="1">
                        <a:lnSpc>
                          <a:spcPct val="115000"/>
                        </a:lnSpc>
                        <a:spcAft>
                          <a:spcPts val="0"/>
                        </a:spcAft>
                      </a:pPr>
                      <a:r>
                        <a:rPr lang="ru-RU" sz="1800" u="sng" kern="1200" dirty="0">
                          <a:solidFill>
                            <a:schemeClr val="tx1"/>
                          </a:solidFill>
                          <a:latin typeface="+mn-lt"/>
                          <a:ea typeface="+mn-ea"/>
                          <a:cs typeface="+mn-cs"/>
                        </a:rPr>
                        <a:t>Иные межбюджетные трансферты</a:t>
                      </a:r>
                    </a:p>
                  </a:txBody>
                  <a:tcPr marL="7766" marR="7766" marT="7766" marB="0"/>
                </a:tc>
              </a:tr>
            </a:tbl>
          </a:graphicData>
        </a:graphic>
      </p:graphicFrame>
      <p:graphicFrame>
        <p:nvGraphicFramePr>
          <p:cNvPr id="22" name="Таблица 21"/>
          <p:cNvGraphicFramePr>
            <a:graphicFrameLocks noGrp="1"/>
          </p:cNvGraphicFramePr>
          <p:nvPr/>
        </p:nvGraphicFramePr>
        <p:xfrm>
          <a:off x="5745707" y="2402008"/>
          <a:ext cx="1433016" cy="2977514"/>
        </p:xfrm>
        <a:graphic>
          <a:graphicData uri="http://schemas.openxmlformats.org/drawingml/2006/table">
            <a:tbl>
              <a:tblPr firstRow="1" bandRow="1">
                <a:tableStyleId>{BC89EF96-8CEA-46FF-86C4-4CE0E7609802}</a:tableStyleId>
              </a:tblPr>
              <a:tblGrid>
                <a:gridCol w="1433016"/>
              </a:tblGrid>
              <a:tr h="602449">
                <a:tc>
                  <a:txBody>
                    <a:bodyPr/>
                    <a:lstStyle/>
                    <a:p>
                      <a:pPr algn="ctr"/>
                      <a:r>
                        <a:rPr lang="ru-RU" dirty="0" smtClean="0"/>
                        <a:t>1150,4</a:t>
                      </a:r>
                      <a:endParaRPr lang="ru-RU" dirty="0"/>
                    </a:p>
                  </a:txBody>
                  <a:tcPr anchor="ctr"/>
                </a:tc>
              </a:tr>
              <a:tr h="771896">
                <a:tc>
                  <a:txBody>
                    <a:bodyPr/>
                    <a:lstStyle/>
                    <a:p>
                      <a:pPr algn="ctr"/>
                      <a:r>
                        <a:rPr lang="ru-RU" sz="1800" kern="1200" dirty="0" smtClean="0">
                          <a:solidFill>
                            <a:schemeClr val="tx1"/>
                          </a:solidFill>
                          <a:latin typeface="+mn-lt"/>
                          <a:ea typeface="+mn-ea"/>
                          <a:cs typeface="+mn-cs"/>
                        </a:rPr>
                        <a:t>156,0</a:t>
                      </a:r>
                    </a:p>
                  </a:txBody>
                  <a:tcPr anchor="ctr"/>
                </a:tc>
              </a:tr>
              <a:tr h="522515">
                <a:tc>
                  <a:txBody>
                    <a:bodyPr/>
                    <a:lstStyle/>
                    <a:p>
                      <a:pPr algn="ctr"/>
                      <a:r>
                        <a:rPr lang="ru-RU" dirty="0" smtClean="0"/>
                        <a:t>160,6</a:t>
                      </a:r>
                      <a:endParaRPr lang="ru-RU" dirty="0"/>
                    </a:p>
                  </a:txBody>
                  <a:tcPr anchor="ctr"/>
                </a:tc>
              </a:tr>
              <a:tr h="605641">
                <a:tc>
                  <a:txBody>
                    <a:bodyPr/>
                    <a:lstStyle/>
                    <a:p>
                      <a:pPr algn="ctr"/>
                      <a:r>
                        <a:rPr lang="ru-RU" dirty="0" smtClean="0"/>
                        <a:t>826,1</a:t>
                      </a:r>
                      <a:endParaRPr lang="ru-RU" dirty="0"/>
                    </a:p>
                  </a:txBody>
                  <a:tcPr anchor="ctr"/>
                </a:tc>
              </a:tr>
              <a:tr h="475013">
                <a:tc>
                  <a:txBody>
                    <a:bodyPr/>
                    <a:lstStyle/>
                    <a:p>
                      <a:pPr algn="ctr"/>
                      <a:r>
                        <a:rPr lang="ru-RU" dirty="0" smtClean="0"/>
                        <a:t>7,7</a:t>
                      </a:r>
                      <a:endParaRPr lang="ru-RU" dirty="0"/>
                    </a:p>
                  </a:txBody>
                  <a:tcPr anchor="ctr"/>
                </a:tc>
              </a:tr>
            </a:tbl>
          </a:graphicData>
        </a:graphic>
      </p:graphicFrame>
      <p:graphicFrame>
        <p:nvGraphicFramePr>
          <p:cNvPr id="23" name="Таблица 22"/>
          <p:cNvGraphicFramePr>
            <a:graphicFrameLocks noGrp="1"/>
          </p:cNvGraphicFramePr>
          <p:nvPr/>
        </p:nvGraphicFramePr>
        <p:xfrm>
          <a:off x="7315200" y="2388360"/>
          <a:ext cx="1446663" cy="2990445"/>
        </p:xfrm>
        <a:graphic>
          <a:graphicData uri="http://schemas.openxmlformats.org/drawingml/2006/table">
            <a:tbl>
              <a:tblPr firstRow="1" bandRow="1">
                <a:tableStyleId>{BC89EF96-8CEA-46FF-86C4-4CE0E7609802}</a:tableStyleId>
              </a:tblPr>
              <a:tblGrid>
                <a:gridCol w="1446663"/>
              </a:tblGrid>
              <a:tr h="592346">
                <a:tc>
                  <a:txBody>
                    <a:bodyPr/>
                    <a:lstStyle/>
                    <a:p>
                      <a:r>
                        <a:rPr lang="ru-RU" dirty="0" smtClean="0"/>
                        <a:t>1188,7</a:t>
                      </a:r>
                      <a:endParaRPr lang="ru-RU" dirty="0"/>
                    </a:p>
                  </a:txBody>
                  <a:tcPr anchor="ctr"/>
                </a:tc>
              </a:tr>
              <a:tr h="80752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161,3</a:t>
                      </a:r>
                    </a:p>
                  </a:txBody>
                  <a:tcPr marL="68580" marR="68580" marT="0" marB="0" anchor="ctr"/>
                </a:tc>
              </a:tr>
              <a:tr h="51063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203,9</a:t>
                      </a:r>
                    </a:p>
                  </a:txBody>
                  <a:tcPr marL="68580" marR="68580" marT="0" marB="0" anchor="ctr"/>
                </a:tc>
              </a:tr>
              <a:tr h="62939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823,0</a:t>
                      </a:r>
                    </a:p>
                  </a:txBody>
                  <a:tcPr marL="68580" marR="68580" marT="0" marB="0" anchor="ctr"/>
                </a:tc>
              </a:tr>
              <a:tr h="450545">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0,5</a:t>
                      </a:r>
                    </a:p>
                  </a:txBody>
                  <a:tcPr marL="68580" marR="68580" marT="0" marB="0" anchor="ctr"/>
                </a:tc>
              </a:tr>
            </a:tbl>
          </a:graphicData>
        </a:graphic>
      </p:graphicFrame>
      <p:graphicFrame>
        <p:nvGraphicFramePr>
          <p:cNvPr id="24" name="Таблица 23"/>
          <p:cNvGraphicFramePr>
            <a:graphicFrameLocks noGrp="1"/>
          </p:cNvGraphicFramePr>
          <p:nvPr/>
        </p:nvGraphicFramePr>
        <p:xfrm>
          <a:off x="8874082" y="2390633"/>
          <a:ext cx="1375387" cy="3000765"/>
        </p:xfrm>
        <a:graphic>
          <a:graphicData uri="http://schemas.openxmlformats.org/drawingml/2006/table">
            <a:tbl>
              <a:tblPr firstRow="1" bandRow="1">
                <a:tableStyleId>{BC89EF96-8CEA-46FF-86C4-4CE0E7609802}</a:tableStyleId>
              </a:tblPr>
              <a:tblGrid>
                <a:gridCol w="1375387"/>
              </a:tblGrid>
              <a:tr h="578198">
                <a:tc>
                  <a:txBody>
                    <a:bodyPr/>
                    <a:lstStyle/>
                    <a:p>
                      <a:pPr algn="ctr"/>
                      <a:r>
                        <a:rPr lang="ru-RU" dirty="0" smtClean="0"/>
                        <a:t>1175,9</a:t>
                      </a:r>
                      <a:endParaRPr lang="ru-RU" dirty="0"/>
                    </a:p>
                  </a:txBody>
                  <a:tcPr anchor="ctr"/>
                </a:tc>
              </a:tr>
              <a:tr h="831273">
                <a:tc>
                  <a:txBody>
                    <a:bodyPr/>
                    <a:lstStyle/>
                    <a:p>
                      <a:pPr algn="ctr">
                        <a:spcAft>
                          <a:spcPts val="0"/>
                        </a:spcAft>
                      </a:pPr>
                      <a:r>
                        <a:rPr lang="ru-RU" sz="1800" kern="1200" dirty="0" smtClean="0">
                          <a:solidFill>
                            <a:schemeClr val="tx1"/>
                          </a:solidFill>
                          <a:latin typeface="+mn-lt"/>
                          <a:ea typeface="+mn-ea"/>
                          <a:cs typeface="+mn-cs"/>
                        </a:rPr>
                        <a:t>96,2</a:t>
                      </a:r>
                    </a:p>
                  </a:txBody>
                  <a:tcPr marL="68580" marR="68580" marT="0" marB="0" anchor="ctr"/>
                </a:tc>
              </a:tr>
              <a:tr h="522514">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251,9</a:t>
                      </a:r>
                    </a:p>
                  </a:txBody>
                  <a:tcPr marL="68580" marR="68580" marT="0" marB="0" anchor="ctr"/>
                </a:tc>
              </a:tr>
              <a:tr h="605642">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827,3</a:t>
                      </a:r>
                    </a:p>
                  </a:txBody>
                  <a:tcPr marL="68580" marR="68580" marT="0" marB="0" anchor="ctr"/>
                </a:tc>
              </a:tr>
              <a:tr h="463138">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0,5</a:t>
                      </a:r>
                    </a:p>
                  </a:txBody>
                  <a:tcPr marL="68580" marR="68580" marT="0" marB="0" anchor="ctr"/>
                </a:tc>
              </a:tr>
            </a:tbl>
          </a:graphicData>
        </a:graphic>
      </p:graphicFrame>
      <p:graphicFrame>
        <p:nvGraphicFramePr>
          <p:cNvPr id="25" name="Таблица 24"/>
          <p:cNvGraphicFramePr>
            <a:graphicFrameLocks noGrp="1"/>
          </p:cNvGraphicFramePr>
          <p:nvPr/>
        </p:nvGraphicFramePr>
        <p:xfrm>
          <a:off x="10360925" y="2390635"/>
          <a:ext cx="1433016" cy="3012637"/>
        </p:xfrm>
        <a:graphic>
          <a:graphicData uri="http://schemas.openxmlformats.org/drawingml/2006/table">
            <a:tbl>
              <a:tblPr firstRow="1" bandRow="1">
                <a:tableStyleId>{BC89EF96-8CEA-46FF-86C4-4CE0E7609802}</a:tableStyleId>
              </a:tblPr>
              <a:tblGrid>
                <a:gridCol w="1433016"/>
              </a:tblGrid>
              <a:tr h="566321">
                <a:tc>
                  <a:txBody>
                    <a:bodyPr/>
                    <a:lstStyle/>
                    <a:p>
                      <a:pPr algn="ctr"/>
                      <a:endParaRPr lang="ru-RU" dirty="0"/>
                    </a:p>
                  </a:txBody>
                  <a:tcPr anchor="ctr"/>
                </a:tc>
              </a:tr>
              <a:tr h="85502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85,6</a:t>
                      </a:r>
                    </a:p>
                  </a:txBody>
                  <a:tcPr marL="68580" marR="68580" marT="0" marB="0" anchor="ctr"/>
                </a:tc>
              </a:tr>
              <a:tr h="510639">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91,9</a:t>
                      </a:r>
                    </a:p>
                  </a:txBody>
                  <a:tcPr marL="68580" marR="68580" marT="0" marB="0" anchor="ctr"/>
                </a:tc>
              </a:tr>
              <a:tr h="605641">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792,7</a:t>
                      </a:r>
                    </a:p>
                  </a:txBody>
                  <a:tcPr marL="68580" marR="68580" marT="0" marB="0" anchor="ctr"/>
                </a:tc>
              </a:tr>
              <a:tr h="475013">
                <a:tc>
                  <a:txBody>
                    <a:bodyPr/>
                    <a:lstStyle/>
                    <a:p>
                      <a:pPr marL="0" algn="ctr" defTabSz="914400" rtl="0" eaLnBrk="1" latinLnBrk="0" hangingPunct="1">
                        <a:spcAft>
                          <a:spcPts val="0"/>
                        </a:spcAft>
                      </a:pPr>
                      <a:r>
                        <a:rPr lang="ru-RU" sz="1800" kern="1200" dirty="0" smtClean="0">
                          <a:solidFill>
                            <a:schemeClr val="tx1"/>
                          </a:solidFill>
                          <a:latin typeface="+mn-lt"/>
                          <a:ea typeface="+mn-ea"/>
                          <a:cs typeface="+mn-cs"/>
                        </a:rPr>
                        <a:t>0,5</a:t>
                      </a:r>
                    </a:p>
                  </a:txBody>
                  <a:tcPr marL="68580" marR="68580" marT="0" marB="0" anchor="ctr"/>
                </a:tc>
              </a:tr>
            </a:tbl>
          </a:graphicData>
        </a:graphic>
      </p:graphicFrame>
      <p:sp>
        <p:nvSpPr>
          <p:cNvPr id="29" name="Прямоугольник 28"/>
          <p:cNvSpPr/>
          <p:nvPr/>
        </p:nvSpPr>
        <p:spPr>
          <a:xfrm>
            <a:off x="5743574" y="2343150"/>
            <a:ext cx="6048091" cy="85725"/>
          </a:xfrm>
          <a:prstGeom prst="rect">
            <a:avLst/>
          </a:prstGeom>
          <a:gradFill flip="none" rotWithShape="1">
            <a:gsLst>
              <a:gs pos="12000">
                <a:schemeClr val="accent1"/>
              </a:gs>
              <a:gs pos="100000">
                <a:schemeClr val="accent3"/>
              </a:gs>
            </a:gsLst>
            <a:lin ang="0" scaled="1"/>
            <a:tileRect/>
          </a:gradFill>
          <a:ln w="12700" cap="flat">
            <a:solidFill>
              <a:schemeClr val="tx2">
                <a:lumMod val="75000"/>
              </a:schemeClr>
            </a:solidFill>
            <a:prstDash val="solid"/>
            <a:miter/>
          </a:ln>
        </p:spPr>
        <p:txBody>
          <a:bodyPr rtlCol="0" anchor="ctr"/>
          <a:lstStyle/>
          <a:p>
            <a:pPr algn="l"/>
            <a:endParaRPr lang="ru-RU" dirty="0"/>
          </a:p>
        </p:txBody>
      </p:sp>
      <p:graphicFrame>
        <p:nvGraphicFramePr>
          <p:cNvPr id="31" name="Таблица 30"/>
          <p:cNvGraphicFramePr>
            <a:graphicFrameLocks noGrp="1"/>
          </p:cNvGraphicFramePr>
          <p:nvPr/>
        </p:nvGraphicFramePr>
        <p:xfrm>
          <a:off x="5688281" y="1557866"/>
          <a:ext cx="6151296" cy="1019079"/>
        </p:xfrm>
        <a:graphic>
          <a:graphicData uri="http://schemas.openxmlformats.org/drawingml/2006/table">
            <a:tbl>
              <a:tblPr firstRow="1" bandRow="1">
                <a:tableStyleId>{2D5ABB26-0587-4C30-8999-92F81FD0307C}</a:tableStyleId>
              </a:tblPr>
              <a:tblGrid>
                <a:gridCol w="1537824"/>
                <a:gridCol w="1537824"/>
                <a:gridCol w="1537824"/>
                <a:gridCol w="1537824"/>
              </a:tblGrid>
              <a:tr h="1019079">
                <a:tc>
                  <a:txBody>
                    <a:bodyPr/>
                    <a:lstStyle/>
                    <a:p>
                      <a:pPr algn="ctr"/>
                      <a:r>
                        <a:rPr lang="ru-RU" sz="1800" i="1" dirty="0" smtClean="0"/>
                        <a:t>План</a:t>
                      </a:r>
                    </a:p>
                    <a:p>
                      <a:pPr algn="ctr"/>
                      <a:r>
                        <a:rPr lang="ru-RU" sz="1800" i="1" dirty="0" smtClean="0"/>
                        <a:t> 2022 год</a:t>
                      </a:r>
                      <a:endParaRPr lang="ru-RU" sz="1800" i="1" dirty="0"/>
                    </a:p>
                  </a:txBody>
                  <a:tcPr/>
                </a:tc>
                <a:tc>
                  <a:txBody>
                    <a:bodyPr/>
                    <a:lstStyle/>
                    <a:p>
                      <a:pPr algn="ctr"/>
                      <a:r>
                        <a:rPr lang="ru-RU" sz="1800" i="1" dirty="0" smtClean="0"/>
                        <a:t>Проект     2023 год</a:t>
                      </a: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2024 год</a:t>
                      </a:r>
                    </a:p>
                    <a:p>
                      <a:pPr algn="ctr"/>
                      <a:endParaRPr lang="ru-RU" sz="1800" i="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Проект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i="1" dirty="0" smtClean="0"/>
                        <a:t> 2025 год</a:t>
                      </a:r>
                    </a:p>
                    <a:p>
                      <a:pPr algn="ctr"/>
                      <a:endParaRPr lang="ru-RU" sz="1800" i="1" dirty="0"/>
                    </a:p>
                  </a:txBody>
                  <a:tcPr/>
                </a:tc>
              </a:tr>
            </a:tbl>
          </a:graphicData>
        </a:graphic>
      </p:graphicFrame>
      <p:sp>
        <p:nvSpPr>
          <p:cNvPr id="33" name="TextBox 32"/>
          <p:cNvSpPr txBox="1"/>
          <p:nvPr/>
        </p:nvSpPr>
        <p:spPr>
          <a:xfrm>
            <a:off x="11277599" y="5332022"/>
            <a:ext cx="914401" cy="369332"/>
          </a:xfrm>
          <a:prstGeom prst="rect">
            <a:avLst/>
          </a:prstGeom>
          <a:noFill/>
        </p:spPr>
        <p:txBody>
          <a:bodyPr wrap="square" rtlCol="0">
            <a:spAutoFit/>
          </a:bodyPr>
          <a:lstStyle/>
          <a:p>
            <a:r>
              <a:rPr lang="ru-RU" sz="1200" i="1" dirty="0" smtClean="0"/>
              <a:t>Млн.руб</a:t>
            </a:r>
            <a:r>
              <a:rPr lang="ru-RU" i="1" dirty="0" smtClean="0"/>
              <a:t>.</a:t>
            </a:r>
            <a:endParaRPr lang="ru-RU" i="1" dirty="0"/>
          </a:p>
        </p:txBody>
      </p:sp>
    </p:spTree>
    <p:extLst>
      <p:ext uri="{BB962C8B-B14F-4D97-AF65-F5344CB8AC3E}">
        <p14:creationId xmlns:p14="http://schemas.microsoft.com/office/powerpoint/2010/main" xmlns="" val="2113840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Бокситогорский_МР_Инстаграмм.jpg"/>
          <p:cNvPicPr>
            <a:picLocks noChangeAspect="1"/>
          </p:cNvPicPr>
          <p:nvPr/>
        </p:nvPicPr>
        <p:blipFill>
          <a:blip r:embed="rId2"/>
          <a:stretch>
            <a:fillRect/>
          </a:stretch>
        </p:blipFill>
        <p:spPr>
          <a:xfrm>
            <a:off x="0" y="859808"/>
            <a:ext cx="8475261" cy="5998192"/>
          </a:xfrm>
          <a:prstGeom prst="rect">
            <a:avLst/>
          </a:prstGeom>
        </p:spPr>
      </p:pic>
      <p:sp>
        <p:nvSpPr>
          <p:cNvPr id="2" name="Заголовок 1"/>
          <p:cNvSpPr>
            <a:spLocks noGrp="1"/>
          </p:cNvSpPr>
          <p:nvPr>
            <p:ph type="title"/>
          </p:nvPr>
        </p:nvSpPr>
        <p:spPr>
          <a:xfrm>
            <a:off x="542893" y="208300"/>
            <a:ext cx="10143299" cy="782638"/>
          </a:xfrm>
        </p:spPr>
        <p:txBody>
          <a:bodyPr>
            <a:noAutofit/>
          </a:bodyPr>
          <a:lstStyle/>
          <a:p>
            <a:r>
              <a:rPr lang="ru-RU" sz="3200" dirty="0" smtClean="0">
                <a:solidFill>
                  <a:schemeClr val="accent1">
                    <a:lumMod val="75000"/>
                  </a:schemeClr>
                </a:solidFill>
              </a:rPr>
              <a:t>Административно-территориальное деление Бокситогорского муниципального района</a:t>
            </a:r>
            <a:endParaRPr lang="ru-RU" sz="3200" dirty="0">
              <a:solidFill>
                <a:schemeClr val="accent1">
                  <a:lumMod val="75000"/>
                </a:schemeClr>
              </a:solidFill>
            </a:endParaRPr>
          </a:p>
        </p:txBody>
      </p:sp>
      <p:sp>
        <p:nvSpPr>
          <p:cNvPr id="3" name="Подзаголовок 2"/>
          <p:cNvSpPr>
            <a:spLocks noGrp="1"/>
          </p:cNvSpPr>
          <p:nvPr>
            <p:ph type="body" sz="quarter" idx="15"/>
          </p:nvPr>
        </p:nvSpPr>
        <p:spPr>
          <a:xfrm>
            <a:off x="7108037" y="995854"/>
            <a:ext cx="4833754" cy="3016582"/>
          </a:xfrm>
        </p:spPr>
        <p:txBody>
          <a:bodyPr>
            <a:noAutofit/>
          </a:bodyPr>
          <a:lstStyle/>
          <a:p>
            <a:pPr>
              <a:lnSpc>
                <a:spcPct val="100000"/>
              </a:lnSpc>
              <a:spcBef>
                <a:spcPts val="0"/>
              </a:spcBef>
              <a:buNone/>
            </a:pPr>
            <a:endParaRPr lang="ru-RU" sz="2400" b="1" dirty="0">
              <a:solidFill>
                <a:schemeClr val="accent3">
                  <a:lumMod val="50000"/>
                </a:schemeClr>
              </a:solidFill>
            </a:endParaRPr>
          </a:p>
          <a:p>
            <a:pPr>
              <a:lnSpc>
                <a:spcPct val="100000"/>
              </a:lnSpc>
              <a:spcBef>
                <a:spcPts val="0"/>
              </a:spcBef>
              <a:buNone/>
            </a:pPr>
            <a:r>
              <a:rPr lang="ru-RU" sz="2400" b="1" dirty="0" smtClean="0">
                <a:solidFill>
                  <a:schemeClr val="accent3">
                    <a:lumMod val="50000"/>
                  </a:schemeClr>
                </a:solidFill>
              </a:rPr>
              <a:t>3 городских поселения (Бокситогорское, Ефимовское, Пикалевское)</a:t>
            </a:r>
          </a:p>
          <a:p>
            <a:pPr>
              <a:lnSpc>
                <a:spcPct val="100000"/>
              </a:lnSpc>
              <a:spcBef>
                <a:spcPts val="0"/>
              </a:spcBef>
            </a:pPr>
            <a:endParaRPr lang="ru-RU" sz="2400" b="1" dirty="0">
              <a:solidFill>
                <a:schemeClr val="accent3">
                  <a:lumMod val="50000"/>
                </a:schemeClr>
              </a:solidFill>
            </a:endParaRPr>
          </a:p>
          <a:p>
            <a:pPr>
              <a:lnSpc>
                <a:spcPct val="100000"/>
              </a:lnSpc>
              <a:spcBef>
                <a:spcPts val="0"/>
              </a:spcBef>
              <a:buNone/>
            </a:pPr>
            <a:r>
              <a:rPr lang="ru-RU" sz="2400" b="1" dirty="0" smtClean="0">
                <a:solidFill>
                  <a:schemeClr val="accent3">
                    <a:lumMod val="50000"/>
                  </a:schemeClr>
                </a:solidFill>
              </a:rPr>
              <a:t>4 сельских поселения (Большедворское, Борское, Лидское, Самойловское)</a:t>
            </a:r>
            <a:endParaRPr lang="ru-RU" sz="2400" b="1" dirty="0">
              <a:solidFill>
                <a:schemeClr val="accent3">
                  <a:lumMod val="50000"/>
                </a:schemeClr>
              </a:solidFill>
            </a:endParaRPr>
          </a:p>
        </p:txBody>
      </p:sp>
      <p:sp>
        <p:nvSpPr>
          <p:cNvPr id="13" name="Прямоугольник 12"/>
          <p:cNvSpPr/>
          <p:nvPr/>
        </p:nvSpPr>
        <p:spPr>
          <a:xfrm>
            <a:off x="6237027" y="5950424"/>
            <a:ext cx="887104" cy="723331"/>
          </a:xfrm>
          <a:prstGeom prst="rect">
            <a:avLst/>
          </a:prstGeom>
          <a:solidFill>
            <a:schemeClr val="bg1"/>
          </a:solidFill>
          <a:ln w="12700" cap="flat">
            <a:noFill/>
            <a:prstDash val="solid"/>
            <a:miter/>
          </a:ln>
        </p:spPr>
        <p:txBody>
          <a:bodyPr rtlCol="0" anchor="ctr"/>
          <a:lstStyle/>
          <a:p>
            <a:pPr algn="l"/>
            <a:endParaRPr lang="ru-RU" dirty="0"/>
          </a:p>
        </p:txBody>
      </p:sp>
      <p:sp>
        <p:nvSpPr>
          <p:cNvPr id="14" name="Нашивка 13"/>
          <p:cNvSpPr/>
          <p:nvPr/>
        </p:nvSpPr>
        <p:spPr>
          <a:xfrm rot="5400000">
            <a:off x="6823880" y="1501252"/>
            <a:ext cx="191068" cy="191070"/>
          </a:xfrm>
          <a:prstGeom prst="chevron">
            <a:avLst/>
          </a:prstGeom>
          <a:gradFill flip="none" rotWithShape="1">
            <a:gsLst>
              <a:gs pos="12000">
                <a:schemeClr val="accent1"/>
              </a:gs>
              <a:gs pos="100000">
                <a:schemeClr val="accent3"/>
              </a:gs>
            </a:gsLst>
            <a:lin ang="0" scaled="1"/>
            <a:tileRect/>
          </a:gradFill>
          <a:ln w="12700" cap="flat">
            <a:solidFill>
              <a:schemeClr val="accent3">
                <a:lumMod val="75000"/>
              </a:schemeClr>
            </a:solidFill>
            <a:prstDash val="solid"/>
            <a:miter/>
          </a:ln>
        </p:spPr>
        <p:txBody>
          <a:bodyPr rtlCol="0" anchor="ctr"/>
          <a:lstStyle/>
          <a:p>
            <a:pPr algn="l"/>
            <a:endParaRPr lang="ru-RU" dirty="0">
              <a:solidFill>
                <a:schemeClr val="accent3">
                  <a:lumMod val="50000"/>
                </a:schemeClr>
              </a:solidFill>
            </a:endParaRPr>
          </a:p>
        </p:txBody>
      </p:sp>
      <p:sp>
        <p:nvSpPr>
          <p:cNvPr id="15" name="Нашивка 14"/>
          <p:cNvSpPr/>
          <p:nvPr/>
        </p:nvSpPr>
        <p:spPr>
          <a:xfrm rot="5400000">
            <a:off x="6880745" y="2963837"/>
            <a:ext cx="191068" cy="191070"/>
          </a:xfrm>
          <a:prstGeom prst="chevron">
            <a:avLst/>
          </a:prstGeom>
          <a:gradFill flip="none" rotWithShape="1">
            <a:gsLst>
              <a:gs pos="12000">
                <a:schemeClr val="accent1"/>
              </a:gs>
              <a:gs pos="100000">
                <a:schemeClr val="accent3"/>
              </a:gs>
            </a:gsLst>
            <a:lin ang="0" scaled="1"/>
            <a:tileRect/>
          </a:gradFill>
          <a:ln w="12700" cap="flat">
            <a:solidFill>
              <a:schemeClr val="accent3">
                <a:lumMod val="75000"/>
              </a:schemeClr>
            </a:solidFill>
            <a:prstDash val="solid"/>
            <a:miter/>
          </a:ln>
        </p:spPr>
        <p:txBody>
          <a:bodyPr rtlCol="0" anchor="ctr"/>
          <a:lstStyle/>
          <a:p>
            <a:pPr algn="l"/>
            <a:endParaRPr lang="ru-RU" dirty="0">
              <a:solidFill>
                <a:schemeClr val="accent3">
                  <a:lumMod val="50000"/>
                </a:schemeClr>
              </a:solidFill>
            </a:endParaRPr>
          </a:p>
        </p:txBody>
      </p:sp>
      <p:sp>
        <p:nvSpPr>
          <p:cNvPr id="6" name="Прямоугольник 5"/>
          <p:cNvSpPr/>
          <p:nvPr/>
        </p:nvSpPr>
        <p:spPr>
          <a:xfrm>
            <a:off x="409433" y="1580695"/>
            <a:ext cx="4148920" cy="892552"/>
          </a:xfrm>
          <a:prstGeom prst="rect">
            <a:avLst/>
          </a:prstGeom>
        </p:spPr>
        <p:txBody>
          <a:bodyPr wrap="square">
            <a:spAutoFit/>
          </a:bodyPr>
          <a:lstStyle/>
          <a:p>
            <a:pPr marL="285750" indent="-285750"/>
            <a:r>
              <a:rPr lang="ru-RU" sz="2600" b="1" dirty="0">
                <a:solidFill>
                  <a:schemeClr val="accent1"/>
                </a:solidFill>
              </a:rPr>
              <a:t>261 </a:t>
            </a:r>
            <a:r>
              <a:rPr lang="ru-RU" sz="2600" b="1" dirty="0" smtClean="0">
                <a:solidFill>
                  <a:schemeClr val="accent1"/>
                </a:solidFill>
              </a:rPr>
              <a:t>населенный</a:t>
            </a:r>
          </a:p>
          <a:p>
            <a:pPr marL="285750" indent="-285750"/>
            <a:r>
              <a:rPr lang="ru-RU" sz="2600" b="1" dirty="0" smtClean="0">
                <a:solidFill>
                  <a:schemeClr val="accent1"/>
                </a:solidFill>
              </a:rPr>
              <a:t> </a:t>
            </a:r>
            <a:r>
              <a:rPr lang="ru-RU" sz="2600" b="1" dirty="0">
                <a:solidFill>
                  <a:schemeClr val="accent1"/>
                </a:solidFill>
              </a:rPr>
              <a:t>пункт</a:t>
            </a:r>
          </a:p>
        </p:txBody>
      </p:sp>
    </p:spTree>
    <p:extLst>
      <p:ext uri="{BB962C8B-B14F-4D97-AF65-F5344CB8AC3E}">
        <p14:creationId xmlns:p14="http://schemas.microsoft.com/office/powerpoint/2010/main" xmlns="" val="2099311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282889" y="692687"/>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Заголовок 1"/>
          <p:cNvSpPr txBox="1">
            <a:spLocks/>
          </p:cNvSpPr>
          <p:nvPr/>
        </p:nvSpPr>
        <p:spPr bwMode="auto">
          <a:xfrm>
            <a:off x="1890680" y="13648"/>
            <a:ext cx="7886700" cy="1325563"/>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ru-RU" sz="4000" b="1" dirty="0">
                <a:gradFill>
                  <a:gsLst>
                    <a:gs pos="0">
                      <a:schemeClr val="accent1"/>
                    </a:gs>
                    <a:gs pos="100000">
                      <a:schemeClr val="accent3"/>
                    </a:gs>
                  </a:gsLst>
                  <a:lin ang="0" scaled="1"/>
                </a:gradFill>
              </a:rPr>
              <a:t>Структура собственных </a:t>
            </a:r>
            <a:br>
              <a:rPr lang="ru-RU" sz="4000" b="1" dirty="0">
                <a:gradFill>
                  <a:gsLst>
                    <a:gs pos="0">
                      <a:schemeClr val="accent1"/>
                    </a:gs>
                    <a:gs pos="100000">
                      <a:schemeClr val="accent3"/>
                    </a:gs>
                  </a:gsLst>
                  <a:lin ang="0" scaled="1"/>
                </a:gradFill>
              </a:rPr>
            </a:br>
            <a:r>
              <a:rPr lang="ru-RU" sz="4000" b="1" dirty="0">
                <a:gradFill>
                  <a:gsLst>
                    <a:gs pos="0">
                      <a:schemeClr val="accent1"/>
                    </a:gs>
                    <a:gs pos="100000">
                      <a:schemeClr val="accent3"/>
                    </a:gs>
                  </a:gsLst>
                  <a:lin ang="0" scaled="1"/>
                </a:gradFill>
              </a:rPr>
              <a:t>доходов</a:t>
            </a:r>
          </a:p>
        </p:txBody>
      </p:sp>
      <p:sp>
        <p:nvSpPr>
          <p:cNvPr id="14" name="TextBox 13"/>
          <p:cNvSpPr txBox="1"/>
          <p:nvPr/>
        </p:nvSpPr>
        <p:spPr>
          <a:xfrm>
            <a:off x="2726365" y="5462774"/>
            <a:ext cx="1422184" cy="769441"/>
          </a:xfrm>
          <a:prstGeom prst="rect">
            <a:avLst/>
          </a:prstGeom>
          <a:noFill/>
        </p:spPr>
        <p:txBody>
          <a:bodyPr wrap="none" rtlCol="0">
            <a:spAutoFit/>
          </a:bodyPr>
          <a:lstStyle/>
          <a:p>
            <a:pPr algn="ctr"/>
            <a:r>
              <a:rPr lang="ru-RU" sz="2400" b="1" dirty="0" smtClean="0"/>
              <a:t>704,0</a:t>
            </a:r>
          </a:p>
          <a:p>
            <a:pPr algn="ctr"/>
            <a:r>
              <a:rPr lang="ru-RU" sz="2000" dirty="0" smtClean="0"/>
              <a:t> млн. руб. </a:t>
            </a:r>
            <a:endParaRPr lang="ru-RU" sz="2000" dirty="0"/>
          </a:p>
        </p:txBody>
      </p:sp>
      <p:sp>
        <p:nvSpPr>
          <p:cNvPr id="15" name="TextBox 14"/>
          <p:cNvSpPr txBox="1"/>
          <p:nvPr/>
        </p:nvSpPr>
        <p:spPr>
          <a:xfrm>
            <a:off x="1092859" y="1631092"/>
            <a:ext cx="3253510" cy="461665"/>
          </a:xfrm>
          <a:prstGeom prst="rect">
            <a:avLst/>
          </a:prstGeom>
          <a:noFill/>
        </p:spPr>
        <p:txBody>
          <a:bodyPr wrap="square" rtlCol="0">
            <a:spAutoFit/>
          </a:bodyPr>
          <a:lstStyle/>
          <a:p>
            <a:pPr algn="ctr"/>
            <a:r>
              <a:rPr lang="ru-RU" sz="2400" b="1" dirty="0" smtClean="0"/>
              <a:t>76,2  </a:t>
            </a:r>
            <a:r>
              <a:rPr lang="ru-RU" sz="2000" dirty="0" smtClean="0"/>
              <a:t>млн.руб.</a:t>
            </a:r>
            <a:endParaRPr lang="ru-RU" sz="2000" dirty="0"/>
          </a:p>
        </p:txBody>
      </p:sp>
      <p:pic>
        <p:nvPicPr>
          <p:cNvPr id="16" name="Рисунок 15" descr="1602488691_ross-dengi.jpg"/>
          <p:cNvPicPr>
            <a:picLocks noChangeAspect="1"/>
          </p:cNvPicPr>
          <p:nvPr/>
        </p:nvPicPr>
        <p:blipFill>
          <a:blip r:embed="rId4" cstate="print"/>
          <a:stretch>
            <a:fillRect/>
          </a:stretch>
        </p:blipFill>
        <p:spPr>
          <a:xfrm>
            <a:off x="5895001" y="1990810"/>
            <a:ext cx="5544108" cy="3696072"/>
          </a:xfrm>
          <a:prstGeom prst="rect">
            <a:avLst/>
          </a:prstGeom>
          <a:ln>
            <a:noFill/>
          </a:ln>
          <a:effectLst>
            <a:softEdge rad="112500"/>
          </a:effectLst>
        </p:spPr>
      </p:pic>
      <p:graphicFrame>
        <p:nvGraphicFramePr>
          <p:cNvPr id="11" name="Диаграмма 10"/>
          <p:cNvGraphicFramePr/>
          <p:nvPr/>
        </p:nvGraphicFramePr>
        <p:xfrm>
          <a:off x="0" y="1289683"/>
          <a:ext cx="7410203" cy="51645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33366051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10728920" y="5734031"/>
            <a:ext cx="1463080" cy="558630"/>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5" name="Заголовок 4"/>
          <p:cNvSpPr txBox="1">
            <a:spLocks/>
          </p:cNvSpPr>
          <p:nvPr/>
        </p:nvSpPr>
        <p:spPr>
          <a:xfrm>
            <a:off x="0" y="-295772"/>
            <a:ext cx="6249917" cy="591543"/>
          </a:xfrm>
          <a:prstGeom prst="rect">
            <a:avLst/>
          </a:prstGeo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3600" b="1" i="0" u="none" strike="noStrike" kern="1200" cap="none" spc="0" normalizeH="0" baseline="0" noProof="0" dirty="0" smtClean="0">
                <a:ln>
                  <a:noFill/>
                </a:ln>
                <a:solidFill>
                  <a:schemeClr val="accent1"/>
                </a:solidFill>
                <a:effectLst>
                  <a:outerShdw blurRad="38100" dist="38100" dir="2700000" algn="tl">
                    <a:srgbClr val="000000">
                      <a:alpha val="43137"/>
                    </a:srgbClr>
                  </a:outerShdw>
                </a:effectLst>
                <a:uLnTx/>
                <a:uFillTx/>
                <a:latin typeface="+mj-lt"/>
                <a:ea typeface="+mj-ea"/>
                <a:cs typeface="+mj-cs"/>
              </a:rPr>
              <a:t/>
            </a:r>
            <a:br>
              <a:rPr kumimoji="0" lang="ru-RU" sz="3600" b="1" i="0" u="none" strike="noStrike" kern="1200" cap="none" spc="0" normalizeH="0" baseline="0" noProof="0" dirty="0" smtClean="0">
                <a:ln>
                  <a:noFill/>
                </a:ln>
                <a:solidFill>
                  <a:schemeClr val="accent1"/>
                </a:solidFill>
                <a:effectLst>
                  <a:outerShdw blurRad="38100" dist="38100" dir="2700000" algn="tl">
                    <a:srgbClr val="000000">
                      <a:alpha val="43137"/>
                    </a:srgbClr>
                  </a:outerShdw>
                </a:effectLst>
                <a:uLnTx/>
                <a:uFillTx/>
                <a:latin typeface="+mj-lt"/>
                <a:ea typeface="+mj-ea"/>
                <a:cs typeface="+mj-cs"/>
              </a:rPr>
            </a:br>
            <a:r>
              <a:rPr lang="ru-RU" sz="4400" b="1" dirty="0">
                <a:solidFill>
                  <a:schemeClr val="accent1">
                    <a:lumMod val="75000"/>
                  </a:schemeClr>
                </a:solidFill>
                <a:latin typeface="+mj-lt"/>
                <a:ea typeface="+mj-ea"/>
                <a:cs typeface="+mj-cs"/>
              </a:rPr>
              <a:t>Расходы бюджета</a:t>
            </a:r>
          </a:p>
        </p:txBody>
      </p:sp>
      <p:sp>
        <p:nvSpPr>
          <p:cNvPr id="6" name="Прямоугольник 5"/>
          <p:cNvSpPr/>
          <p:nvPr/>
        </p:nvSpPr>
        <p:spPr>
          <a:xfrm>
            <a:off x="248591" y="826832"/>
            <a:ext cx="10925996" cy="3416320"/>
          </a:xfrm>
          <a:prstGeom prst="rect">
            <a:avLst/>
          </a:prstGeom>
        </p:spPr>
        <p:txBody>
          <a:bodyPr wrap="square">
            <a:spAutoFit/>
          </a:bodyPr>
          <a:lstStyle/>
          <a:p>
            <a:r>
              <a:rPr lang="ru-RU" sz="2000" b="1" dirty="0">
                <a:solidFill>
                  <a:schemeClr val="accent3"/>
                </a:solidFill>
                <a:ea typeface="+mj-ea"/>
                <a:cs typeface="+mj-cs"/>
              </a:rPr>
              <a:t>Расходы бюджета </a:t>
            </a:r>
            <a:r>
              <a:rPr lang="ru-RU" sz="1600" b="1" dirty="0" smtClean="0"/>
              <a:t>– </a:t>
            </a:r>
            <a:r>
              <a:rPr lang="ru-RU" sz="1600" b="1" dirty="0" smtClean="0">
                <a:solidFill>
                  <a:schemeClr val="accent1"/>
                </a:solidFill>
              </a:rPr>
              <a:t>выплачиваемые из бюджета денежные средства, за </a:t>
            </a:r>
          </a:p>
          <a:p>
            <a:r>
              <a:rPr lang="ru-RU" sz="1600" b="1" dirty="0" smtClean="0">
                <a:solidFill>
                  <a:schemeClr val="accent1"/>
                </a:solidFill>
              </a:rPr>
              <a:t>исключением средств, являющихся источниками финансирования дефицита бюджета. </a:t>
            </a:r>
          </a:p>
          <a:p>
            <a:r>
              <a:rPr lang="ru-RU" sz="1600" b="1" dirty="0" smtClean="0">
                <a:solidFill>
                  <a:schemeClr val="accent1"/>
                </a:solidFill>
              </a:rPr>
              <a:t>Формирование расходов осуществляется в соответствии с расходными обязательствами, </a:t>
            </a:r>
          </a:p>
          <a:p>
            <a:r>
              <a:rPr lang="ru-RU" sz="1600" b="1" dirty="0" smtClean="0">
                <a:solidFill>
                  <a:schemeClr val="accent1"/>
                </a:solidFill>
              </a:rPr>
              <a:t>обусловленными установленным законодательством разграничением полномочий, исполнение </a:t>
            </a:r>
          </a:p>
          <a:p>
            <a:r>
              <a:rPr lang="ru-RU" sz="1600" b="1" dirty="0" smtClean="0">
                <a:solidFill>
                  <a:schemeClr val="accent1"/>
                </a:solidFill>
              </a:rPr>
              <a:t>которых должно происходить в очередном финансовом году за счет средств соответствующих бюджетов. </a:t>
            </a:r>
          </a:p>
          <a:p>
            <a:r>
              <a:rPr lang="ru-RU" sz="2000" b="1" dirty="0" smtClean="0">
                <a:solidFill>
                  <a:schemeClr val="accent3"/>
                </a:solidFill>
              </a:rPr>
              <a:t>Принципы формирования расходов бюджета: </a:t>
            </a:r>
          </a:p>
          <a:p>
            <a:r>
              <a:rPr lang="ru-RU" sz="1600" b="1" dirty="0" smtClean="0">
                <a:solidFill>
                  <a:schemeClr val="accent1"/>
                </a:solidFill>
              </a:rPr>
              <a:t>По разделам; </a:t>
            </a:r>
            <a:endParaRPr lang="ru-RU" sz="2800" b="1" i="1" dirty="0" smtClean="0">
              <a:solidFill>
                <a:schemeClr val="accent1"/>
              </a:solidFill>
              <a:effectLst>
                <a:outerShdw blurRad="38100" dist="38100" dir="2700000" algn="tl">
                  <a:srgbClr val="000000">
                    <a:alpha val="43137"/>
                  </a:srgbClr>
                </a:outerShdw>
              </a:effectLst>
              <a:ea typeface="+mj-ea"/>
              <a:cs typeface="+mj-cs"/>
            </a:endParaRPr>
          </a:p>
          <a:p>
            <a:r>
              <a:rPr lang="ru-RU" sz="1600" b="1" dirty="0" smtClean="0">
                <a:solidFill>
                  <a:schemeClr val="accent1"/>
                </a:solidFill>
              </a:rPr>
              <a:t>По ведомствам; </a:t>
            </a:r>
          </a:p>
          <a:p>
            <a:r>
              <a:rPr lang="ru-RU" sz="1600" b="1" dirty="0" smtClean="0">
                <a:solidFill>
                  <a:schemeClr val="accent1"/>
                </a:solidFill>
              </a:rPr>
              <a:t>По муниципальным программам Бокситогорского муниципального района. </a:t>
            </a:r>
          </a:p>
          <a:p>
            <a:pPr algn="ctr"/>
            <a:endParaRPr lang="ru-RU" sz="1600" b="1" dirty="0" smtClean="0">
              <a:solidFill>
                <a:srgbClr val="197DCE"/>
              </a:solidFill>
            </a:endParaRPr>
          </a:p>
          <a:p>
            <a:pPr algn="ctr"/>
            <a:r>
              <a:rPr lang="ru-RU" sz="3200" b="1" dirty="0" smtClean="0">
                <a:solidFill>
                  <a:srgbClr val="197DCE"/>
                </a:solidFill>
                <a:effectLst>
                  <a:outerShdw blurRad="38100" dist="38100" dir="2700000" algn="tl">
                    <a:srgbClr val="000000">
                      <a:alpha val="43137"/>
                    </a:srgbClr>
                  </a:outerShdw>
                </a:effectLst>
                <a:ea typeface="+mj-ea"/>
                <a:cs typeface="+mj-cs"/>
              </a:rPr>
              <a:t>Разделы классифификации расходов бюджета </a:t>
            </a:r>
          </a:p>
        </p:txBody>
      </p:sp>
      <p:pic>
        <p:nvPicPr>
          <p:cNvPr id="7" name="Рисунок 6" descr="1.png"/>
          <p:cNvPicPr>
            <a:picLocks noChangeAspect="1"/>
          </p:cNvPicPr>
          <p:nvPr/>
        </p:nvPicPr>
        <p:blipFill>
          <a:blip r:embed="rId2" cstate="print"/>
          <a:stretch>
            <a:fillRect/>
          </a:stretch>
        </p:blipFill>
        <p:spPr>
          <a:xfrm>
            <a:off x="175067" y="4459995"/>
            <a:ext cx="987277" cy="1066949"/>
          </a:xfrm>
          <a:prstGeom prst="rect">
            <a:avLst/>
          </a:prstGeom>
        </p:spPr>
      </p:pic>
      <p:pic>
        <p:nvPicPr>
          <p:cNvPr id="8" name="Рисунок 7" descr="2.png"/>
          <p:cNvPicPr>
            <a:picLocks noChangeAspect="1"/>
          </p:cNvPicPr>
          <p:nvPr/>
        </p:nvPicPr>
        <p:blipFill>
          <a:blip r:embed="rId3" cstate="print"/>
          <a:stretch>
            <a:fillRect/>
          </a:stretch>
        </p:blipFill>
        <p:spPr>
          <a:xfrm>
            <a:off x="1223181" y="4427640"/>
            <a:ext cx="918201" cy="1086002"/>
          </a:xfrm>
          <a:prstGeom prst="rect">
            <a:avLst/>
          </a:prstGeom>
        </p:spPr>
      </p:pic>
      <p:pic>
        <p:nvPicPr>
          <p:cNvPr id="9" name="Рисунок 8" descr="3.png"/>
          <p:cNvPicPr>
            <a:picLocks noChangeAspect="1"/>
          </p:cNvPicPr>
          <p:nvPr/>
        </p:nvPicPr>
        <p:blipFill>
          <a:blip r:embed="rId4" cstate="print"/>
          <a:stretch>
            <a:fillRect/>
          </a:stretch>
        </p:blipFill>
        <p:spPr>
          <a:xfrm>
            <a:off x="2315904" y="4429425"/>
            <a:ext cx="992298" cy="1084217"/>
          </a:xfrm>
          <a:prstGeom prst="rect">
            <a:avLst/>
          </a:prstGeom>
        </p:spPr>
      </p:pic>
      <p:pic>
        <p:nvPicPr>
          <p:cNvPr id="10" name="Рисунок 9" descr="4.png"/>
          <p:cNvPicPr>
            <a:picLocks noChangeAspect="1"/>
          </p:cNvPicPr>
          <p:nvPr/>
        </p:nvPicPr>
        <p:blipFill>
          <a:blip r:embed="rId5" cstate="print"/>
          <a:stretch>
            <a:fillRect/>
          </a:stretch>
        </p:blipFill>
        <p:spPr>
          <a:xfrm>
            <a:off x="3429000" y="4438311"/>
            <a:ext cx="1062723" cy="1088979"/>
          </a:xfrm>
          <a:prstGeom prst="rect">
            <a:avLst/>
          </a:prstGeom>
        </p:spPr>
      </p:pic>
      <p:pic>
        <p:nvPicPr>
          <p:cNvPr id="11" name="Рисунок 10" descr="5.png"/>
          <p:cNvPicPr>
            <a:picLocks noChangeAspect="1"/>
          </p:cNvPicPr>
          <p:nvPr/>
        </p:nvPicPr>
        <p:blipFill>
          <a:blip r:embed="rId6" cstate="print"/>
          <a:stretch>
            <a:fillRect/>
          </a:stretch>
        </p:blipFill>
        <p:spPr>
          <a:xfrm>
            <a:off x="4637808" y="4429425"/>
            <a:ext cx="935514" cy="1093743"/>
          </a:xfrm>
          <a:prstGeom prst="rect">
            <a:avLst/>
          </a:prstGeom>
        </p:spPr>
      </p:pic>
      <p:pic>
        <p:nvPicPr>
          <p:cNvPr id="12" name="Рисунок 11" descr="6.png"/>
          <p:cNvPicPr>
            <a:picLocks noChangeAspect="1"/>
          </p:cNvPicPr>
          <p:nvPr/>
        </p:nvPicPr>
        <p:blipFill>
          <a:blip r:embed="rId7" cstate="print"/>
          <a:stretch>
            <a:fillRect/>
          </a:stretch>
        </p:blipFill>
        <p:spPr>
          <a:xfrm>
            <a:off x="6956122" y="4433045"/>
            <a:ext cx="1024241" cy="1076475"/>
          </a:xfrm>
          <a:prstGeom prst="rect">
            <a:avLst/>
          </a:prstGeom>
        </p:spPr>
      </p:pic>
      <p:pic>
        <p:nvPicPr>
          <p:cNvPr id="13" name="Рисунок 12" descr="7.png"/>
          <p:cNvPicPr>
            <a:picLocks noChangeAspect="1"/>
          </p:cNvPicPr>
          <p:nvPr/>
        </p:nvPicPr>
        <p:blipFill>
          <a:blip r:embed="rId8" cstate="print"/>
          <a:stretch>
            <a:fillRect/>
          </a:stretch>
        </p:blipFill>
        <p:spPr>
          <a:xfrm>
            <a:off x="8085803" y="4416420"/>
            <a:ext cx="1035855" cy="1065805"/>
          </a:xfrm>
          <a:prstGeom prst="rect">
            <a:avLst/>
          </a:prstGeom>
        </p:spPr>
      </p:pic>
      <p:sp>
        <p:nvSpPr>
          <p:cNvPr id="14" name="TextBox 13"/>
          <p:cNvSpPr txBox="1"/>
          <p:nvPr/>
        </p:nvSpPr>
        <p:spPr>
          <a:xfrm>
            <a:off x="0" y="5612969"/>
            <a:ext cx="1223181" cy="646331"/>
          </a:xfrm>
          <a:prstGeom prst="rect">
            <a:avLst/>
          </a:prstGeom>
          <a:noFill/>
        </p:spPr>
        <p:txBody>
          <a:bodyPr wrap="square" rtlCol="0">
            <a:spAutoFit/>
          </a:bodyPr>
          <a:lstStyle/>
          <a:p>
            <a:pPr algn="ctr"/>
            <a:r>
              <a:rPr lang="ru-RU" sz="1200" dirty="0" err="1" smtClean="0"/>
              <a:t>Общегосудар-ственные</a:t>
            </a:r>
            <a:r>
              <a:rPr lang="ru-RU" sz="1200" dirty="0" smtClean="0"/>
              <a:t> </a:t>
            </a:r>
          </a:p>
          <a:p>
            <a:pPr algn="ctr"/>
            <a:r>
              <a:rPr lang="ru-RU" sz="1200" dirty="0" smtClean="0"/>
              <a:t>вопросы </a:t>
            </a:r>
            <a:endParaRPr lang="ru-RU" sz="1200" dirty="0"/>
          </a:p>
        </p:txBody>
      </p:sp>
      <p:sp>
        <p:nvSpPr>
          <p:cNvPr id="15" name="TextBox 14"/>
          <p:cNvSpPr txBox="1"/>
          <p:nvPr/>
        </p:nvSpPr>
        <p:spPr>
          <a:xfrm>
            <a:off x="1065572" y="5485507"/>
            <a:ext cx="1315302" cy="1200329"/>
          </a:xfrm>
          <a:prstGeom prst="rect">
            <a:avLst/>
          </a:prstGeom>
          <a:noFill/>
        </p:spPr>
        <p:txBody>
          <a:bodyPr wrap="square" rtlCol="0">
            <a:spAutoFit/>
          </a:bodyPr>
          <a:lstStyle/>
          <a:p>
            <a:pPr algn="ctr"/>
            <a:r>
              <a:rPr lang="ru-RU" sz="1200" dirty="0" smtClean="0"/>
              <a:t>Национальная безопасность</a:t>
            </a:r>
          </a:p>
          <a:p>
            <a:pPr algn="ctr"/>
            <a:r>
              <a:rPr lang="ru-RU" sz="1200" dirty="0" smtClean="0"/>
              <a:t> и </a:t>
            </a:r>
            <a:r>
              <a:rPr lang="ru-RU" sz="1200" dirty="0" err="1" smtClean="0"/>
              <a:t>правоохраните-льная</a:t>
            </a:r>
            <a:r>
              <a:rPr lang="ru-RU" sz="1200" dirty="0" smtClean="0"/>
              <a:t> деятельность</a:t>
            </a:r>
          </a:p>
        </p:txBody>
      </p:sp>
      <p:sp>
        <p:nvSpPr>
          <p:cNvPr id="16" name="TextBox 15"/>
          <p:cNvSpPr txBox="1"/>
          <p:nvPr/>
        </p:nvSpPr>
        <p:spPr>
          <a:xfrm>
            <a:off x="2276572" y="5715158"/>
            <a:ext cx="1234316" cy="461665"/>
          </a:xfrm>
          <a:prstGeom prst="rect">
            <a:avLst/>
          </a:prstGeom>
          <a:noFill/>
        </p:spPr>
        <p:txBody>
          <a:bodyPr wrap="square" rtlCol="0">
            <a:spAutoFit/>
          </a:bodyPr>
          <a:lstStyle/>
          <a:p>
            <a:pPr algn="ctr"/>
            <a:r>
              <a:rPr lang="ru-RU" sz="1200" dirty="0" smtClean="0"/>
              <a:t>Национальная экономика</a:t>
            </a:r>
          </a:p>
        </p:txBody>
      </p:sp>
      <p:sp>
        <p:nvSpPr>
          <p:cNvPr id="17" name="TextBox 16"/>
          <p:cNvSpPr txBox="1"/>
          <p:nvPr/>
        </p:nvSpPr>
        <p:spPr>
          <a:xfrm>
            <a:off x="3429000" y="5653912"/>
            <a:ext cx="1218062" cy="646331"/>
          </a:xfrm>
          <a:prstGeom prst="rect">
            <a:avLst/>
          </a:prstGeom>
          <a:noFill/>
        </p:spPr>
        <p:txBody>
          <a:bodyPr wrap="square" rtlCol="0">
            <a:spAutoFit/>
          </a:bodyPr>
          <a:lstStyle/>
          <a:p>
            <a:pPr algn="ctr"/>
            <a:r>
              <a:rPr lang="ru-RU" sz="1200" dirty="0" smtClean="0"/>
              <a:t>Жилищно-коммунальное хозяйство</a:t>
            </a:r>
          </a:p>
        </p:txBody>
      </p:sp>
      <p:sp>
        <p:nvSpPr>
          <p:cNvPr id="18" name="TextBox 17"/>
          <p:cNvSpPr txBox="1"/>
          <p:nvPr/>
        </p:nvSpPr>
        <p:spPr>
          <a:xfrm>
            <a:off x="4551126" y="5662929"/>
            <a:ext cx="1218062" cy="276999"/>
          </a:xfrm>
          <a:prstGeom prst="rect">
            <a:avLst/>
          </a:prstGeom>
          <a:noFill/>
        </p:spPr>
        <p:txBody>
          <a:bodyPr wrap="square" rtlCol="0">
            <a:spAutoFit/>
          </a:bodyPr>
          <a:lstStyle/>
          <a:p>
            <a:pPr algn="ctr"/>
            <a:r>
              <a:rPr lang="ru-RU" sz="1200" dirty="0" smtClean="0"/>
              <a:t>Образование</a:t>
            </a:r>
          </a:p>
        </p:txBody>
      </p:sp>
      <p:sp>
        <p:nvSpPr>
          <p:cNvPr id="19" name="TextBox 18"/>
          <p:cNvSpPr txBox="1"/>
          <p:nvPr/>
        </p:nvSpPr>
        <p:spPr>
          <a:xfrm>
            <a:off x="6876436" y="5635633"/>
            <a:ext cx="1218062" cy="461665"/>
          </a:xfrm>
          <a:prstGeom prst="rect">
            <a:avLst/>
          </a:prstGeom>
          <a:noFill/>
        </p:spPr>
        <p:txBody>
          <a:bodyPr wrap="square" rtlCol="0">
            <a:spAutoFit/>
          </a:bodyPr>
          <a:lstStyle/>
          <a:p>
            <a:pPr algn="ctr"/>
            <a:r>
              <a:rPr lang="ru-RU" sz="1200" dirty="0" smtClean="0"/>
              <a:t>Социальная политика</a:t>
            </a:r>
          </a:p>
        </p:txBody>
      </p:sp>
      <p:sp>
        <p:nvSpPr>
          <p:cNvPr id="20" name="TextBox 19"/>
          <p:cNvSpPr txBox="1"/>
          <p:nvPr/>
        </p:nvSpPr>
        <p:spPr>
          <a:xfrm>
            <a:off x="7891155" y="5663767"/>
            <a:ext cx="1154941" cy="646331"/>
          </a:xfrm>
          <a:prstGeom prst="rect">
            <a:avLst/>
          </a:prstGeom>
          <a:noFill/>
        </p:spPr>
        <p:txBody>
          <a:bodyPr wrap="square" rtlCol="0">
            <a:spAutoFit/>
          </a:bodyPr>
          <a:lstStyle/>
          <a:p>
            <a:pPr algn="ctr"/>
            <a:r>
              <a:rPr lang="ru-RU" sz="1200" dirty="0" smtClean="0"/>
              <a:t>Физическая культура</a:t>
            </a:r>
          </a:p>
          <a:p>
            <a:pPr algn="ctr"/>
            <a:r>
              <a:rPr lang="ru-RU" sz="1200" dirty="0" smtClean="0"/>
              <a:t> и спорт</a:t>
            </a:r>
          </a:p>
        </p:txBody>
      </p:sp>
      <p:pic>
        <p:nvPicPr>
          <p:cNvPr id="22" name="Рисунок 21"/>
          <p:cNvPicPr>
            <a:picLocks noChangeAspect="1"/>
          </p:cNvPicPr>
          <p:nvPr/>
        </p:nvPicPr>
        <p:blipFill rotWithShape="1">
          <a:blip r:embed="rId9">
            <a:extLst>
              <a:ext uri="{28A0092B-C50C-407E-A947-70E740481C1C}">
                <a14:useLocalDpi xmlns:a14="http://schemas.microsoft.com/office/drawing/2010/main" xmlns="" val="0"/>
              </a:ext>
            </a:extLst>
          </a:blip>
          <a:srcRect l="49165" t="24866" r="43671" b="64388"/>
          <a:stretch/>
        </p:blipFill>
        <p:spPr>
          <a:xfrm>
            <a:off x="5747674" y="4364461"/>
            <a:ext cx="1046876" cy="1219901"/>
          </a:xfrm>
          <a:prstGeom prst="rect">
            <a:avLst/>
          </a:prstGeom>
        </p:spPr>
      </p:pic>
      <p:sp>
        <p:nvSpPr>
          <p:cNvPr id="23" name="TextBox 22"/>
          <p:cNvSpPr txBox="1"/>
          <p:nvPr/>
        </p:nvSpPr>
        <p:spPr>
          <a:xfrm>
            <a:off x="5627339" y="5653912"/>
            <a:ext cx="1410670" cy="461665"/>
          </a:xfrm>
          <a:prstGeom prst="rect">
            <a:avLst/>
          </a:prstGeom>
          <a:noFill/>
        </p:spPr>
        <p:txBody>
          <a:bodyPr wrap="square" rtlCol="0">
            <a:spAutoFit/>
          </a:bodyPr>
          <a:lstStyle/>
          <a:p>
            <a:pPr algn="ctr"/>
            <a:r>
              <a:rPr lang="ru-RU" sz="1200" dirty="0" smtClean="0"/>
              <a:t>Культура, кинематография</a:t>
            </a:r>
          </a:p>
        </p:txBody>
      </p:sp>
      <p:pic>
        <p:nvPicPr>
          <p:cNvPr id="24" name="Рисунок 23"/>
          <p:cNvPicPr>
            <a:picLocks noChangeAspect="1"/>
          </p:cNvPicPr>
          <p:nvPr/>
        </p:nvPicPr>
        <p:blipFill rotWithShape="1">
          <a:blip r:embed="rId9">
            <a:extLst>
              <a:ext uri="{28A0092B-C50C-407E-A947-70E740481C1C}">
                <a14:useLocalDpi xmlns:a14="http://schemas.microsoft.com/office/drawing/2010/main" xmlns="" val="0"/>
              </a:ext>
            </a:extLst>
          </a:blip>
          <a:srcRect l="77104" t="25105" r="15233" b="64627"/>
          <a:stretch/>
        </p:blipFill>
        <p:spPr>
          <a:xfrm>
            <a:off x="9192373" y="4403481"/>
            <a:ext cx="1086870" cy="1092392"/>
          </a:xfrm>
          <a:prstGeom prst="rect">
            <a:avLst/>
          </a:prstGeom>
        </p:spPr>
      </p:pic>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l="68436"/>
          <a:stretch/>
        </p:blipFill>
        <p:spPr bwMode="auto">
          <a:xfrm>
            <a:off x="11245447" y="4393571"/>
            <a:ext cx="946553" cy="1090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l="34226" r="32887"/>
          <a:stretch/>
        </p:blipFill>
        <p:spPr bwMode="auto">
          <a:xfrm>
            <a:off x="10249466" y="4395733"/>
            <a:ext cx="986205" cy="1090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TextBox 26"/>
          <p:cNvSpPr txBox="1"/>
          <p:nvPr/>
        </p:nvSpPr>
        <p:spPr>
          <a:xfrm>
            <a:off x="8871618" y="5676576"/>
            <a:ext cx="1218062" cy="646331"/>
          </a:xfrm>
          <a:prstGeom prst="rect">
            <a:avLst/>
          </a:prstGeom>
          <a:noFill/>
        </p:spPr>
        <p:txBody>
          <a:bodyPr wrap="square" rtlCol="0">
            <a:spAutoFit/>
          </a:bodyPr>
          <a:lstStyle/>
          <a:p>
            <a:pPr algn="ctr"/>
            <a:r>
              <a:rPr lang="ru-RU" sz="1200" dirty="0" smtClean="0"/>
              <a:t>Средства массовой информации</a:t>
            </a:r>
          </a:p>
        </p:txBody>
      </p:sp>
      <p:sp>
        <p:nvSpPr>
          <p:cNvPr id="28" name="TextBox 27"/>
          <p:cNvSpPr txBox="1"/>
          <p:nvPr/>
        </p:nvSpPr>
        <p:spPr>
          <a:xfrm>
            <a:off x="9831343" y="5597890"/>
            <a:ext cx="1572679" cy="830997"/>
          </a:xfrm>
          <a:prstGeom prst="rect">
            <a:avLst/>
          </a:prstGeom>
          <a:noFill/>
        </p:spPr>
        <p:txBody>
          <a:bodyPr wrap="square" rtlCol="0">
            <a:spAutoFit/>
          </a:bodyPr>
          <a:lstStyle/>
          <a:p>
            <a:pPr algn="ctr"/>
            <a:r>
              <a:rPr lang="ru-RU" sz="1200" dirty="0" smtClean="0"/>
              <a:t>Обслуживание государственного </a:t>
            </a:r>
          </a:p>
          <a:p>
            <a:pPr algn="ctr"/>
            <a:r>
              <a:rPr lang="ru-RU" sz="1200" dirty="0" smtClean="0"/>
              <a:t>и муниципального долга</a:t>
            </a:r>
          </a:p>
        </p:txBody>
      </p:sp>
      <p:sp>
        <p:nvSpPr>
          <p:cNvPr id="29" name="TextBox 28"/>
          <p:cNvSpPr txBox="1"/>
          <p:nvPr/>
        </p:nvSpPr>
        <p:spPr>
          <a:xfrm>
            <a:off x="11054685" y="5510781"/>
            <a:ext cx="1363112" cy="1015663"/>
          </a:xfrm>
          <a:prstGeom prst="rect">
            <a:avLst/>
          </a:prstGeom>
          <a:noFill/>
        </p:spPr>
        <p:txBody>
          <a:bodyPr wrap="square" rtlCol="0">
            <a:spAutoFit/>
          </a:bodyPr>
          <a:lstStyle/>
          <a:p>
            <a:pPr algn="ctr"/>
            <a:r>
              <a:rPr lang="ru-RU" sz="1200" dirty="0" err="1" smtClean="0"/>
              <a:t>Межбюджет-ные</a:t>
            </a:r>
            <a:r>
              <a:rPr lang="ru-RU" sz="1200" dirty="0" smtClean="0"/>
              <a:t> трансферты общего характера</a:t>
            </a:r>
          </a:p>
        </p:txBody>
      </p:sp>
    </p:spTree>
    <p:extLst>
      <p:ext uri="{BB962C8B-B14F-4D97-AF65-F5344CB8AC3E}">
        <p14:creationId xmlns:p14="http://schemas.microsoft.com/office/powerpoint/2010/main" xmlns="" val="1204714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160157" y="412142"/>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Заголовок 4"/>
          <p:cNvSpPr txBox="1">
            <a:spLocks/>
          </p:cNvSpPr>
          <p:nvPr/>
        </p:nvSpPr>
        <p:spPr>
          <a:xfrm>
            <a:off x="177421" y="95532"/>
            <a:ext cx="10945504" cy="846162"/>
          </a:xfrm>
          <a:prstGeom prst="rect">
            <a:avLst/>
          </a:prstGeom>
        </p:spPr>
        <p:txBody>
          <a:bodyPr>
            <a:no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ru-RU" sz="3200" b="1" i="0" u="none" strike="noStrike" kern="1200" cap="none" spc="0" normalizeH="0" baseline="0" noProof="0" dirty="0" smtClean="0">
                <a:ln>
                  <a:noFill/>
                </a:ln>
                <a:solidFill>
                  <a:schemeClr val="accent1">
                    <a:lumMod val="75000"/>
                  </a:schemeClr>
                </a:solidFill>
                <a:effectLst/>
                <a:uLnTx/>
                <a:uFillTx/>
                <a:latin typeface="+mj-lt"/>
                <a:ea typeface="+mj-ea"/>
                <a:cs typeface="+mj-cs"/>
              </a:rPr>
              <a:t>Структура расходов Бокситогорского муниципального района на 2023 год по разделам</a:t>
            </a:r>
            <a:r>
              <a:rPr kumimoji="0" lang="ru-RU" sz="3200" b="1" i="0" u="none" strike="noStrike" kern="1200" cap="none" spc="0" normalizeH="0" baseline="0" noProof="0" dirty="0" smtClean="0">
                <a:ln>
                  <a:noFill/>
                </a:ln>
                <a:gradFill>
                  <a:gsLst>
                    <a:gs pos="0">
                      <a:schemeClr val="accent1"/>
                    </a:gs>
                    <a:gs pos="100000">
                      <a:schemeClr val="accent3"/>
                    </a:gs>
                  </a:gsLst>
                  <a:lin ang="0" scaled="1"/>
                </a:gradFill>
                <a:effectLst/>
                <a:uLnTx/>
                <a:uFillTx/>
                <a:latin typeface="+mj-lt"/>
                <a:ea typeface="+mj-ea"/>
                <a:cs typeface="+mj-cs"/>
              </a:rPr>
              <a:t/>
            </a:r>
            <a:br>
              <a:rPr kumimoji="0" lang="ru-RU" sz="3200" b="1" i="0" u="none" strike="noStrike" kern="1200" cap="none" spc="0" normalizeH="0" baseline="0" noProof="0" dirty="0" smtClean="0">
                <a:ln>
                  <a:noFill/>
                </a:ln>
                <a:gradFill>
                  <a:gsLst>
                    <a:gs pos="0">
                      <a:schemeClr val="accent1"/>
                    </a:gs>
                    <a:gs pos="100000">
                      <a:schemeClr val="accent3"/>
                    </a:gs>
                  </a:gsLst>
                  <a:lin ang="0" scaled="1"/>
                </a:gradFill>
                <a:effectLst/>
                <a:uLnTx/>
                <a:uFillTx/>
                <a:latin typeface="+mj-lt"/>
                <a:ea typeface="+mj-ea"/>
                <a:cs typeface="+mj-cs"/>
              </a:rPr>
            </a:br>
            <a:endParaRPr kumimoji="0" lang="ru-RU" sz="3200" b="1" i="0" u="none" strike="noStrike" kern="1200" cap="none" spc="0" normalizeH="0" baseline="0" noProof="0" dirty="0">
              <a:ln>
                <a:noFill/>
              </a:ln>
              <a:gradFill>
                <a:gsLst>
                  <a:gs pos="0">
                    <a:schemeClr val="accent1"/>
                  </a:gs>
                  <a:gs pos="100000">
                    <a:schemeClr val="accent3"/>
                  </a:gs>
                </a:gsLst>
                <a:lin ang="0" scaled="1"/>
              </a:gradFill>
              <a:effectLst/>
              <a:uLnTx/>
              <a:uFillTx/>
              <a:latin typeface="+mj-lt"/>
              <a:ea typeface="+mj-ea"/>
              <a:cs typeface="+mj-cs"/>
            </a:endParaRPr>
          </a:p>
        </p:txBody>
      </p:sp>
      <p:graphicFrame>
        <p:nvGraphicFramePr>
          <p:cNvPr id="5" name="Объект 5"/>
          <p:cNvGraphicFramePr>
            <a:graphicFrameLocks/>
          </p:cNvGraphicFramePr>
          <p:nvPr>
            <p:extLst>
              <p:ext uri="{D42A27DB-BD31-4B8C-83A1-F6EECF244321}">
                <p14:modId xmlns:p14="http://schemas.microsoft.com/office/powerpoint/2010/main" xmlns="" val="369625556"/>
              </p:ext>
            </p:extLst>
          </p:nvPr>
        </p:nvGraphicFramePr>
        <p:xfrm>
          <a:off x="341194" y="1146413"/>
          <a:ext cx="11163870" cy="587536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1078174" y="5895833"/>
            <a:ext cx="1207382" cy="369332"/>
          </a:xfrm>
          <a:prstGeom prst="rect">
            <a:avLst/>
          </a:prstGeom>
          <a:noFill/>
        </p:spPr>
        <p:txBody>
          <a:bodyPr wrap="none" rtlCol="0">
            <a:spAutoFit/>
          </a:bodyPr>
          <a:lstStyle/>
          <a:p>
            <a:r>
              <a:rPr lang="ru-RU" dirty="0" smtClean="0"/>
              <a:t>Млн. руб.</a:t>
            </a:r>
            <a:endParaRPr lang="ru-RU"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160157" y="412142"/>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Содержимое 5"/>
          <p:cNvGraphicFramePr>
            <a:graphicFrameLocks/>
          </p:cNvGraphicFramePr>
          <p:nvPr/>
        </p:nvGraphicFramePr>
        <p:xfrm>
          <a:off x="354842" y="1296537"/>
          <a:ext cx="11095630" cy="5098791"/>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2"/>
          <p:cNvSpPr txBox="1">
            <a:spLocks noChangeArrowheads="1"/>
          </p:cNvSpPr>
          <p:nvPr/>
        </p:nvSpPr>
        <p:spPr>
          <a:xfrm>
            <a:off x="-255" y="0"/>
            <a:ext cx="11232358" cy="1143000"/>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200" dirty="0" smtClean="0">
                <a:solidFill>
                  <a:schemeClr val="accent1">
                    <a:lumMod val="75000"/>
                  </a:schemeClr>
                </a:solidFill>
              </a:rPr>
              <a:t>Структура расходов Бокситогорского муниципального района на 2023 год по ведомствам</a:t>
            </a:r>
            <a:endParaRPr lang="ru-RU" sz="3200" dirty="0">
              <a:solidFill>
                <a:schemeClr val="accent1">
                  <a:lumMod val="75000"/>
                </a:schemeClr>
              </a:solidFill>
            </a:endParaRPr>
          </a:p>
        </p:txBody>
      </p:sp>
      <p:sp>
        <p:nvSpPr>
          <p:cNvPr id="6" name="TextBox 5"/>
          <p:cNvSpPr txBox="1"/>
          <p:nvPr/>
        </p:nvSpPr>
        <p:spPr>
          <a:xfrm>
            <a:off x="409433" y="1460310"/>
            <a:ext cx="1207382" cy="369332"/>
          </a:xfrm>
          <a:prstGeom prst="rect">
            <a:avLst/>
          </a:prstGeom>
          <a:noFill/>
        </p:spPr>
        <p:txBody>
          <a:bodyPr wrap="none" rtlCol="0">
            <a:spAutoFit/>
          </a:bodyPr>
          <a:lstStyle/>
          <a:p>
            <a:r>
              <a:rPr lang="ru-RU" dirty="0" smtClean="0"/>
              <a:t>Млн. руб.</a:t>
            </a:r>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4436" y="5745709"/>
            <a:ext cx="1437564" cy="750625"/>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2" name="Прямоугольник 1"/>
          <p:cNvSpPr/>
          <p:nvPr/>
        </p:nvSpPr>
        <p:spPr>
          <a:xfrm>
            <a:off x="0" y="0"/>
            <a:ext cx="10768084" cy="954107"/>
          </a:xfrm>
          <a:prstGeom prst="rect">
            <a:avLst/>
          </a:prstGeom>
        </p:spPr>
        <p:txBody>
          <a:bodyPr wrap="square">
            <a:spAutoFit/>
          </a:bodyPr>
          <a:lstStyle/>
          <a:p>
            <a:r>
              <a:rPr lang="ru-RU" sz="2800" b="1" dirty="0" smtClean="0">
                <a:solidFill>
                  <a:schemeClr val="accent1">
                    <a:lumMod val="75000"/>
                  </a:schemeClr>
                </a:solidFill>
                <a:latin typeface="+mj-lt"/>
                <a:ea typeface="+mj-ea"/>
                <a:cs typeface="+mj-cs"/>
              </a:rPr>
              <a:t>Муниципальные программы Бокситогорского </a:t>
            </a:r>
            <a:r>
              <a:rPr lang="ru-RU" sz="2800" b="1" dirty="0">
                <a:solidFill>
                  <a:schemeClr val="accent1">
                    <a:lumMod val="75000"/>
                  </a:schemeClr>
                </a:solidFill>
                <a:latin typeface="+mj-lt"/>
                <a:ea typeface="+mj-ea"/>
                <a:cs typeface="+mj-cs"/>
              </a:rPr>
              <a:t>муниципального </a:t>
            </a:r>
            <a:r>
              <a:rPr lang="ru-RU" sz="2800" b="1" dirty="0" smtClean="0">
                <a:solidFill>
                  <a:schemeClr val="accent1">
                    <a:lumMod val="75000"/>
                  </a:schemeClr>
                </a:solidFill>
                <a:latin typeface="+mj-lt"/>
                <a:ea typeface="+mj-ea"/>
                <a:cs typeface="+mj-cs"/>
              </a:rPr>
              <a:t>района</a:t>
            </a:r>
            <a:endParaRPr lang="ru-RU" sz="2800" b="1" dirty="0">
              <a:solidFill>
                <a:schemeClr val="accent1">
                  <a:lumMod val="75000"/>
                </a:schemeClr>
              </a:solidFill>
              <a:latin typeface="+mj-lt"/>
              <a:ea typeface="+mj-ea"/>
              <a:cs typeface="+mj-cs"/>
            </a:endParaRPr>
          </a:p>
        </p:txBody>
      </p:sp>
      <p:graphicFrame>
        <p:nvGraphicFramePr>
          <p:cNvPr id="6" name="Таблица 5"/>
          <p:cNvGraphicFramePr>
            <a:graphicFrameLocks noGrp="1"/>
          </p:cNvGraphicFramePr>
          <p:nvPr/>
        </p:nvGraphicFramePr>
        <p:xfrm>
          <a:off x="150128" y="1050878"/>
          <a:ext cx="11900845" cy="723331"/>
        </p:xfrm>
        <a:graphic>
          <a:graphicData uri="http://schemas.openxmlformats.org/drawingml/2006/table">
            <a:tbl>
              <a:tblPr>
                <a:tableStyleId>{69CF1AB2-1976-4502-BF36-3FF5EA218861}</a:tableStyleId>
              </a:tblPr>
              <a:tblGrid>
                <a:gridCol w="7069538"/>
                <a:gridCol w="1241946"/>
                <a:gridCol w="1132764"/>
                <a:gridCol w="1323833"/>
                <a:gridCol w="1132764"/>
              </a:tblGrid>
              <a:tr h="723331">
                <a:tc>
                  <a:txBody>
                    <a:bodyPr/>
                    <a:lstStyle/>
                    <a:p>
                      <a:pPr algn="ctr">
                        <a:lnSpc>
                          <a:spcPct val="115000"/>
                        </a:lnSpc>
                        <a:spcAft>
                          <a:spcPts val="0"/>
                        </a:spcAft>
                      </a:pPr>
                      <a:endParaRPr lang="ru-RU" sz="1600" b="1" dirty="0" smtClean="0">
                        <a:solidFill>
                          <a:schemeClr val="bg1"/>
                        </a:solidFill>
                        <a:latin typeface="Times New Roman"/>
                        <a:ea typeface="Times New Roman"/>
                      </a:endParaRPr>
                    </a:p>
                    <a:p>
                      <a:pPr algn="ctr">
                        <a:lnSpc>
                          <a:spcPct val="115000"/>
                        </a:lnSpc>
                        <a:spcAft>
                          <a:spcPts val="0"/>
                        </a:spcAft>
                      </a:pPr>
                      <a:r>
                        <a:rPr lang="ru-RU" sz="1600" b="1" dirty="0" smtClean="0">
                          <a:solidFill>
                            <a:schemeClr val="bg1"/>
                          </a:solidFill>
                          <a:latin typeface="+mn-lt"/>
                          <a:ea typeface="Times New Roman"/>
                        </a:rPr>
                        <a:t>Наименование муниципальной программы</a:t>
                      </a:r>
                      <a:endParaRPr lang="ru-RU" sz="1600" b="1" dirty="0">
                        <a:solidFill>
                          <a:schemeClr val="bg1"/>
                        </a:solidFill>
                        <a:latin typeface="+mn-lt"/>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smtClean="0">
                          <a:solidFill>
                            <a:schemeClr val="bg1"/>
                          </a:solidFill>
                        </a:rPr>
                        <a:t>2022 </a:t>
                      </a:r>
                      <a:r>
                        <a:rPr lang="ru-RU" sz="1600" b="1" dirty="0">
                          <a:solidFill>
                            <a:schemeClr val="bg1"/>
                          </a:solidFill>
                        </a:rPr>
                        <a:t>год </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2023 </a:t>
                      </a:r>
                      <a:r>
                        <a:rPr lang="ru-RU" sz="1600" b="1" dirty="0">
                          <a:solidFill>
                            <a:schemeClr val="bg1"/>
                          </a:solidFill>
                        </a:rPr>
                        <a:t>год</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2024 </a:t>
                      </a:r>
                      <a:r>
                        <a:rPr lang="ru-RU" sz="1600" b="1" dirty="0">
                          <a:solidFill>
                            <a:schemeClr val="bg1"/>
                          </a:solidFill>
                        </a:rPr>
                        <a:t>год</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600" b="1" dirty="0">
                          <a:solidFill>
                            <a:schemeClr val="bg1"/>
                          </a:solidFill>
                        </a:rPr>
                        <a:t>Проект на </a:t>
                      </a:r>
                      <a:endParaRPr lang="ru-RU" sz="1600" b="1" dirty="0" smtClean="0">
                        <a:solidFill>
                          <a:schemeClr val="bg1"/>
                        </a:solidFill>
                      </a:endParaRPr>
                    </a:p>
                    <a:p>
                      <a:pPr algn="ctr">
                        <a:lnSpc>
                          <a:spcPct val="115000"/>
                        </a:lnSpc>
                        <a:spcAft>
                          <a:spcPts val="0"/>
                        </a:spcAft>
                      </a:pPr>
                      <a:r>
                        <a:rPr lang="ru-RU" sz="1600" b="1" dirty="0" smtClean="0">
                          <a:solidFill>
                            <a:schemeClr val="bg1"/>
                          </a:solidFill>
                        </a:rPr>
                        <a:t>2025 </a:t>
                      </a:r>
                      <a:r>
                        <a:rPr lang="ru-RU" sz="1600" b="1" dirty="0">
                          <a:solidFill>
                            <a:schemeClr val="bg1"/>
                          </a:solidFill>
                        </a:rPr>
                        <a:t>год</a:t>
                      </a:r>
                      <a:endParaRPr lang="ru-RU" sz="1600" b="1" dirty="0">
                        <a:solidFill>
                          <a:schemeClr val="bg1"/>
                        </a:solidFill>
                        <a:latin typeface="Times New Roman"/>
                        <a:ea typeface="Times New Roman"/>
                      </a:endParaRPr>
                    </a:p>
                  </a:txBody>
                  <a:tcPr marL="40082" marR="4008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bl>
          </a:graphicData>
        </a:graphic>
      </p:graphicFrame>
      <p:graphicFrame>
        <p:nvGraphicFramePr>
          <p:cNvPr id="7" name="Таблица 6"/>
          <p:cNvGraphicFramePr>
            <a:graphicFrameLocks noGrp="1"/>
          </p:cNvGraphicFramePr>
          <p:nvPr/>
        </p:nvGraphicFramePr>
        <p:xfrm>
          <a:off x="191069" y="1766761"/>
          <a:ext cx="11873552" cy="5047488"/>
        </p:xfrm>
        <a:graphic>
          <a:graphicData uri="http://schemas.openxmlformats.org/drawingml/2006/table">
            <a:tbl>
              <a:tblPr/>
              <a:tblGrid>
                <a:gridCol w="7042245"/>
                <a:gridCol w="1214651"/>
                <a:gridCol w="1146412"/>
                <a:gridCol w="1310185"/>
                <a:gridCol w="1160059"/>
              </a:tblGrid>
              <a:tr h="498769">
                <a:tc>
                  <a:txBody>
                    <a:bodyPr/>
                    <a:lstStyle/>
                    <a:p>
                      <a:pPr>
                        <a:lnSpc>
                          <a:spcPct val="115000"/>
                        </a:lnSpc>
                        <a:spcAft>
                          <a:spcPts val="0"/>
                        </a:spcAft>
                      </a:pPr>
                      <a:r>
                        <a:rPr lang="ru-RU" sz="1600" dirty="0">
                          <a:latin typeface="Times New Roman"/>
                          <a:ea typeface="Times New Roman"/>
                        </a:rPr>
                        <a:t>Стимулирование экономической активности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7997,7</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7964,5</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8032,7</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7975,7</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442011">
                <a:tc>
                  <a:txBody>
                    <a:bodyPr/>
                    <a:lstStyle/>
                    <a:p>
                      <a:pPr>
                        <a:lnSpc>
                          <a:spcPct val="115000"/>
                        </a:lnSpc>
                        <a:spcAft>
                          <a:spcPts val="0"/>
                        </a:spcAft>
                      </a:pPr>
                      <a:r>
                        <a:rPr lang="ru-RU" sz="1600" dirty="0">
                          <a:latin typeface="Times New Roman"/>
                          <a:ea typeface="Times New Roman"/>
                        </a:rPr>
                        <a:t>Развитие сельского хозяйства на территории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6526,1</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7569,0</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7569,0</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7569,0</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011">
                <a:tc>
                  <a:txBody>
                    <a:bodyPr/>
                    <a:lstStyle/>
                    <a:p>
                      <a:pPr>
                        <a:lnSpc>
                          <a:spcPct val="115000"/>
                        </a:lnSpc>
                        <a:spcAft>
                          <a:spcPts val="0"/>
                        </a:spcAft>
                      </a:pPr>
                      <a:r>
                        <a:rPr lang="ru-RU" sz="1600" dirty="0">
                          <a:latin typeface="Times New Roman"/>
                          <a:ea typeface="Times New Roman"/>
                        </a:rPr>
                        <a:t>Управление муниципальными финансами и муниципальным долгом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163500,2</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160774,8</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164599,2</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166061,0</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190">
                <a:tc>
                  <a:txBody>
                    <a:bodyPr/>
                    <a:lstStyle/>
                    <a:p>
                      <a:pPr>
                        <a:lnSpc>
                          <a:spcPct val="115000"/>
                        </a:lnSpc>
                        <a:spcAft>
                          <a:spcPts val="0"/>
                        </a:spcAft>
                      </a:pPr>
                      <a:r>
                        <a:rPr lang="ru-RU" sz="1600" dirty="0">
                          <a:latin typeface="Times New Roman"/>
                          <a:ea typeface="Times New Roman"/>
                        </a:rPr>
                        <a:t>Устойчивое общественное развитие в Бокситогорском муниципальном районе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4628,2</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5654,8</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5103,1</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5112,9</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5901">
                <a:tc>
                  <a:txBody>
                    <a:bodyPr/>
                    <a:lstStyle/>
                    <a:p>
                      <a:pPr>
                        <a:lnSpc>
                          <a:spcPct val="115000"/>
                        </a:lnSpc>
                        <a:spcAft>
                          <a:spcPts val="0"/>
                        </a:spcAft>
                      </a:pPr>
                      <a:r>
                        <a:rPr lang="ru-RU" sz="1600" dirty="0">
                          <a:latin typeface="Times New Roman"/>
                          <a:ea typeface="Times New Roman"/>
                        </a:rPr>
                        <a:t>Безопасность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14442,6</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20344,1</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20165,9</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17706,5</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011">
                <a:tc>
                  <a:txBody>
                    <a:bodyPr/>
                    <a:lstStyle/>
                    <a:p>
                      <a:pPr>
                        <a:lnSpc>
                          <a:spcPct val="115000"/>
                        </a:lnSpc>
                        <a:spcAft>
                          <a:spcPts val="0"/>
                        </a:spcAft>
                      </a:pPr>
                      <a:r>
                        <a:rPr lang="ru-RU" sz="1600" dirty="0">
                          <a:latin typeface="Times New Roman"/>
                          <a:ea typeface="Times New Roman"/>
                        </a:rPr>
                        <a:t>Управление собственностью на территории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1590,5</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4286,4</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2898,0</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2187,2</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6173">
                <a:tc>
                  <a:txBody>
                    <a:bodyPr/>
                    <a:lstStyle/>
                    <a:p>
                      <a:pPr>
                        <a:lnSpc>
                          <a:spcPct val="115000"/>
                        </a:lnSpc>
                        <a:spcAft>
                          <a:spcPts val="0"/>
                        </a:spcAft>
                      </a:pPr>
                      <a:r>
                        <a:rPr lang="ru-RU" sz="1600" dirty="0">
                          <a:latin typeface="Times New Roman"/>
                          <a:ea typeface="Times New Roman"/>
                        </a:rPr>
                        <a:t>Содержание автомобильных дорог общего пользования и обеспечение регулярных пассажирских перевозок на территории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44685,5</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55735,8</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50348,9</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52724,5</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029">
                <a:tc>
                  <a:txBody>
                    <a:bodyPr/>
                    <a:lstStyle/>
                    <a:p>
                      <a:pPr>
                        <a:lnSpc>
                          <a:spcPct val="115000"/>
                        </a:lnSpc>
                        <a:spcAft>
                          <a:spcPts val="0"/>
                        </a:spcAft>
                      </a:pPr>
                      <a:r>
                        <a:rPr lang="ru-RU" sz="1600" dirty="0">
                          <a:latin typeface="Times New Roman"/>
                          <a:ea typeface="Times New Roman"/>
                        </a:rPr>
                        <a:t>Современное образование в Бокситогорском муниципальном районе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1242070,1</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1389386,7</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1358876,3</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1137760,1</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2011">
                <a:tc>
                  <a:txBody>
                    <a:bodyPr/>
                    <a:lstStyle/>
                    <a:p>
                      <a:pPr>
                        <a:lnSpc>
                          <a:spcPct val="115000"/>
                        </a:lnSpc>
                        <a:spcAft>
                          <a:spcPts val="0"/>
                        </a:spcAft>
                      </a:pPr>
                      <a:r>
                        <a:rPr lang="ru-RU" sz="1600" dirty="0">
                          <a:latin typeface="Times New Roman"/>
                          <a:ea typeface="Times New Roman"/>
                        </a:rPr>
                        <a:t>Культура, молодежная политика, физическая культура и спорт Бокситогорского муниципального района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107548,0</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117505,7</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113551,7</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121280,7</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017">
                <a:tc>
                  <a:txBody>
                    <a:bodyPr/>
                    <a:lstStyle/>
                    <a:p>
                      <a:pPr>
                        <a:lnSpc>
                          <a:spcPct val="115000"/>
                        </a:lnSpc>
                        <a:spcAft>
                          <a:spcPts val="0"/>
                        </a:spcAft>
                      </a:pPr>
                      <a:r>
                        <a:rPr lang="ru-RU" sz="1600" dirty="0">
                          <a:latin typeface="Times New Roman"/>
                          <a:ea typeface="Times New Roman"/>
                        </a:rPr>
                        <a:t>Социальная поддержка отдельных категорий граждан в Бокситогорском районе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70594,3</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74488,5</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a:solidFill>
                            <a:srgbClr val="000000"/>
                          </a:solidFill>
                          <a:latin typeface="Times New Roman"/>
                          <a:ea typeface="Times New Roman"/>
                        </a:rPr>
                        <a:t>66745,1</a:t>
                      </a:r>
                      <a:endParaRPr lang="ru-RU" sz="1600" b="1">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0000"/>
                          </a:solidFill>
                          <a:latin typeface="Times New Roman"/>
                          <a:ea typeface="Times New Roman"/>
                        </a:rPr>
                        <a:t>66209,8</a:t>
                      </a:r>
                      <a:endParaRPr lang="ru-RU" sz="1600" b="1" dirty="0">
                        <a:latin typeface="Times New Roman"/>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9191986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627797" y="2674961"/>
            <a:ext cx="3766782" cy="955343"/>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10" name="Прямоугольник 9"/>
          <p:cNvSpPr/>
          <p:nvPr/>
        </p:nvSpPr>
        <p:spPr>
          <a:xfrm>
            <a:off x="10549719" y="5622878"/>
            <a:ext cx="1642281" cy="668740"/>
          </a:xfrm>
          <a:prstGeom prst="rect">
            <a:avLst/>
          </a:prstGeom>
          <a:solidFill>
            <a:schemeClr val="bg1"/>
          </a:solidFill>
          <a:ln w="12700" cap="flat">
            <a:solidFill>
              <a:schemeClr val="bg1"/>
            </a:solidFill>
            <a:prstDash val="solid"/>
            <a:miter/>
          </a:ln>
        </p:spPr>
        <p:txBody>
          <a:bodyPr rtlCol="0" anchor="ctr"/>
          <a:lstStyle/>
          <a:p>
            <a:pPr algn="l"/>
            <a:endParaRPr lang="ru-RU" dirty="0"/>
          </a:p>
        </p:txBody>
      </p:sp>
      <p:sp>
        <p:nvSpPr>
          <p:cNvPr id="8" name="Прямоугольник 7"/>
          <p:cNvSpPr/>
          <p:nvPr/>
        </p:nvSpPr>
        <p:spPr>
          <a:xfrm>
            <a:off x="2306472" y="148189"/>
            <a:ext cx="9621672" cy="1938992"/>
          </a:xfrm>
          <a:prstGeom prst="rect">
            <a:avLst/>
          </a:prstGeom>
        </p:spPr>
        <p:txBody>
          <a:bodyPr wrap="square">
            <a:spAutoFit/>
          </a:bodyPr>
          <a:lstStyle/>
          <a:p>
            <a:r>
              <a:rPr lang="ru-RU" sz="3000" b="1" dirty="0" smtClean="0">
                <a:solidFill>
                  <a:schemeClr val="accent1">
                    <a:lumMod val="75000"/>
                  </a:schemeClr>
                </a:solidFill>
              </a:rPr>
              <a:t>Расходы на реализацию муниципальных программ Бокситогорского муниципального района по проектной и процессной части в 2023-2025 годах</a:t>
            </a:r>
            <a:endParaRPr lang="ru-RU" sz="3200" b="1" dirty="0">
              <a:gradFill>
                <a:gsLst>
                  <a:gs pos="0">
                    <a:schemeClr val="accent1"/>
                  </a:gs>
                  <a:gs pos="100000">
                    <a:schemeClr val="accent3"/>
                  </a:gs>
                </a:gsLst>
                <a:lin ang="0" scaled="1"/>
              </a:gradFill>
              <a:latin typeface="+mj-lt"/>
              <a:ea typeface="+mj-ea"/>
              <a:cs typeface="+mj-cs"/>
            </a:endParaRPr>
          </a:p>
        </p:txBody>
      </p:sp>
      <p:graphicFrame>
        <p:nvGraphicFramePr>
          <p:cNvPr id="11" name="Диаграмма 10"/>
          <p:cNvGraphicFramePr/>
          <p:nvPr/>
        </p:nvGraphicFramePr>
        <p:xfrm>
          <a:off x="0" y="2388359"/>
          <a:ext cx="3957850" cy="38864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Диаграмма 11"/>
          <p:cNvGraphicFramePr/>
          <p:nvPr/>
        </p:nvGraphicFramePr>
        <p:xfrm>
          <a:off x="4274024" y="2363338"/>
          <a:ext cx="3957850" cy="38864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p:cNvGraphicFramePr/>
          <p:nvPr/>
        </p:nvGraphicFramePr>
        <p:xfrm>
          <a:off x="8234150" y="2308749"/>
          <a:ext cx="3957850" cy="4037460"/>
        </p:xfrm>
        <a:graphic>
          <a:graphicData uri="http://schemas.openxmlformats.org/drawingml/2006/chart">
            <c:chart xmlns:c="http://schemas.openxmlformats.org/drawingml/2006/chart" xmlns:r="http://schemas.openxmlformats.org/officeDocument/2006/relationships" r:id="rId4"/>
          </a:graphicData>
        </a:graphic>
      </p:graphicFrame>
      <p:sp>
        <p:nvSpPr>
          <p:cNvPr id="14" name="Прямоугольник 13"/>
          <p:cNvSpPr/>
          <p:nvPr/>
        </p:nvSpPr>
        <p:spPr>
          <a:xfrm>
            <a:off x="413987" y="6238756"/>
            <a:ext cx="1728715" cy="369332"/>
          </a:xfrm>
          <a:prstGeom prst="rect">
            <a:avLst/>
          </a:prstGeom>
        </p:spPr>
        <p:txBody>
          <a:bodyPr wrap="square">
            <a:spAutoFit/>
          </a:bodyPr>
          <a:lstStyle/>
          <a:p>
            <a:r>
              <a:rPr lang="ru-RU" b="1" dirty="0" smtClean="0"/>
              <a:t> 2023 год</a:t>
            </a:r>
            <a:endParaRPr lang="ru-RU" b="1" dirty="0"/>
          </a:p>
        </p:txBody>
      </p:sp>
      <p:sp>
        <p:nvSpPr>
          <p:cNvPr id="15" name="Прямоугольник 14"/>
          <p:cNvSpPr/>
          <p:nvPr/>
        </p:nvSpPr>
        <p:spPr>
          <a:xfrm>
            <a:off x="4838133" y="6254677"/>
            <a:ext cx="1728715" cy="369332"/>
          </a:xfrm>
          <a:prstGeom prst="rect">
            <a:avLst/>
          </a:prstGeom>
        </p:spPr>
        <p:txBody>
          <a:bodyPr wrap="square">
            <a:spAutoFit/>
          </a:bodyPr>
          <a:lstStyle/>
          <a:p>
            <a:r>
              <a:rPr lang="ru-RU" b="1" dirty="0" smtClean="0"/>
              <a:t> 2024 год</a:t>
            </a:r>
            <a:endParaRPr lang="ru-RU" b="1" dirty="0"/>
          </a:p>
        </p:txBody>
      </p:sp>
      <p:sp>
        <p:nvSpPr>
          <p:cNvPr id="16" name="Прямоугольник 15"/>
          <p:cNvSpPr/>
          <p:nvPr/>
        </p:nvSpPr>
        <p:spPr>
          <a:xfrm>
            <a:off x="8834655" y="6190987"/>
            <a:ext cx="2711355" cy="369332"/>
          </a:xfrm>
          <a:prstGeom prst="rect">
            <a:avLst/>
          </a:prstGeom>
        </p:spPr>
        <p:txBody>
          <a:bodyPr wrap="square">
            <a:spAutoFit/>
          </a:bodyPr>
          <a:lstStyle/>
          <a:p>
            <a:r>
              <a:rPr lang="ru-RU" b="1" dirty="0" smtClean="0"/>
              <a:t>2025 год</a:t>
            </a:r>
            <a:endParaRPr lang="ru-RU" b="1" dirty="0"/>
          </a:p>
        </p:txBody>
      </p:sp>
      <p:sp>
        <p:nvSpPr>
          <p:cNvPr id="17" name="Прямоугольник 16"/>
          <p:cNvSpPr/>
          <p:nvPr/>
        </p:nvSpPr>
        <p:spPr>
          <a:xfrm>
            <a:off x="9057564" y="5141373"/>
            <a:ext cx="846161"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800" b="1" dirty="0" smtClean="0"/>
              <a:t>95,3%</a:t>
            </a:r>
            <a:endParaRPr lang="ru-RU" sz="1800" b="1" dirty="0"/>
          </a:p>
        </p:txBody>
      </p:sp>
      <p:sp>
        <p:nvSpPr>
          <p:cNvPr id="18" name="Прямоугольник 17"/>
          <p:cNvSpPr/>
          <p:nvPr/>
        </p:nvSpPr>
        <p:spPr>
          <a:xfrm>
            <a:off x="5509146" y="3326221"/>
            <a:ext cx="846161" cy="369332"/>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800" b="1" dirty="0" smtClean="0"/>
              <a:t>13,9%</a:t>
            </a:r>
            <a:endParaRPr lang="ru-RU" sz="1800" b="1" dirty="0"/>
          </a:p>
        </p:txBody>
      </p:sp>
    </p:spTree>
    <p:extLst>
      <p:ext uri="{BB962C8B-B14F-4D97-AF65-F5344CB8AC3E}">
        <p14:creationId xmlns:p14="http://schemas.microsoft.com/office/powerpoint/2010/main" xmlns="" val="133832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https://avatars.mds.yandex.net/get-zen_doc/1708007/pub_5e78c90d2a8e1c7e3922e6f1_5e78c975d079093bb5ef4163/scale_1200"/>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9444" r="8056"/>
          <a:stretch/>
        </p:blipFill>
        <p:spPr bwMode="auto">
          <a:xfrm>
            <a:off x="3952197" y="4424413"/>
            <a:ext cx="3158288" cy="2392643"/>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312820"/>
            <a:ext cx="1309337" cy="1099723"/>
          </a:xfrm>
          <a:prstGeom prst="rect">
            <a:avLst/>
          </a:prstGeom>
        </p:spPr>
      </p:pic>
      <p:sp>
        <p:nvSpPr>
          <p:cNvPr id="2" name="Rectangle 2"/>
          <p:cNvSpPr txBox="1">
            <a:spLocks noChangeArrowheads="1"/>
          </p:cNvSpPr>
          <p:nvPr/>
        </p:nvSpPr>
        <p:spPr>
          <a:xfrm>
            <a:off x="1297408" y="201352"/>
            <a:ext cx="9648114"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«Стимулирование экономической активности</a:t>
            </a:r>
            <a:br>
              <a:rPr lang="ru-RU" sz="2800" dirty="0" smtClean="0">
                <a:solidFill>
                  <a:schemeClr val="accent1">
                    <a:lumMod val="75000"/>
                  </a:schemeClr>
                </a:solidFill>
              </a:rPr>
            </a:br>
            <a:r>
              <a:rPr lang="ru-RU" sz="2800" dirty="0" smtClean="0">
                <a:solidFill>
                  <a:schemeClr val="accent1">
                    <a:lumMod val="75000"/>
                  </a:schemeClr>
                </a:solidFill>
              </a:rPr>
              <a:t>Бокситогорского муниципального района»</a:t>
            </a:r>
            <a:br>
              <a:rPr lang="ru-RU" sz="2800" dirty="0" smtClean="0">
                <a:solidFill>
                  <a:schemeClr val="accent1">
                    <a:lumMod val="75000"/>
                  </a:schemeClr>
                </a:solidFill>
              </a:rPr>
            </a:br>
            <a:endParaRPr lang="ru-RU" sz="2800" dirty="0">
              <a:solidFill>
                <a:schemeClr val="accent1">
                  <a:lumMod val="75000"/>
                </a:schemeClr>
              </a:solidFill>
            </a:endParaRPr>
          </a:p>
        </p:txBody>
      </p:sp>
      <p:sp>
        <p:nvSpPr>
          <p:cNvPr id="11" name="Овал 10"/>
          <p:cNvSpPr/>
          <p:nvPr/>
        </p:nvSpPr>
        <p:spPr>
          <a:xfrm>
            <a:off x="7765569" y="1583143"/>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graphicFrame>
        <p:nvGraphicFramePr>
          <p:cNvPr id="12" name="Диаграмма 11"/>
          <p:cNvGraphicFramePr/>
          <p:nvPr/>
        </p:nvGraphicFramePr>
        <p:xfrm>
          <a:off x="-272955" y="1337481"/>
          <a:ext cx="8215953" cy="3364174"/>
        </p:xfrm>
        <a:graphic>
          <a:graphicData uri="http://schemas.openxmlformats.org/drawingml/2006/chart">
            <c:chart xmlns:c="http://schemas.openxmlformats.org/drawingml/2006/chart" xmlns:r="http://schemas.openxmlformats.org/officeDocument/2006/relationships" r:id="rId4"/>
          </a:graphicData>
        </a:graphic>
      </p:graphicFrame>
      <p:cxnSp>
        <p:nvCxnSpPr>
          <p:cNvPr id="19" name="Скругленная соединительная линия 18"/>
          <p:cNvCxnSpPr/>
          <p:nvPr/>
        </p:nvCxnSpPr>
        <p:spPr>
          <a:xfrm flipV="1">
            <a:off x="1801504" y="3439235"/>
            <a:ext cx="1378424" cy="805218"/>
          </a:xfrm>
          <a:prstGeom prst="curvedConnector3">
            <a:avLst>
              <a:gd name="adj1" fmla="val 50000"/>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Скругленный прямоугольник 20"/>
          <p:cNvSpPr/>
          <p:nvPr/>
        </p:nvSpPr>
        <p:spPr>
          <a:xfrm>
            <a:off x="6755642" y="2709081"/>
            <a:ext cx="5049670" cy="2586252"/>
          </a:xfrm>
          <a:prstGeom prst="roundRect">
            <a:avLst/>
          </a:prstGeom>
          <a:solidFill>
            <a:schemeClr val="bg1"/>
          </a:solidFill>
          <a:ln w="38100" cap="flat">
            <a:solidFill>
              <a:schemeClr val="accent1">
                <a:lumMod val="75000"/>
              </a:schemeClr>
            </a:solidFill>
            <a:prstDash val="solid"/>
            <a:miter/>
          </a:ln>
        </p:spPr>
        <p:txBody>
          <a:bodyPr rtlCol="0" anchor="ctr"/>
          <a:lstStyle/>
          <a:p>
            <a:pPr algn="ctr"/>
            <a:r>
              <a:rPr lang="ru-RU" sz="2000" b="1" dirty="0" smtClean="0">
                <a:solidFill>
                  <a:schemeClr val="accent1">
                    <a:lumMod val="75000"/>
                  </a:schemeClr>
                </a:solidFill>
              </a:rPr>
              <a:t>Создание благоприятного предпринимательского климата  и условий  для ведения бизнеса, обеспечение социальной устойчивости и роста занятости населения за счет развития малого, среднего предпринимательства и потребительского рынка </a:t>
            </a:r>
            <a:endParaRPr lang="ru-RU" sz="2000" b="1" dirty="0">
              <a:solidFill>
                <a:schemeClr val="accent1">
                  <a:lumMod val="75000"/>
                </a:schemeClr>
              </a:solidFill>
            </a:endParaRPr>
          </a:p>
        </p:txBody>
      </p:sp>
      <p:sp>
        <p:nvSpPr>
          <p:cNvPr id="22" name="Прямоугольник 21"/>
          <p:cNvSpPr/>
          <p:nvPr/>
        </p:nvSpPr>
        <p:spPr>
          <a:xfrm>
            <a:off x="3192090" y="1939091"/>
            <a:ext cx="2450479" cy="707886"/>
          </a:xfrm>
          <a:prstGeom prst="rect">
            <a:avLst/>
          </a:prstGeom>
        </p:spPr>
        <p:txBody>
          <a:bodyPr wrap="none">
            <a:spAutoFit/>
          </a:bodyPr>
          <a:lstStyle/>
          <a:p>
            <a:pPr algn="ctr"/>
            <a:r>
              <a:rPr lang="ru-RU" sz="4000" b="1" dirty="0" smtClean="0">
                <a:solidFill>
                  <a:srgbClr val="197DCE"/>
                </a:solidFill>
              </a:rPr>
              <a:t>8,0 </a:t>
            </a:r>
            <a:r>
              <a:rPr lang="ru-RU" sz="2400" b="1" dirty="0" smtClean="0">
                <a:solidFill>
                  <a:srgbClr val="197DCE"/>
                </a:solidFill>
              </a:rPr>
              <a:t>млн. руб.</a:t>
            </a:r>
            <a:endParaRPr lang="ru-RU" sz="2400" b="1" dirty="0">
              <a:solidFill>
                <a:srgbClr val="197DCE"/>
              </a:solidFill>
            </a:endParaRPr>
          </a:p>
        </p:txBody>
      </p:sp>
      <p:sp>
        <p:nvSpPr>
          <p:cNvPr id="23" name="Прямоугольник 22"/>
          <p:cNvSpPr/>
          <p:nvPr/>
        </p:nvSpPr>
        <p:spPr>
          <a:xfrm>
            <a:off x="3180892" y="2964948"/>
            <a:ext cx="2695802" cy="923330"/>
          </a:xfrm>
          <a:prstGeom prst="rect">
            <a:avLst/>
          </a:prstGeom>
        </p:spPr>
        <p:txBody>
          <a:bodyPr wrap="none">
            <a:spAutoFit/>
          </a:bodyPr>
          <a:lstStyle/>
          <a:p>
            <a:pPr algn="ctr"/>
            <a:r>
              <a:rPr lang="ru-RU" sz="4000" b="1" dirty="0" smtClean="0">
                <a:solidFill>
                  <a:srgbClr val="197DCE"/>
                </a:solidFill>
              </a:rPr>
              <a:t>0,4% </a:t>
            </a:r>
          </a:p>
          <a:p>
            <a:pPr algn="ctr"/>
            <a:r>
              <a:rPr lang="ru-RU" sz="1400" b="1" dirty="0" smtClean="0">
                <a:solidFill>
                  <a:srgbClr val="197DCE"/>
                </a:solidFill>
              </a:rPr>
              <a:t>от общего объема расходов</a:t>
            </a:r>
            <a:endParaRPr lang="ru-RU" sz="1400" b="1" dirty="0">
              <a:solidFill>
                <a:srgbClr val="197DCE"/>
              </a:solidFill>
            </a:endParaRPr>
          </a:p>
        </p:txBody>
      </p:sp>
      <p:pic>
        <p:nvPicPr>
          <p:cNvPr id="2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4777861"/>
            <a:ext cx="3753134" cy="19436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336725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1888" y="13648"/>
            <a:ext cx="10426889"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«Стимулирование экономической активности Бокситогорского муниципального района»</a:t>
            </a:r>
            <a:r>
              <a:rPr lang="ru-RU" sz="2800" dirty="0" smtClean="0"/>
              <a:t/>
            </a:r>
            <a:br>
              <a:rPr lang="ru-RU" sz="2800" dirty="0" smtClean="0"/>
            </a:br>
            <a:endParaRPr lang="ru-RU" sz="2800" dirty="0"/>
          </a:p>
        </p:txBody>
      </p:sp>
      <p:sp>
        <p:nvSpPr>
          <p:cNvPr id="3" name="Rectangle 3"/>
          <p:cNvSpPr>
            <a:spLocks noChangeArrowheads="1"/>
          </p:cNvSpPr>
          <p:nvPr/>
        </p:nvSpPr>
        <p:spPr bwMode="auto">
          <a:xfrm>
            <a:off x="1042988" y="2133600"/>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4" name="Rectangle 8"/>
          <p:cNvSpPr>
            <a:spLocks noChangeArrowheads="1"/>
          </p:cNvSpPr>
          <p:nvPr/>
        </p:nvSpPr>
        <p:spPr bwMode="auto">
          <a:xfrm>
            <a:off x="827584" y="2996952"/>
            <a:ext cx="2016125" cy="2736304"/>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5" name="Rectangle 8"/>
          <p:cNvSpPr>
            <a:spLocks noChangeArrowheads="1"/>
          </p:cNvSpPr>
          <p:nvPr/>
        </p:nvSpPr>
        <p:spPr bwMode="auto">
          <a:xfrm>
            <a:off x="4036389" y="3695328"/>
            <a:ext cx="2016125" cy="2736304"/>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pic>
        <p:nvPicPr>
          <p:cNvPr id="8" name="Picture 2" descr="http://ncauditors.ru/pic/news/17052020013933.pn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8852"/>
          <a:stretch/>
        </p:blipFill>
        <p:spPr bwMode="auto">
          <a:xfrm>
            <a:off x="512754" y="2030820"/>
            <a:ext cx="4646099" cy="4212147"/>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Нашивка 9"/>
          <p:cNvSpPr/>
          <p:nvPr/>
        </p:nvSpPr>
        <p:spPr>
          <a:xfrm rot="5400000">
            <a:off x="5401031" y="2391837"/>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1" name="Нашивка 10"/>
          <p:cNvSpPr/>
          <p:nvPr/>
        </p:nvSpPr>
        <p:spPr>
          <a:xfrm rot="5400000">
            <a:off x="5416951" y="3745240"/>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2" name="Нашивка 11"/>
          <p:cNvSpPr/>
          <p:nvPr/>
        </p:nvSpPr>
        <p:spPr>
          <a:xfrm rot="5400000">
            <a:off x="5419227" y="5412541"/>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4" name="Овал 13"/>
          <p:cNvSpPr/>
          <p:nvPr/>
        </p:nvSpPr>
        <p:spPr>
          <a:xfrm>
            <a:off x="6455389" y="1173710"/>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15" name="Прямоугольник 14"/>
          <p:cNvSpPr/>
          <p:nvPr/>
        </p:nvSpPr>
        <p:spPr>
          <a:xfrm>
            <a:off x="5863988" y="2191435"/>
            <a:ext cx="6096000" cy="1384995"/>
          </a:xfrm>
          <a:prstGeom prst="rect">
            <a:avLst/>
          </a:prstGeom>
        </p:spPr>
        <p:txBody>
          <a:bodyPr>
            <a:spAutoFit/>
          </a:bodyPr>
          <a:lstStyle/>
          <a:p>
            <a:r>
              <a:rPr lang="ru-RU" sz="2000" b="1" dirty="0" smtClean="0">
                <a:solidFill>
                  <a:schemeClr val="accent1">
                    <a:lumMod val="75000"/>
                  </a:schemeClr>
                </a:solidFill>
              </a:rPr>
              <a:t>поддержка субъектов малого предпринимательства по организации предпринимательской деятельности – </a:t>
            </a:r>
            <a:r>
              <a:rPr lang="ru-RU" sz="2400" b="1" dirty="0" smtClean="0">
                <a:solidFill>
                  <a:schemeClr val="accent1">
                    <a:lumMod val="75000"/>
                  </a:schemeClr>
                </a:solidFill>
              </a:rPr>
              <a:t>0,6</a:t>
            </a:r>
            <a:r>
              <a:rPr lang="ru-RU" sz="2000" b="1" dirty="0" smtClean="0">
                <a:solidFill>
                  <a:schemeClr val="accent1">
                    <a:lumMod val="75000"/>
                  </a:schemeClr>
                </a:solidFill>
              </a:rPr>
              <a:t> млн.руб.</a:t>
            </a:r>
            <a:endParaRPr lang="ru-RU" sz="2000" b="1" dirty="0">
              <a:solidFill>
                <a:schemeClr val="accent1">
                  <a:lumMod val="75000"/>
                </a:schemeClr>
              </a:solidFill>
            </a:endParaRPr>
          </a:p>
        </p:txBody>
      </p:sp>
      <p:sp>
        <p:nvSpPr>
          <p:cNvPr id="16" name="Прямоугольник 15"/>
          <p:cNvSpPr/>
          <p:nvPr/>
        </p:nvSpPr>
        <p:spPr>
          <a:xfrm>
            <a:off x="5873087" y="3620406"/>
            <a:ext cx="6096000" cy="1692771"/>
          </a:xfrm>
          <a:prstGeom prst="rect">
            <a:avLst/>
          </a:prstGeom>
        </p:spPr>
        <p:txBody>
          <a:bodyPr>
            <a:spAutoFit/>
          </a:bodyPr>
          <a:lstStyle/>
          <a:p>
            <a:r>
              <a:rPr lang="ru-RU" sz="2000" b="1" dirty="0" smtClean="0">
                <a:solidFill>
                  <a:schemeClr val="accent1">
                    <a:lumMod val="75000"/>
                  </a:schemeClr>
                </a:solidFill>
              </a:rPr>
              <a:t>субсидии Централизованному муниципальному фонду по содействию и развитию малого предпринимательства Бокситогорского муниципального района – </a:t>
            </a:r>
            <a:r>
              <a:rPr lang="ru-RU" sz="2400" b="1" dirty="0" smtClean="0">
                <a:solidFill>
                  <a:schemeClr val="accent1">
                    <a:lumMod val="75000"/>
                  </a:schemeClr>
                </a:solidFill>
              </a:rPr>
              <a:t>1,3</a:t>
            </a:r>
            <a:r>
              <a:rPr lang="ru-RU" sz="2000" b="1" dirty="0" smtClean="0">
                <a:solidFill>
                  <a:schemeClr val="accent1">
                    <a:lumMod val="75000"/>
                  </a:schemeClr>
                </a:solidFill>
              </a:rPr>
              <a:t> млн.руб</a:t>
            </a:r>
            <a:r>
              <a:rPr lang="ru-RU" dirty="0" smtClean="0">
                <a:solidFill>
                  <a:schemeClr val="accent1">
                    <a:lumMod val="75000"/>
                  </a:schemeClr>
                </a:solidFill>
              </a:rPr>
              <a:t>.</a:t>
            </a:r>
            <a:endParaRPr lang="ru-RU" dirty="0">
              <a:solidFill>
                <a:schemeClr val="accent1">
                  <a:lumMod val="75000"/>
                </a:schemeClr>
              </a:solidFill>
            </a:endParaRPr>
          </a:p>
        </p:txBody>
      </p:sp>
      <p:sp>
        <p:nvSpPr>
          <p:cNvPr id="17" name="Прямоугольник 16"/>
          <p:cNvSpPr/>
          <p:nvPr/>
        </p:nvSpPr>
        <p:spPr>
          <a:xfrm>
            <a:off x="5902006" y="5346089"/>
            <a:ext cx="5698590" cy="769441"/>
          </a:xfrm>
          <a:prstGeom prst="rect">
            <a:avLst/>
          </a:prstGeom>
        </p:spPr>
        <p:txBody>
          <a:bodyPr wrap="square">
            <a:spAutoFit/>
          </a:bodyPr>
          <a:lstStyle/>
          <a:p>
            <a:r>
              <a:rPr lang="ru-RU" sz="2000" b="1" dirty="0" smtClean="0">
                <a:solidFill>
                  <a:schemeClr val="accent1">
                    <a:lumMod val="75000"/>
                  </a:schemeClr>
                </a:solidFill>
              </a:rPr>
              <a:t>субсидии потребительским кооперациям – </a:t>
            </a:r>
            <a:r>
              <a:rPr lang="ru-RU" sz="2400" b="1" dirty="0" smtClean="0">
                <a:solidFill>
                  <a:schemeClr val="accent1">
                    <a:lumMod val="75000"/>
                  </a:schemeClr>
                </a:solidFill>
              </a:rPr>
              <a:t>6,0</a:t>
            </a:r>
            <a:r>
              <a:rPr lang="ru-RU" sz="2000" b="1" dirty="0" smtClean="0">
                <a:solidFill>
                  <a:schemeClr val="accent1">
                    <a:lumMod val="75000"/>
                  </a:schemeClr>
                </a:solidFill>
              </a:rPr>
              <a:t> млн. руб.</a:t>
            </a:r>
            <a:endParaRPr lang="ru-RU" sz="2000" b="1" dirty="0">
              <a:solidFill>
                <a:schemeClr val="accent1">
                  <a:lumMod val="75000"/>
                </a:schemeClr>
              </a:solidFill>
            </a:endParaRPr>
          </a:p>
        </p:txBody>
      </p:sp>
    </p:spTree>
    <p:extLst>
      <p:ext uri="{BB962C8B-B14F-4D97-AF65-F5344CB8AC3E}">
        <p14:creationId xmlns:p14="http://schemas.microsoft.com/office/powerpoint/2010/main" xmlns="" val="5320312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01013" y="0"/>
            <a:ext cx="9116696" cy="1477328"/>
          </a:xfrm>
          <a:prstGeom prst="rect">
            <a:avLst/>
          </a:prstGeom>
        </p:spPr>
        <p:txBody>
          <a:bodyPr wrap="square">
            <a:spAutoFit/>
          </a:bodyPr>
          <a:lstStyle/>
          <a:p>
            <a:r>
              <a:rPr lang="ru-RU" sz="3000" b="1" dirty="0">
                <a:solidFill>
                  <a:schemeClr val="accent1">
                    <a:lumMod val="75000"/>
                  </a:schemeClr>
                </a:solidFill>
                <a:latin typeface="+mj-lt"/>
                <a:ea typeface="+mj-ea"/>
                <a:cs typeface="+mj-cs"/>
              </a:rPr>
              <a:t>Муниципальная программа «Развитие </a:t>
            </a:r>
            <a:endParaRPr lang="ru-RU" sz="3000" b="1" dirty="0" smtClean="0">
              <a:solidFill>
                <a:schemeClr val="accent1">
                  <a:lumMod val="75000"/>
                </a:schemeClr>
              </a:solidFill>
              <a:latin typeface="+mj-lt"/>
              <a:ea typeface="+mj-ea"/>
              <a:cs typeface="+mj-cs"/>
            </a:endParaRPr>
          </a:p>
          <a:p>
            <a:r>
              <a:rPr lang="ru-RU" sz="3000" b="1" dirty="0" smtClean="0">
                <a:solidFill>
                  <a:schemeClr val="accent1">
                    <a:lumMod val="75000"/>
                  </a:schemeClr>
                </a:solidFill>
                <a:latin typeface="+mj-lt"/>
                <a:ea typeface="+mj-ea"/>
                <a:cs typeface="+mj-cs"/>
              </a:rPr>
              <a:t>сельского </a:t>
            </a:r>
            <a:r>
              <a:rPr lang="ru-RU" sz="3000" b="1" dirty="0">
                <a:solidFill>
                  <a:schemeClr val="accent1">
                    <a:lumMod val="75000"/>
                  </a:schemeClr>
                </a:solidFill>
                <a:latin typeface="+mj-lt"/>
                <a:ea typeface="+mj-ea"/>
                <a:cs typeface="+mj-cs"/>
              </a:rPr>
              <a:t>хозяйства на территории Бокситогорского муниципального района»</a:t>
            </a:r>
          </a:p>
        </p:txBody>
      </p:sp>
      <p:pic>
        <p:nvPicPr>
          <p:cNvPr id="4098" name="Picture 2" descr="C:\Program Files (x86)\Microsoft Office\MEDIA\CAGCAT10\j0233312.wm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91068"/>
            <a:ext cx="1192462" cy="109182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Рисунок 12"/>
          <p:cNvPicPr>
            <a:picLocks noChangeAspect="1"/>
          </p:cNvPicPr>
          <p:nvPr/>
        </p:nvPicPr>
        <p:blipFill rotWithShape="1">
          <a:blip r:embed="rId3">
            <a:extLst>
              <a:ext uri="{28A0092B-C50C-407E-A947-70E740481C1C}">
                <a14:useLocalDpi xmlns:a14="http://schemas.microsoft.com/office/drawing/2010/main" xmlns="" val="0"/>
              </a:ext>
            </a:extLst>
          </a:blip>
          <a:srcRect t="8012" b="8014"/>
          <a:stretch/>
        </p:blipFill>
        <p:spPr>
          <a:xfrm>
            <a:off x="0" y="4872251"/>
            <a:ext cx="2750046" cy="1931158"/>
          </a:xfrm>
          <a:prstGeom prst="rect">
            <a:avLst/>
          </a:prstGeom>
        </p:spPr>
      </p:pic>
      <p:pic>
        <p:nvPicPr>
          <p:cNvPr id="14" name="Рисунок 13"/>
          <p:cNvPicPr>
            <a:picLocks noChangeAspect="1"/>
          </p:cNvPicPr>
          <p:nvPr/>
        </p:nvPicPr>
        <p:blipFill rotWithShape="1">
          <a:blip r:embed="rId4">
            <a:extLst>
              <a:ext uri="{28A0092B-C50C-407E-A947-70E740481C1C}">
                <a14:useLocalDpi xmlns:a14="http://schemas.microsoft.com/office/drawing/2010/main" xmlns="" val="0"/>
              </a:ext>
            </a:extLst>
          </a:blip>
          <a:srcRect l="11295" t="8617" r="5708" b="8283"/>
          <a:stretch/>
        </p:blipFill>
        <p:spPr>
          <a:xfrm>
            <a:off x="5622963" y="4824484"/>
            <a:ext cx="2279093" cy="2009378"/>
          </a:xfrm>
          <a:prstGeom prst="rect">
            <a:avLst/>
          </a:prstGeom>
        </p:spPr>
      </p:pic>
      <p:pic>
        <p:nvPicPr>
          <p:cNvPr id="15" name="Рисунок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818887" y="4858603"/>
            <a:ext cx="2708673" cy="1958454"/>
          </a:xfrm>
          <a:prstGeom prst="rect">
            <a:avLst/>
          </a:prstGeom>
        </p:spPr>
      </p:pic>
      <p:graphicFrame>
        <p:nvGraphicFramePr>
          <p:cNvPr id="17" name="Диаграмма 16"/>
          <p:cNvGraphicFramePr/>
          <p:nvPr/>
        </p:nvGraphicFramePr>
        <p:xfrm>
          <a:off x="-272955" y="1337481"/>
          <a:ext cx="8215953" cy="3364174"/>
        </p:xfrm>
        <a:graphic>
          <a:graphicData uri="http://schemas.openxmlformats.org/drawingml/2006/chart">
            <c:chart xmlns:c="http://schemas.openxmlformats.org/drawingml/2006/chart" xmlns:r="http://schemas.openxmlformats.org/officeDocument/2006/relationships" r:id="rId6"/>
          </a:graphicData>
        </a:graphic>
      </p:graphicFrame>
      <p:sp>
        <p:nvSpPr>
          <p:cNvPr id="18" name="Прямоугольник 17"/>
          <p:cNvSpPr/>
          <p:nvPr/>
        </p:nvSpPr>
        <p:spPr>
          <a:xfrm>
            <a:off x="3369512" y="2048273"/>
            <a:ext cx="2450479" cy="707886"/>
          </a:xfrm>
          <a:prstGeom prst="rect">
            <a:avLst/>
          </a:prstGeom>
        </p:spPr>
        <p:txBody>
          <a:bodyPr wrap="none">
            <a:spAutoFit/>
          </a:bodyPr>
          <a:lstStyle/>
          <a:p>
            <a:pPr algn="ctr"/>
            <a:r>
              <a:rPr lang="ru-RU" sz="4000" b="1" dirty="0" smtClean="0">
                <a:solidFill>
                  <a:srgbClr val="197DCE"/>
                </a:solidFill>
              </a:rPr>
              <a:t>7,6 </a:t>
            </a:r>
            <a:r>
              <a:rPr lang="ru-RU" sz="2400" b="1" dirty="0" smtClean="0">
                <a:solidFill>
                  <a:srgbClr val="197DCE"/>
                </a:solidFill>
              </a:rPr>
              <a:t>млн. руб.</a:t>
            </a:r>
            <a:endParaRPr lang="ru-RU" sz="2400" b="1" dirty="0">
              <a:solidFill>
                <a:srgbClr val="197DCE"/>
              </a:solidFill>
            </a:endParaRPr>
          </a:p>
        </p:txBody>
      </p:sp>
      <p:cxnSp>
        <p:nvCxnSpPr>
          <p:cNvPr id="19" name="Скругленная соединительная линия 18"/>
          <p:cNvCxnSpPr/>
          <p:nvPr/>
        </p:nvCxnSpPr>
        <p:spPr>
          <a:xfrm flipV="1">
            <a:off x="1801504" y="3439235"/>
            <a:ext cx="1378424" cy="805218"/>
          </a:xfrm>
          <a:prstGeom prst="curvedConnector3">
            <a:avLst>
              <a:gd name="adj1" fmla="val 50000"/>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3139949" y="2951300"/>
            <a:ext cx="2695802" cy="923330"/>
          </a:xfrm>
          <a:prstGeom prst="rect">
            <a:avLst/>
          </a:prstGeom>
        </p:spPr>
        <p:txBody>
          <a:bodyPr wrap="none">
            <a:spAutoFit/>
          </a:bodyPr>
          <a:lstStyle/>
          <a:p>
            <a:pPr algn="ctr"/>
            <a:r>
              <a:rPr lang="ru-RU" sz="4000" b="1" dirty="0" smtClean="0">
                <a:solidFill>
                  <a:srgbClr val="197DCE"/>
                </a:solidFill>
              </a:rPr>
              <a:t>0,4% </a:t>
            </a:r>
          </a:p>
          <a:p>
            <a:pPr algn="ctr"/>
            <a:r>
              <a:rPr lang="ru-RU" sz="1400" b="1" dirty="0" smtClean="0">
                <a:solidFill>
                  <a:srgbClr val="197DCE"/>
                </a:solidFill>
              </a:rPr>
              <a:t>от общего объема расходов</a:t>
            </a:r>
            <a:endParaRPr lang="ru-RU" sz="1400" b="1" dirty="0">
              <a:solidFill>
                <a:srgbClr val="197DCE"/>
              </a:solidFill>
            </a:endParaRPr>
          </a:p>
        </p:txBody>
      </p:sp>
      <p:sp>
        <p:nvSpPr>
          <p:cNvPr id="21" name="Овал 20"/>
          <p:cNvSpPr/>
          <p:nvPr/>
        </p:nvSpPr>
        <p:spPr>
          <a:xfrm>
            <a:off x="7615445" y="1651382"/>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22" name="Скругленный прямоугольник 21"/>
          <p:cNvSpPr/>
          <p:nvPr/>
        </p:nvSpPr>
        <p:spPr>
          <a:xfrm>
            <a:off x="6687400" y="2845558"/>
            <a:ext cx="5054219" cy="1535373"/>
          </a:xfrm>
          <a:prstGeom prst="roundRect">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2000" b="1" dirty="0" smtClean="0">
                <a:solidFill>
                  <a:schemeClr val="accent1">
                    <a:lumMod val="75000"/>
                  </a:schemeClr>
                </a:solidFill>
              </a:rPr>
              <a:t>устойчивое развитие сельских территорий, повышение занятости и уровня жизни сельского населения</a:t>
            </a:r>
            <a:endParaRPr lang="ru-RU" sz="2000" b="1" dirty="0">
              <a:solidFill>
                <a:schemeClr val="accent1">
                  <a:lumMod val="75000"/>
                </a:schemeClr>
              </a:solidFill>
            </a:endParaRPr>
          </a:p>
        </p:txBody>
      </p:sp>
      <p:pic>
        <p:nvPicPr>
          <p:cNvPr id="23" name="Picture 2"/>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9175" t="11149" r="2793" b="820"/>
          <a:stretch/>
        </p:blipFill>
        <p:spPr bwMode="auto">
          <a:xfrm>
            <a:off x="8062543" y="4893669"/>
            <a:ext cx="2500824" cy="1875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xmlns="" val="30730899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C:\Users\Sinkovskaya_ki\AppData\Local\Microsoft\Windows\INetCache\IE\HQP0IKDO\news_905[1].jpg"/>
          <p:cNvPicPr>
            <a:picLocks noChangeAspect="1" noChangeArrowheads="1"/>
          </p:cNvPicPr>
          <p:nvPr/>
        </p:nvPicPr>
        <p:blipFill>
          <a:blip r:embed="rId2"/>
          <a:srcRect/>
          <a:stretch>
            <a:fillRect/>
          </a:stretch>
        </p:blipFill>
        <p:spPr bwMode="auto">
          <a:xfrm>
            <a:off x="8921586" y="4558352"/>
            <a:ext cx="2820037" cy="2053988"/>
          </a:xfrm>
          <a:prstGeom prst="rect">
            <a:avLst/>
          </a:prstGeom>
          <a:noFill/>
        </p:spPr>
      </p:pic>
      <p:sp>
        <p:nvSpPr>
          <p:cNvPr id="2" name="Прямоугольник 1"/>
          <p:cNvSpPr/>
          <p:nvPr/>
        </p:nvSpPr>
        <p:spPr>
          <a:xfrm>
            <a:off x="163773" y="25357"/>
            <a:ext cx="10522424"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«Развитие сельского хозяйства на территории Бокситогорского муниципального района»</a:t>
            </a:r>
          </a:p>
        </p:txBody>
      </p:sp>
      <p:sp>
        <p:nvSpPr>
          <p:cNvPr id="7" name="Овал 6"/>
          <p:cNvSpPr/>
          <p:nvPr/>
        </p:nvSpPr>
        <p:spPr>
          <a:xfrm>
            <a:off x="409430" y="1774210"/>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8" name="Нашивка 7"/>
          <p:cNvSpPr/>
          <p:nvPr/>
        </p:nvSpPr>
        <p:spPr>
          <a:xfrm rot="5400000">
            <a:off x="160290" y="3019634"/>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9" name="Нашивка 8"/>
          <p:cNvSpPr/>
          <p:nvPr/>
        </p:nvSpPr>
        <p:spPr>
          <a:xfrm rot="5400000">
            <a:off x="176214" y="4318445"/>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0" name="Нашивка 9"/>
          <p:cNvSpPr/>
          <p:nvPr/>
        </p:nvSpPr>
        <p:spPr>
          <a:xfrm rot="5400000">
            <a:off x="137545" y="5753735"/>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1" name="Прямоугольник 10"/>
          <p:cNvSpPr/>
          <p:nvPr/>
        </p:nvSpPr>
        <p:spPr>
          <a:xfrm>
            <a:off x="700585" y="2846527"/>
            <a:ext cx="3079845" cy="923330"/>
          </a:xfrm>
          <a:prstGeom prst="rect">
            <a:avLst/>
          </a:prstGeom>
        </p:spPr>
        <p:txBody>
          <a:bodyPr wrap="square">
            <a:spAutoFit/>
          </a:bodyPr>
          <a:lstStyle/>
          <a:p>
            <a:r>
              <a:rPr lang="ru-RU" b="1" dirty="0" smtClean="0">
                <a:solidFill>
                  <a:schemeClr val="accent1">
                    <a:lumMod val="75000"/>
                  </a:schemeClr>
                </a:solidFill>
              </a:rPr>
              <a:t>Поддержка малых форм хозяйствования </a:t>
            </a:r>
          </a:p>
          <a:p>
            <a:r>
              <a:rPr lang="ru-RU" b="1" dirty="0" smtClean="0">
                <a:solidFill>
                  <a:schemeClr val="accent1">
                    <a:lumMod val="75000"/>
                  </a:schemeClr>
                </a:solidFill>
              </a:rPr>
              <a:t>4,6 млн. руб.</a:t>
            </a:r>
            <a:endParaRPr lang="ru-RU" b="1" dirty="0">
              <a:solidFill>
                <a:schemeClr val="accent1">
                  <a:lumMod val="75000"/>
                </a:schemeClr>
              </a:solidFill>
            </a:endParaRPr>
          </a:p>
        </p:txBody>
      </p:sp>
      <p:sp>
        <p:nvSpPr>
          <p:cNvPr id="13" name="Прямоугольник 12"/>
          <p:cNvSpPr/>
          <p:nvPr/>
        </p:nvSpPr>
        <p:spPr>
          <a:xfrm>
            <a:off x="605054" y="5344067"/>
            <a:ext cx="3966948" cy="1477328"/>
          </a:xfrm>
          <a:prstGeom prst="rect">
            <a:avLst/>
          </a:prstGeom>
        </p:spPr>
        <p:txBody>
          <a:bodyPr wrap="square">
            <a:spAutoFit/>
          </a:bodyPr>
          <a:lstStyle/>
          <a:p>
            <a:r>
              <a:rPr lang="ru-RU" b="1" dirty="0" smtClean="0">
                <a:solidFill>
                  <a:schemeClr val="accent1">
                    <a:lumMod val="75000"/>
                  </a:schemeClr>
                </a:solidFill>
              </a:rPr>
              <a:t>Реализацию отдельных государственных полномочий по поддержке сельскохозяйственного производства – 2,4 млн. руб.</a:t>
            </a:r>
            <a:endParaRPr lang="ru-RU" b="1" dirty="0">
              <a:solidFill>
                <a:schemeClr val="accent1">
                  <a:lumMod val="75000"/>
                </a:schemeClr>
              </a:solidFill>
            </a:endParaRPr>
          </a:p>
        </p:txBody>
      </p:sp>
      <p:sp>
        <p:nvSpPr>
          <p:cNvPr id="14" name="Прямоугольник 13"/>
          <p:cNvSpPr/>
          <p:nvPr/>
        </p:nvSpPr>
        <p:spPr>
          <a:xfrm>
            <a:off x="659641" y="4170360"/>
            <a:ext cx="3926007" cy="923330"/>
          </a:xfrm>
          <a:prstGeom prst="rect">
            <a:avLst/>
          </a:prstGeom>
        </p:spPr>
        <p:txBody>
          <a:bodyPr wrap="square">
            <a:spAutoFit/>
          </a:bodyPr>
          <a:lstStyle/>
          <a:p>
            <a:r>
              <a:rPr lang="ru-RU" b="1" dirty="0" smtClean="0">
                <a:solidFill>
                  <a:schemeClr val="accent1">
                    <a:lumMod val="75000"/>
                  </a:schemeClr>
                </a:solidFill>
              </a:rPr>
              <a:t>Участие в выставочно-ярмарочной деятельности -  0,6 млн. руб.</a:t>
            </a:r>
            <a:endParaRPr lang="ru-RU" b="1" dirty="0">
              <a:solidFill>
                <a:schemeClr val="accent1">
                  <a:lumMod val="75000"/>
                </a:schemeClr>
              </a:solidFill>
            </a:endParaRPr>
          </a:p>
        </p:txBody>
      </p:sp>
      <p:sp>
        <p:nvSpPr>
          <p:cNvPr id="15" name="Овал 14"/>
          <p:cNvSpPr/>
          <p:nvPr/>
        </p:nvSpPr>
        <p:spPr>
          <a:xfrm>
            <a:off x="6457662" y="1776485"/>
            <a:ext cx="3573441"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2600" b="1" dirty="0" smtClean="0">
                <a:solidFill>
                  <a:schemeClr val="accent1">
                    <a:lumMod val="75000"/>
                  </a:schemeClr>
                </a:solidFill>
              </a:rPr>
              <a:t>Ожидаемый результат</a:t>
            </a:r>
            <a:endParaRPr lang="ru-RU" sz="2600" b="1" dirty="0">
              <a:solidFill>
                <a:schemeClr val="accent1">
                  <a:lumMod val="75000"/>
                </a:schemeClr>
              </a:solidFill>
            </a:endParaRPr>
          </a:p>
        </p:txBody>
      </p:sp>
      <p:sp>
        <p:nvSpPr>
          <p:cNvPr id="16" name="Прямоугольник 15"/>
          <p:cNvSpPr/>
          <p:nvPr/>
        </p:nvSpPr>
        <p:spPr>
          <a:xfrm>
            <a:off x="6418997" y="3419736"/>
            <a:ext cx="3707642" cy="923330"/>
          </a:xfrm>
          <a:prstGeom prst="rect">
            <a:avLst/>
          </a:prstGeom>
        </p:spPr>
        <p:txBody>
          <a:bodyPr wrap="square">
            <a:spAutoFit/>
          </a:bodyPr>
          <a:lstStyle/>
          <a:p>
            <a:pPr algn="ctr"/>
            <a:r>
              <a:rPr lang="ru-RU" b="1" dirty="0" smtClean="0">
                <a:solidFill>
                  <a:schemeClr val="tx2">
                    <a:lumMod val="75000"/>
                  </a:schemeClr>
                </a:solidFill>
              </a:rPr>
              <a:t>Увеличение объема производства продукции сельского хозяйства</a:t>
            </a:r>
            <a:endParaRPr lang="ru-RU" b="1" dirty="0">
              <a:solidFill>
                <a:schemeClr val="tx2">
                  <a:lumMod val="75000"/>
                </a:schemeClr>
              </a:solidFill>
            </a:endParaRPr>
          </a:p>
        </p:txBody>
      </p:sp>
      <p:cxnSp>
        <p:nvCxnSpPr>
          <p:cNvPr id="18" name="Прямая со стрелкой 17"/>
          <p:cNvCxnSpPr/>
          <p:nvPr/>
        </p:nvCxnSpPr>
        <p:spPr>
          <a:xfrm>
            <a:off x="3930555" y="2142698"/>
            <a:ext cx="1856096" cy="0"/>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8229600" y="2729552"/>
            <a:ext cx="13648" cy="600502"/>
          </a:xfrm>
          <a:prstGeom prst="straightConnector1">
            <a:avLst/>
          </a:prstGeom>
          <a:ln w="57150">
            <a:solidFill>
              <a:schemeClr val="accent1">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52170" y="4517410"/>
            <a:ext cx="3142396" cy="20949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xmlns="" val="25161750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750627" y="1869743"/>
            <a:ext cx="5636525" cy="464024"/>
          </a:xfrm>
          <a:prstGeom prst="rect">
            <a:avLst/>
          </a:prstGeom>
          <a:solidFill>
            <a:schemeClr val="bg1"/>
          </a:solidFill>
          <a:ln w="12700" cap="flat">
            <a:noFill/>
            <a:prstDash val="solid"/>
            <a:miter/>
          </a:ln>
        </p:spPr>
        <p:txBody>
          <a:bodyPr rtlCol="0" anchor="ctr"/>
          <a:lstStyle/>
          <a:p>
            <a:pPr algn="l"/>
            <a:endParaRPr lang="ru-RU" dirty="0"/>
          </a:p>
        </p:txBody>
      </p:sp>
      <p:sp>
        <p:nvSpPr>
          <p:cNvPr id="22" name="Прямоугольник 21"/>
          <p:cNvSpPr/>
          <p:nvPr/>
        </p:nvSpPr>
        <p:spPr>
          <a:xfrm>
            <a:off x="8570794" y="3848669"/>
            <a:ext cx="3621206" cy="2579426"/>
          </a:xfrm>
          <a:prstGeom prst="rect">
            <a:avLst/>
          </a:prstGeom>
          <a:solidFill>
            <a:schemeClr val="bg1"/>
          </a:solidFill>
          <a:ln w="12700" cap="flat">
            <a:noFill/>
            <a:prstDash val="solid"/>
            <a:miter/>
          </a:ln>
        </p:spPr>
        <p:txBody>
          <a:bodyPr rtlCol="0" anchor="ctr"/>
          <a:lstStyle/>
          <a:p>
            <a:pPr algn="l"/>
            <a:endParaRPr lang="ru-RU" dirty="0"/>
          </a:p>
        </p:txBody>
      </p:sp>
      <p:pic>
        <p:nvPicPr>
          <p:cNvPr id="23" name="Рисунок 22" descr="_____.png"/>
          <p:cNvPicPr>
            <a:picLocks noChangeAspect="1"/>
          </p:cNvPicPr>
          <p:nvPr/>
        </p:nvPicPr>
        <p:blipFill>
          <a:blip r:embed="rId2">
            <a:duotone>
              <a:schemeClr val="bg2">
                <a:shade val="45000"/>
                <a:satMod val="135000"/>
              </a:schemeClr>
              <a:prstClr val="white"/>
            </a:duotone>
          </a:blip>
          <a:stretch>
            <a:fillRect/>
          </a:stretch>
        </p:blipFill>
        <p:spPr>
          <a:xfrm>
            <a:off x="-218364" y="573206"/>
            <a:ext cx="12187451" cy="6477705"/>
          </a:xfrm>
          <a:prstGeom prst="rect">
            <a:avLst/>
          </a:prstGeom>
        </p:spPr>
      </p:pic>
      <p:sp>
        <p:nvSpPr>
          <p:cNvPr id="2" name="Заголовок 1"/>
          <p:cNvSpPr>
            <a:spLocks noGrp="1"/>
          </p:cNvSpPr>
          <p:nvPr>
            <p:ph type="title"/>
          </p:nvPr>
        </p:nvSpPr>
        <p:spPr>
          <a:xfrm>
            <a:off x="542893" y="208300"/>
            <a:ext cx="10143299" cy="782638"/>
          </a:xfrm>
        </p:spPr>
        <p:txBody>
          <a:bodyPr>
            <a:noAutofit/>
          </a:bodyPr>
          <a:lstStyle/>
          <a:p>
            <a:r>
              <a:rPr lang="ru-RU" sz="3200" dirty="0" smtClean="0">
                <a:solidFill>
                  <a:schemeClr val="accent1">
                    <a:lumMod val="75000"/>
                  </a:schemeClr>
                </a:solidFill>
              </a:rPr>
              <a:t>Административно-территориальное деление Бокситогорского муниципального района</a:t>
            </a:r>
            <a:endParaRPr lang="ru-RU" sz="3200" dirty="0">
              <a:solidFill>
                <a:schemeClr val="accent1">
                  <a:lumMod val="75000"/>
                </a:schemeClr>
              </a:solidFill>
            </a:endParaRPr>
          </a:p>
        </p:txBody>
      </p:sp>
      <p:sp>
        <p:nvSpPr>
          <p:cNvPr id="13" name="Прямоугольник 12"/>
          <p:cNvSpPr/>
          <p:nvPr/>
        </p:nvSpPr>
        <p:spPr>
          <a:xfrm>
            <a:off x="6237027" y="5950424"/>
            <a:ext cx="887104" cy="723331"/>
          </a:xfrm>
          <a:prstGeom prst="rect">
            <a:avLst/>
          </a:prstGeom>
          <a:solidFill>
            <a:schemeClr val="bg1"/>
          </a:solidFill>
          <a:ln w="12700" cap="flat">
            <a:noFill/>
            <a:prstDash val="solid"/>
            <a:miter/>
          </a:ln>
        </p:spPr>
        <p:txBody>
          <a:bodyPr rtlCol="0" anchor="ctr"/>
          <a:lstStyle/>
          <a:p>
            <a:pPr algn="l"/>
            <a:endParaRPr lang="ru-RU" dirty="0"/>
          </a:p>
        </p:txBody>
      </p:sp>
      <p:graphicFrame>
        <p:nvGraphicFramePr>
          <p:cNvPr id="21" name="Схема 20"/>
          <p:cNvGraphicFramePr/>
          <p:nvPr/>
        </p:nvGraphicFramePr>
        <p:xfrm>
          <a:off x="286602" y="2852381"/>
          <a:ext cx="11614245" cy="3517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099311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74573" y="30783"/>
            <a:ext cx="10194024"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«Управление муниципальными финансами и муниципальным долгом Бокситогорского муниципального района»</a:t>
            </a:r>
            <a:endParaRPr lang="ru-RU" sz="2800" dirty="0">
              <a:solidFill>
                <a:schemeClr val="accent1">
                  <a:lumMod val="75000"/>
                </a:schemeClr>
              </a:solidFill>
            </a:endParaRPr>
          </a:p>
        </p:txBody>
      </p:sp>
      <p:pic>
        <p:nvPicPr>
          <p:cNvPr id="9" name="Рисунок 8" descr="17eeeedd-e5c7-4aa6-b5ff-98b50d3629f8.jpg"/>
          <p:cNvPicPr>
            <a:picLocks noChangeAspect="1"/>
          </p:cNvPicPr>
          <p:nvPr/>
        </p:nvPicPr>
        <p:blipFill>
          <a:blip r:embed="rId2"/>
          <a:stretch>
            <a:fillRect/>
          </a:stretch>
        </p:blipFill>
        <p:spPr>
          <a:xfrm>
            <a:off x="1" y="0"/>
            <a:ext cx="1050878" cy="1160059"/>
          </a:xfrm>
          <a:prstGeom prst="rect">
            <a:avLst/>
          </a:prstGeom>
        </p:spPr>
      </p:pic>
      <p:graphicFrame>
        <p:nvGraphicFramePr>
          <p:cNvPr id="10" name="Диаграмма 9"/>
          <p:cNvGraphicFramePr/>
          <p:nvPr/>
        </p:nvGraphicFramePr>
        <p:xfrm>
          <a:off x="-272955" y="1337481"/>
          <a:ext cx="8215953" cy="3364174"/>
        </p:xfrm>
        <a:graphic>
          <a:graphicData uri="http://schemas.openxmlformats.org/drawingml/2006/chart">
            <c:chart xmlns:c="http://schemas.openxmlformats.org/drawingml/2006/chart" xmlns:r="http://schemas.openxmlformats.org/officeDocument/2006/relationships" r:id="rId3"/>
          </a:graphicData>
        </a:graphic>
      </p:graphicFrame>
      <p:sp>
        <p:nvSpPr>
          <p:cNvPr id="11" name="Прямоугольник 10"/>
          <p:cNvSpPr/>
          <p:nvPr/>
        </p:nvSpPr>
        <p:spPr>
          <a:xfrm>
            <a:off x="3084178" y="2048273"/>
            <a:ext cx="3021148" cy="707886"/>
          </a:xfrm>
          <a:prstGeom prst="rect">
            <a:avLst/>
          </a:prstGeom>
        </p:spPr>
        <p:txBody>
          <a:bodyPr wrap="none">
            <a:spAutoFit/>
          </a:bodyPr>
          <a:lstStyle/>
          <a:p>
            <a:pPr algn="ctr"/>
            <a:r>
              <a:rPr lang="ru-RU" sz="4000" b="1" dirty="0" smtClean="0">
                <a:solidFill>
                  <a:srgbClr val="197DCE"/>
                </a:solidFill>
              </a:rPr>
              <a:t>160,8 </a:t>
            </a:r>
            <a:r>
              <a:rPr lang="ru-RU" sz="2400" b="1" dirty="0" smtClean="0">
                <a:solidFill>
                  <a:srgbClr val="197DCE"/>
                </a:solidFill>
              </a:rPr>
              <a:t>млн. руб.</a:t>
            </a:r>
            <a:endParaRPr lang="ru-RU" sz="2400" b="1" dirty="0">
              <a:solidFill>
                <a:srgbClr val="197DCE"/>
              </a:solidFill>
            </a:endParaRPr>
          </a:p>
        </p:txBody>
      </p:sp>
      <p:cxnSp>
        <p:nvCxnSpPr>
          <p:cNvPr id="12" name="Скругленная соединительная линия 11"/>
          <p:cNvCxnSpPr/>
          <p:nvPr/>
        </p:nvCxnSpPr>
        <p:spPr>
          <a:xfrm flipV="1">
            <a:off x="1801504" y="3439235"/>
            <a:ext cx="1378424" cy="805218"/>
          </a:xfrm>
          <a:prstGeom prst="curvedConnector3">
            <a:avLst>
              <a:gd name="adj1" fmla="val 50000"/>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3139949" y="2951300"/>
            <a:ext cx="2695802" cy="923330"/>
          </a:xfrm>
          <a:prstGeom prst="rect">
            <a:avLst/>
          </a:prstGeom>
        </p:spPr>
        <p:txBody>
          <a:bodyPr wrap="none">
            <a:spAutoFit/>
          </a:bodyPr>
          <a:lstStyle/>
          <a:p>
            <a:pPr algn="ctr"/>
            <a:r>
              <a:rPr lang="ru-RU" sz="4000" b="1" dirty="0" smtClean="0">
                <a:solidFill>
                  <a:srgbClr val="197DCE"/>
                </a:solidFill>
              </a:rPr>
              <a:t>8,0% </a:t>
            </a:r>
          </a:p>
          <a:p>
            <a:pPr algn="ctr"/>
            <a:r>
              <a:rPr lang="ru-RU" sz="1400" b="1" dirty="0" smtClean="0">
                <a:solidFill>
                  <a:srgbClr val="197DCE"/>
                </a:solidFill>
              </a:rPr>
              <a:t>от общего объема расходов</a:t>
            </a:r>
            <a:endParaRPr lang="ru-RU" sz="1400" b="1" dirty="0">
              <a:solidFill>
                <a:srgbClr val="197DCE"/>
              </a:solidFill>
            </a:endParaRPr>
          </a:p>
        </p:txBody>
      </p:sp>
      <p:sp>
        <p:nvSpPr>
          <p:cNvPr id="15" name="Овал 14"/>
          <p:cNvSpPr/>
          <p:nvPr/>
        </p:nvSpPr>
        <p:spPr>
          <a:xfrm>
            <a:off x="7492614" y="1665030"/>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16" name="Скругленный прямоугольник 15"/>
          <p:cNvSpPr/>
          <p:nvPr/>
        </p:nvSpPr>
        <p:spPr>
          <a:xfrm>
            <a:off x="6496335" y="2988860"/>
            <a:ext cx="4858603" cy="1815152"/>
          </a:xfrm>
          <a:prstGeom prst="roundRect">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b="1" dirty="0" smtClean="0">
                <a:solidFill>
                  <a:schemeClr val="accent1">
                    <a:lumMod val="75000"/>
                  </a:schemeClr>
                </a:solidFill>
              </a:rPr>
              <a:t>Обеспечение долгосрочной сбалансированности бюджета Бокситогорского муниципального района и повышение качества управления общественными финансами </a:t>
            </a:r>
            <a:endParaRPr lang="ru-RU" b="1" dirty="0">
              <a:solidFill>
                <a:schemeClr val="accent1">
                  <a:lumMod val="75000"/>
                </a:schemeClr>
              </a:solidFill>
            </a:endParaRPr>
          </a:p>
        </p:txBody>
      </p:sp>
      <p:pic>
        <p:nvPicPr>
          <p:cNvPr id="17" name="Рисунок 16" descr="1620124682_29-phonoteka_org-p-fon-dlya-prezentatsii-po-bukhgalterskomu-u-33.jpg"/>
          <p:cNvPicPr>
            <a:picLocks noChangeAspect="1"/>
          </p:cNvPicPr>
          <p:nvPr/>
        </p:nvPicPr>
        <p:blipFill>
          <a:blip r:embed="rId4"/>
          <a:stretch>
            <a:fillRect/>
          </a:stretch>
        </p:blipFill>
        <p:spPr>
          <a:xfrm>
            <a:off x="218363" y="4749884"/>
            <a:ext cx="2866297" cy="1903400"/>
          </a:xfrm>
          <a:prstGeom prst="rect">
            <a:avLst/>
          </a:prstGeom>
        </p:spPr>
      </p:pic>
      <p:pic>
        <p:nvPicPr>
          <p:cNvPr id="14" name="Рисунок 13" descr="other_coin01_01.png"/>
          <p:cNvPicPr>
            <a:picLocks noChangeAspect="1"/>
          </p:cNvPicPr>
          <p:nvPr/>
        </p:nvPicPr>
        <p:blipFill>
          <a:blip r:embed="rId5"/>
          <a:stretch>
            <a:fillRect/>
          </a:stretch>
        </p:blipFill>
        <p:spPr>
          <a:xfrm>
            <a:off x="3220872" y="4735258"/>
            <a:ext cx="2579427" cy="2122742"/>
          </a:xfrm>
          <a:prstGeom prst="rect">
            <a:avLst/>
          </a:prstGeom>
        </p:spPr>
      </p:pic>
    </p:spTree>
    <p:extLst>
      <p:ext uri="{BB962C8B-B14F-4D97-AF65-F5344CB8AC3E}">
        <p14:creationId xmlns:p14="http://schemas.microsoft.com/office/powerpoint/2010/main" xmlns="" val="41018246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7325" y="30783"/>
            <a:ext cx="10194024"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«Управление муниципальными финансами и муниципальным долгом Бокситогорского муниципального района»</a:t>
            </a:r>
            <a:endParaRPr lang="ru-RU" sz="2800" dirty="0">
              <a:solidFill>
                <a:schemeClr val="accent1">
                  <a:lumMod val="75000"/>
                </a:schemeClr>
              </a:solidFill>
            </a:endParaRPr>
          </a:p>
        </p:txBody>
      </p:sp>
      <p:sp>
        <p:nvSpPr>
          <p:cNvPr id="9" name="Rectangle 3"/>
          <p:cNvSpPr>
            <a:spLocks noChangeArrowheads="1"/>
          </p:cNvSpPr>
          <p:nvPr/>
        </p:nvSpPr>
        <p:spPr bwMode="auto">
          <a:xfrm>
            <a:off x="885778" y="3307307"/>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6" name="Rectangle 3"/>
          <p:cNvSpPr>
            <a:spLocks noChangeArrowheads="1"/>
          </p:cNvSpPr>
          <p:nvPr/>
        </p:nvSpPr>
        <p:spPr bwMode="auto">
          <a:xfrm>
            <a:off x="885778" y="3307307"/>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7" name="Овал 6"/>
          <p:cNvSpPr/>
          <p:nvPr/>
        </p:nvSpPr>
        <p:spPr>
          <a:xfrm>
            <a:off x="723329" y="1705972"/>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8" name="Овал 7"/>
          <p:cNvSpPr/>
          <p:nvPr/>
        </p:nvSpPr>
        <p:spPr>
          <a:xfrm>
            <a:off x="6607781" y="1503525"/>
            <a:ext cx="3573441" cy="898476"/>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2600" b="1" dirty="0" smtClean="0">
                <a:solidFill>
                  <a:schemeClr val="accent1">
                    <a:lumMod val="75000"/>
                  </a:schemeClr>
                </a:solidFill>
              </a:rPr>
              <a:t>Ожидаемые результаты</a:t>
            </a:r>
            <a:endParaRPr lang="ru-RU" sz="2600" b="1" dirty="0">
              <a:solidFill>
                <a:schemeClr val="accent1">
                  <a:lumMod val="75000"/>
                </a:schemeClr>
              </a:solidFill>
            </a:endParaRPr>
          </a:p>
        </p:txBody>
      </p:sp>
      <p:sp>
        <p:nvSpPr>
          <p:cNvPr id="99329" name="Rectangle 1"/>
          <p:cNvSpPr>
            <a:spLocks noChangeArrowheads="1"/>
          </p:cNvSpPr>
          <p:nvPr/>
        </p:nvSpPr>
        <p:spPr bwMode="auto">
          <a:xfrm>
            <a:off x="6673750" y="2558095"/>
            <a:ext cx="4435523"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accent1">
                    <a:lumMod val="75000"/>
                  </a:schemeClr>
                </a:solidFill>
                <a:effectLst/>
                <a:ea typeface="Times New Roman" pitchFamily="18" charset="0"/>
                <a:cs typeface="Times New Roman" pitchFamily="18" charset="0"/>
              </a:rPr>
              <a:t>Отсутствие просроченной кредиторской задолженности муниципальных образований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accent1">
                  <a:lumMod val="75000"/>
                </a:schemeClr>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accent1">
                    <a:lumMod val="75000"/>
                  </a:schemeClr>
                </a:solidFill>
                <a:effectLst/>
                <a:ea typeface="Times New Roman" pitchFamily="18" charset="0"/>
                <a:cs typeface="Arial" pitchFamily="34" charset="0"/>
              </a:rPr>
              <a:t>Отсутствие муниципального долга по Бокситогорскому муниципальному району</a:t>
            </a:r>
            <a:r>
              <a:rPr kumimoji="0" lang="ru-RU" sz="2000" b="1" i="0" u="none" strike="noStrike" cap="none" normalizeH="0" baseline="0" dirty="0" smtClean="0">
                <a:ln>
                  <a:noFill/>
                </a:ln>
                <a:solidFill>
                  <a:schemeClr val="accent1">
                    <a:lumMod val="75000"/>
                  </a:schemeClr>
                </a:solidFill>
                <a:effectLst/>
                <a:cs typeface="Arial" pitchFamily="34" charset="0"/>
              </a:rPr>
              <a:t> </a:t>
            </a:r>
          </a:p>
        </p:txBody>
      </p:sp>
      <p:sp>
        <p:nvSpPr>
          <p:cNvPr id="10" name="Прямоугольник 9"/>
          <p:cNvSpPr/>
          <p:nvPr/>
        </p:nvSpPr>
        <p:spPr>
          <a:xfrm>
            <a:off x="630272" y="2766661"/>
            <a:ext cx="5006254" cy="1015663"/>
          </a:xfrm>
          <a:prstGeom prst="rect">
            <a:avLst/>
          </a:prstGeom>
        </p:spPr>
        <p:txBody>
          <a:bodyPr wrap="square">
            <a:spAutoFit/>
          </a:bodyPr>
          <a:lstStyle/>
          <a:p>
            <a:r>
              <a:rPr lang="ru-RU" sz="2000" b="1" dirty="0" smtClean="0">
                <a:solidFill>
                  <a:schemeClr val="accent1">
                    <a:lumMod val="75000"/>
                  </a:schemeClr>
                </a:solidFill>
              </a:rPr>
              <a:t>Дотации на выравнивание бюджетной обеспеченности – 138,0 млн. руб. </a:t>
            </a:r>
            <a:endParaRPr lang="ru-RU" sz="2000" b="1" dirty="0">
              <a:solidFill>
                <a:schemeClr val="accent1">
                  <a:lumMod val="75000"/>
                </a:schemeClr>
              </a:solidFill>
            </a:endParaRPr>
          </a:p>
        </p:txBody>
      </p:sp>
      <p:sp>
        <p:nvSpPr>
          <p:cNvPr id="11" name="Прямоугольник 10"/>
          <p:cNvSpPr/>
          <p:nvPr/>
        </p:nvSpPr>
        <p:spPr>
          <a:xfrm>
            <a:off x="659642" y="3786201"/>
            <a:ext cx="5440907" cy="1323439"/>
          </a:xfrm>
          <a:prstGeom prst="rect">
            <a:avLst/>
          </a:prstGeom>
        </p:spPr>
        <p:txBody>
          <a:bodyPr wrap="square">
            <a:spAutoFit/>
          </a:bodyPr>
          <a:lstStyle/>
          <a:p>
            <a:r>
              <a:rPr lang="ru-RU" sz="2000" b="1" dirty="0" smtClean="0">
                <a:solidFill>
                  <a:schemeClr val="accent1">
                    <a:lumMod val="75000"/>
                  </a:schemeClr>
                </a:solidFill>
              </a:rPr>
              <a:t>Иные межбюджетные трансферты бюджетам поселений на обеспечение решения вопросов местного значения – 20,4 млн. руб.</a:t>
            </a:r>
            <a:endParaRPr lang="ru-RU" sz="2000" b="1" dirty="0">
              <a:solidFill>
                <a:schemeClr val="accent1">
                  <a:lumMod val="75000"/>
                </a:schemeClr>
              </a:solidFill>
            </a:endParaRPr>
          </a:p>
        </p:txBody>
      </p:sp>
      <p:sp>
        <p:nvSpPr>
          <p:cNvPr id="13" name="Прямоугольник 12"/>
          <p:cNvSpPr/>
          <p:nvPr/>
        </p:nvSpPr>
        <p:spPr>
          <a:xfrm>
            <a:off x="714658" y="5182314"/>
            <a:ext cx="5181175" cy="707886"/>
          </a:xfrm>
          <a:prstGeom prst="rect">
            <a:avLst/>
          </a:prstGeom>
        </p:spPr>
        <p:txBody>
          <a:bodyPr wrap="square">
            <a:spAutoFit/>
          </a:bodyPr>
          <a:lstStyle/>
          <a:p>
            <a:r>
              <a:rPr lang="ru-RU" sz="2000" b="1" dirty="0" smtClean="0">
                <a:solidFill>
                  <a:schemeClr val="accent1">
                    <a:lumMod val="75000"/>
                  </a:schemeClr>
                </a:solidFill>
              </a:rPr>
              <a:t>Осуществление отдельных полномочий поселений – 1,9 млн. руб.</a:t>
            </a:r>
            <a:endParaRPr lang="ru-RU" sz="2000" dirty="0">
              <a:solidFill>
                <a:schemeClr val="accent1">
                  <a:lumMod val="75000"/>
                </a:schemeClr>
              </a:solidFill>
            </a:endParaRPr>
          </a:p>
        </p:txBody>
      </p:sp>
      <p:sp>
        <p:nvSpPr>
          <p:cNvPr id="14" name="Нашивка 13"/>
          <p:cNvSpPr/>
          <p:nvPr/>
        </p:nvSpPr>
        <p:spPr>
          <a:xfrm rot="5400000">
            <a:off x="228529" y="2842207"/>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5" name="Нашивка 14"/>
          <p:cNvSpPr/>
          <p:nvPr/>
        </p:nvSpPr>
        <p:spPr>
          <a:xfrm rot="5400000">
            <a:off x="230804" y="3963604"/>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6" name="Нашивка 15"/>
          <p:cNvSpPr/>
          <p:nvPr/>
        </p:nvSpPr>
        <p:spPr>
          <a:xfrm rot="5400000">
            <a:off x="274021" y="5357953"/>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7" name="Нашивка 16"/>
          <p:cNvSpPr/>
          <p:nvPr/>
        </p:nvSpPr>
        <p:spPr>
          <a:xfrm rot="5400000">
            <a:off x="289944" y="6151797"/>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8" name="Прямоугольник 17"/>
          <p:cNvSpPr/>
          <p:nvPr/>
        </p:nvSpPr>
        <p:spPr>
          <a:xfrm>
            <a:off x="760234" y="6028474"/>
            <a:ext cx="5377370" cy="707886"/>
          </a:xfrm>
          <a:prstGeom prst="rect">
            <a:avLst/>
          </a:prstGeom>
        </p:spPr>
        <p:txBody>
          <a:bodyPr wrap="none">
            <a:spAutoFit/>
          </a:bodyPr>
          <a:lstStyle/>
          <a:p>
            <a:r>
              <a:rPr lang="ru-RU" sz="2000" b="1" dirty="0" smtClean="0">
                <a:solidFill>
                  <a:schemeClr val="accent1">
                    <a:lumMod val="75000"/>
                  </a:schemeClr>
                </a:solidFill>
              </a:rPr>
              <a:t>Обслуживание муниципального долга – </a:t>
            </a:r>
          </a:p>
          <a:p>
            <a:r>
              <a:rPr lang="ru-RU" sz="2000" b="1" dirty="0" smtClean="0">
                <a:solidFill>
                  <a:schemeClr val="accent1">
                    <a:lumMod val="75000"/>
                  </a:schemeClr>
                </a:solidFill>
              </a:rPr>
              <a:t>0,5 млн.руб. </a:t>
            </a:r>
            <a:endParaRPr lang="ru-RU" sz="2000" b="1" dirty="0">
              <a:solidFill>
                <a:schemeClr val="accent1">
                  <a:lumMod val="75000"/>
                </a:schemeClr>
              </a:solidFill>
            </a:endParaRPr>
          </a:p>
        </p:txBody>
      </p:sp>
      <p:sp>
        <p:nvSpPr>
          <p:cNvPr id="19" name="Овал 18"/>
          <p:cNvSpPr/>
          <p:nvPr/>
        </p:nvSpPr>
        <p:spPr>
          <a:xfrm>
            <a:off x="6414442" y="2920616"/>
            <a:ext cx="163774" cy="163776"/>
          </a:xfrm>
          <a:prstGeom prst="ellipse">
            <a:avLst/>
          </a:prstGeom>
          <a:solidFill>
            <a:schemeClr val="accent1">
              <a:lumMod val="75000"/>
            </a:schemeClr>
          </a:solidFill>
          <a:ln w="12700" cap="flat">
            <a:noFill/>
            <a:prstDash val="solid"/>
            <a:miter/>
          </a:ln>
        </p:spPr>
        <p:txBody>
          <a:bodyPr rtlCol="0" anchor="ctr"/>
          <a:lstStyle/>
          <a:p>
            <a:pPr algn="l"/>
            <a:endParaRPr lang="ru-RU" dirty="0"/>
          </a:p>
        </p:txBody>
      </p:sp>
      <p:sp>
        <p:nvSpPr>
          <p:cNvPr id="20" name="Овал 19"/>
          <p:cNvSpPr/>
          <p:nvPr/>
        </p:nvSpPr>
        <p:spPr>
          <a:xfrm>
            <a:off x="6430364" y="4178486"/>
            <a:ext cx="163774" cy="163776"/>
          </a:xfrm>
          <a:prstGeom prst="ellipse">
            <a:avLst/>
          </a:prstGeom>
          <a:solidFill>
            <a:schemeClr val="accent1">
              <a:lumMod val="75000"/>
            </a:schemeClr>
          </a:solidFill>
          <a:ln w="12700" cap="flat">
            <a:noFill/>
            <a:prstDash val="solid"/>
            <a:miter/>
          </a:ln>
        </p:spPr>
        <p:txBody>
          <a:bodyPr rtlCol="0" anchor="ctr"/>
          <a:lstStyle/>
          <a:p>
            <a:pPr algn="l"/>
            <a:endParaRPr lang="ru-RU" dirty="0"/>
          </a:p>
        </p:txBody>
      </p:sp>
      <p:pic>
        <p:nvPicPr>
          <p:cNvPr id="21" name="Рисунок 20" descr="3e49978e1ac896c096eec580785b0716.jpg"/>
          <p:cNvPicPr>
            <a:picLocks noChangeAspect="1"/>
          </p:cNvPicPr>
          <p:nvPr/>
        </p:nvPicPr>
        <p:blipFill>
          <a:blip r:embed="rId2"/>
          <a:stretch>
            <a:fillRect/>
          </a:stretch>
        </p:blipFill>
        <p:spPr>
          <a:xfrm>
            <a:off x="7067834" y="4872251"/>
            <a:ext cx="2854088" cy="1985749"/>
          </a:xfrm>
          <a:prstGeom prst="rect">
            <a:avLst/>
          </a:prstGeom>
        </p:spPr>
      </p:pic>
      <p:sp>
        <p:nvSpPr>
          <p:cNvPr id="22" name="Прямоугольник 21"/>
          <p:cNvSpPr/>
          <p:nvPr/>
        </p:nvSpPr>
        <p:spPr>
          <a:xfrm>
            <a:off x="7653471" y="6502316"/>
            <a:ext cx="1544077" cy="369332"/>
          </a:xfrm>
          <a:prstGeom prst="rect">
            <a:avLst/>
          </a:prstGeom>
        </p:spPr>
        <p:txBody>
          <a:bodyPr wrap="none">
            <a:spAutoFit/>
          </a:bodyPr>
          <a:lstStyle/>
          <a:p>
            <a:r>
              <a:rPr lang="ru-RU" b="1" dirty="0" smtClean="0">
                <a:solidFill>
                  <a:schemeClr val="bg1"/>
                </a:solidFill>
              </a:rPr>
              <a:t>отсутствует</a:t>
            </a:r>
            <a:endParaRPr lang="ru-RU" dirty="0">
              <a:solidFill>
                <a:schemeClr val="bg1"/>
              </a:solidFill>
            </a:endParaRPr>
          </a:p>
        </p:txBody>
      </p:sp>
      <p:sp>
        <p:nvSpPr>
          <p:cNvPr id="23" name="Прямоугольник 22"/>
          <p:cNvSpPr/>
          <p:nvPr/>
        </p:nvSpPr>
        <p:spPr>
          <a:xfrm>
            <a:off x="7792225" y="4846385"/>
            <a:ext cx="1500732" cy="369332"/>
          </a:xfrm>
          <a:prstGeom prst="rect">
            <a:avLst/>
          </a:prstGeom>
        </p:spPr>
        <p:txBody>
          <a:bodyPr wrap="none">
            <a:spAutoFit/>
          </a:bodyPr>
          <a:lstStyle/>
          <a:p>
            <a:r>
              <a:rPr lang="ru-RU" b="1" dirty="0" smtClean="0">
                <a:solidFill>
                  <a:schemeClr val="bg1"/>
                </a:solidFill>
              </a:rPr>
              <a:t>В 2022 году</a:t>
            </a:r>
            <a:endParaRPr lang="ru-RU" dirty="0">
              <a:solidFill>
                <a:schemeClr val="bg1"/>
              </a:solidFill>
            </a:endParaRPr>
          </a:p>
        </p:txBody>
      </p:sp>
    </p:spTree>
    <p:extLst>
      <p:ext uri="{BB962C8B-B14F-4D97-AF65-F5344CB8AC3E}">
        <p14:creationId xmlns:p14="http://schemas.microsoft.com/office/powerpoint/2010/main" xmlns="" val="29100567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adobestock_233066089-converted-3.png"/>
          <p:cNvPicPr>
            <a:picLocks noChangeAspect="1"/>
          </p:cNvPicPr>
          <p:nvPr/>
        </p:nvPicPr>
        <p:blipFill>
          <a:blip r:embed="rId2"/>
          <a:stretch>
            <a:fillRect/>
          </a:stretch>
        </p:blipFill>
        <p:spPr>
          <a:xfrm>
            <a:off x="2988860" y="4269656"/>
            <a:ext cx="4658436" cy="2588344"/>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4651" cy="1214651"/>
          </a:xfrm>
          <a:prstGeom prst="rect">
            <a:avLst/>
          </a:prstGeom>
        </p:spPr>
      </p:pic>
      <p:sp>
        <p:nvSpPr>
          <p:cNvPr id="2" name="Rectangle 2"/>
          <p:cNvSpPr txBox="1">
            <a:spLocks noChangeArrowheads="1"/>
          </p:cNvSpPr>
          <p:nvPr/>
        </p:nvSpPr>
        <p:spPr>
          <a:xfrm>
            <a:off x="1446678" y="0"/>
            <a:ext cx="9976513"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a:t>
            </a:r>
            <a:br>
              <a:rPr lang="ru-RU" sz="2800" dirty="0" smtClean="0">
                <a:solidFill>
                  <a:schemeClr val="accent1">
                    <a:lumMod val="75000"/>
                  </a:schemeClr>
                </a:solidFill>
              </a:rPr>
            </a:br>
            <a:r>
              <a:rPr lang="ru-RU" sz="2800" dirty="0" smtClean="0">
                <a:solidFill>
                  <a:schemeClr val="accent1">
                    <a:lumMod val="75000"/>
                  </a:schemeClr>
                </a:solidFill>
              </a:rPr>
              <a:t>«Устойчивое общественное развитие в Бокситогорском муниципальном районе»</a:t>
            </a:r>
            <a:br>
              <a:rPr lang="ru-RU" sz="2800" dirty="0" smtClean="0">
                <a:solidFill>
                  <a:schemeClr val="accent1">
                    <a:lumMod val="75000"/>
                  </a:schemeClr>
                </a:solidFill>
              </a:rPr>
            </a:br>
            <a:r>
              <a:rPr lang="ru-RU" sz="2800" dirty="0" smtClean="0"/>
              <a:t> </a:t>
            </a:r>
            <a:br>
              <a:rPr lang="ru-RU" sz="2800" dirty="0" smtClean="0"/>
            </a:br>
            <a:r>
              <a:rPr lang="ru-RU" sz="2800" dirty="0" smtClean="0"/>
              <a:t/>
            </a:r>
            <a:br>
              <a:rPr lang="ru-RU" sz="2800" dirty="0" smtClean="0"/>
            </a:br>
            <a:endParaRPr lang="ru-RU" sz="2800" dirty="0"/>
          </a:p>
        </p:txBody>
      </p:sp>
      <p:graphicFrame>
        <p:nvGraphicFramePr>
          <p:cNvPr id="9" name="Диаграмма 8"/>
          <p:cNvGraphicFramePr/>
          <p:nvPr/>
        </p:nvGraphicFramePr>
        <p:xfrm>
          <a:off x="-272955" y="1337481"/>
          <a:ext cx="8215953" cy="3364174"/>
        </p:xfrm>
        <a:graphic>
          <a:graphicData uri="http://schemas.openxmlformats.org/drawingml/2006/chart">
            <c:chart xmlns:c="http://schemas.openxmlformats.org/drawingml/2006/chart" xmlns:r="http://schemas.openxmlformats.org/officeDocument/2006/relationships" r:id="rId4"/>
          </a:graphicData>
        </a:graphic>
      </p:graphicFrame>
      <p:sp>
        <p:nvSpPr>
          <p:cNvPr id="10" name="Прямоугольник 9"/>
          <p:cNvSpPr/>
          <p:nvPr/>
        </p:nvSpPr>
        <p:spPr>
          <a:xfrm>
            <a:off x="3369512" y="2048273"/>
            <a:ext cx="2450479" cy="707886"/>
          </a:xfrm>
          <a:prstGeom prst="rect">
            <a:avLst/>
          </a:prstGeom>
        </p:spPr>
        <p:txBody>
          <a:bodyPr wrap="none">
            <a:spAutoFit/>
          </a:bodyPr>
          <a:lstStyle/>
          <a:p>
            <a:pPr algn="ctr"/>
            <a:r>
              <a:rPr lang="ru-RU" sz="4000" b="1" dirty="0" smtClean="0">
                <a:solidFill>
                  <a:srgbClr val="197DCE"/>
                </a:solidFill>
              </a:rPr>
              <a:t>5,7 </a:t>
            </a:r>
            <a:r>
              <a:rPr lang="ru-RU" sz="2400" b="1" dirty="0" smtClean="0">
                <a:solidFill>
                  <a:srgbClr val="197DCE"/>
                </a:solidFill>
              </a:rPr>
              <a:t>млн. руб.</a:t>
            </a:r>
            <a:endParaRPr lang="ru-RU" sz="2400" b="1" dirty="0">
              <a:solidFill>
                <a:srgbClr val="197DCE"/>
              </a:solidFill>
            </a:endParaRPr>
          </a:p>
        </p:txBody>
      </p:sp>
      <p:sp>
        <p:nvSpPr>
          <p:cNvPr id="11" name="Прямоугольник 10"/>
          <p:cNvSpPr/>
          <p:nvPr/>
        </p:nvSpPr>
        <p:spPr>
          <a:xfrm>
            <a:off x="3139949" y="2951300"/>
            <a:ext cx="2695802" cy="923330"/>
          </a:xfrm>
          <a:prstGeom prst="rect">
            <a:avLst/>
          </a:prstGeom>
        </p:spPr>
        <p:txBody>
          <a:bodyPr wrap="none">
            <a:spAutoFit/>
          </a:bodyPr>
          <a:lstStyle/>
          <a:p>
            <a:pPr algn="ctr"/>
            <a:r>
              <a:rPr lang="ru-RU" sz="4000" b="1" dirty="0" smtClean="0">
                <a:solidFill>
                  <a:srgbClr val="197DCE"/>
                </a:solidFill>
              </a:rPr>
              <a:t>0,3% </a:t>
            </a:r>
          </a:p>
          <a:p>
            <a:pPr algn="ctr"/>
            <a:r>
              <a:rPr lang="ru-RU" sz="1400" b="1" dirty="0" smtClean="0">
                <a:solidFill>
                  <a:srgbClr val="197DCE"/>
                </a:solidFill>
              </a:rPr>
              <a:t>от общего объема расходов</a:t>
            </a:r>
            <a:endParaRPr lang="ru-RU" sz="1400" b="1" dirty="0">
              <a:solidFill>
                <a:srgbClr val="197DCE"/>
              </a:solidFill>
            </a:endParaRPr>
          </a:p>
        </p:txBody>
      </p:sp>
      <p:cxnSp>
        <p:nvCxnSpPr>
          <p:cNvPr id="12" name="Скругленная соединительная линия 11"/>
          <p:cNvCxnSpPr/>
          <p:nvPr/>
        </p:nvCxnSpPr>
        <p:spPr>
          <a:xfrm flipV="1">
            <a:off x="1801504" y="3439235"/>
            <a:ext cx="1378424" cy="805218"/>
          </a:xfrm>
          <a:prstGeom prst="curvedConnector3">
            <a:avLst>
              <a:gd name="adj1" fmla="val 50000"/>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7765569" y="1583143"/>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15" name="Скругленный прямоугольник 14"/>
          <p:cNvSpPr/>
          <p:nvPr/>
        </p:nvSpPr>
        <p:spPr>
          <a:xfrm>
            <a:off x="6960358" y="2961564"/>
            <a:ext cx="4599296" cy="1446663"/>
          </a:xfrm>
          <a:prstGeom prst="roundRect">
            <a:avLst/>
          </a:prstGeom>
          <a:solidFill>
            <a:schemeClr val="bg1"/>
          </a:solidFill>
          <a:ln w="38100" cap="flat">
            <a:solidFill>
              <a:schemeClr val="accent1">
                <a:lumMod val="75000"/>
              </a:schemeClr>
            </a:solidFill>
            <a:prstDash val="solid"/>
            <a:miter/>
          </a:ln>
        </p:spPr>
        <p:txBody>
          <a:bodyPr rtlCol="0" anchor="ctr"/>
          <a:lstStyle/>
          <a:p>
            <a:pPr marR="160020" algn="ctr">
              <a:spcAft>
                <a:spcPts val="0"/>
              </a:spcAft>
            </a:pPr>
            <a:r>
              <a:rPr lang="ru-RU" sz="2000" b="1" dirty="0" smtClean="0">
                <a:solidFill>
                  <a:schemeClr val="accent1">
                    <a:lumMod val="75000"/>
                  </a:schemeClr>
                </a:solidFill>
                <a:latin typeface="Times New Roman"/>
                <a:ea typeface="Times New Roman"/>
                <a:cs typeface="Times New Roman"/>
              </a:rPr>
              <a:t>Содействие устойчивому общественному развитию в Бокситогорском  муниципальном  районе</a:t>
            </a:r>
            <a:endParaRPr lang="ru-RU" sz="2000" b="1" dirty="0">
              <a:solidFill>
                <a:schemeClr val="accent1">
                  <a:lumMod val="75000"/>
                </a:schemeClr>
              </a:solidFill>
              <a:latin typeface="Times New Roman"/>
              <a:ea typeface="Times New Roman"/>
              <a:cs typeface="Times New Roman"/>
            </a:endParaRPr>
          </a:p>
        </p:txBody>
      </p:sp>
      <p:sp>
        <p:nvSpPr>
          <p:cNvPr id="104450" name="AutoShape 2" descr="https://ktet.ru/wp-content/uploads/2021/02/image-from-rawpixel-id-479762-recolo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452" name="AutoShape 4" descr="https://ktet.ru/wp-content/uploads/2021/02/image-from-rawpixel-id-479762-recolo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 name="Рисунок 16" descr="png-transparent-educational-technology-course-higher-education-learning-teacher-university-higher-education-teacher.png"/>
          <p:cNvPicPr>
            <a:picLocks noChangeAspect="1"/>
          </p:cNvPicPr>
          <p:nvPr/>
        </p:nvPicPr>
        <p:blipFill>
          <a:blip r:embed="rId5"/>
          <a:stretch>
            <a:fillRect/>
          </a:stretch>
        </p:blipFill>
        <p:spPr>
          <a:xfrm>
            <a:off x="614149" y="4617938"/>
            <a:ext cx="2246478" cy="1953459"/>
          </a:xfrm>
          <a:prstGeom prst="rect">
            <a:avLst/>
          </a:prstGeom>
        </p:spPr>
      </p:pic>
    </p:spTree>
    <p:extLst>
      <p:ext uri="{BB962C8B-B14F-4D97-AF65-F5344CB8AC3E}">
        <p14:creationId xmlns:p14="http://schemas.microsoft.com/office/powerpoint/2010/main" xmlns="" val="34995198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11988" y="2322393"/>
            <a:ext cx="2993409" cy="2993409"/>
          </a:xfrm>
          <a:prstGeom prst="rect">
            <a:avLst/>
          </a:prstGeom>
        </p:spPr>
      </p:pic>
      <p:sp>
        <p:nvSpPr>
          <p:cNvPr id="2" name="Rectangle 2"/>
          <p:cNvSpPr txBox="1">
            <a:spLocks noChangeArrowheads="1"/>
          </p:cNvSpPr>
          <p:nvPr/>
        </p:nvSpPr>
        <p:spPr>
          <a:xfrm>
            <a:off x="239299" y="0"/>
            <a:ext cx="10187591"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800" dirty="0" smtClean="0">
                <a:solidFill>
                  <a:schemeClr val="accent1">
                    <a:lumMod val="75000"/>
                  </a:schemeClr>
                </a:solidFill>
              </a:rPr>
              <a:t>Муниципальная программа  «Устойчивое общественное развитие в Бокситогорском муниципальном районе»</a:t>
            </a:r>
            <a:br>
              <a:rPr lang="ru-RU" sz="2800" dirty="0" smtClean="0">
                <a:solidFill>
                  <a:schemeClr val="accent1">
                    <a:lumMod val="75000"/>
                  </a:schemeClr>
                </a:solidFill>
              </a:rPr>
            </a:br>
            <a:r>
              <a:rPr lang="ru-RU" sz="2800" dirty="0" smtClean="0">
                <a:solidFill>
                  <a:schemeClr val="accent1">
                    <a:lumMod val="75000"/>
                  </a:schemeClr>
                </a:solidFill>
              </a:rPr>
              <a:t> </a:t>
            </a:r>
            <a:br>
              <a:rPr lang="ru-RU" sz="2800" dirty="0" smtClean="0">
                <a:solidFill>
                  <a:schemeClr val="accent1">
                    <a:lumMod val="75000"/>
                  </a:schemeClr>
                </a:solidFill>
              </a:rPr>
            </a:br>
            <a:r>
              <a:rPr lang="ru-RU" sz="2800" dirty="0" smtClean="0"/>
              <a:t/>
            </a:r>
            <a:br>
              <a:rPr lang="ru-RU" sz="2800" dirty="0" smtClean="0"/>
            </a:br>
            <a:endParaRPr lang="ru-RU" sz="2800" dirty="0"/>
          </a:p>
        </p:txBody>
      </p:sp>
      <p:sp>
        <p:nvSpPr>
          <p:cNvPr id="3" name="Rectangle 3"/>
          <p:cNvSpPr>
            <a:spLocks noChangeArrowheads="1"/>
          </p:cNvSpPr>
          <p:nvPr/>
        </p:nvSpPr>
        <p:spPr bwMode="auto">
          <a:xfrm>
            <a:off x="539552" y="3148518"/>
            <a:ext cx="2016125" cy="3600400"/>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b="1" dirty="0"/>
          </a:p>
          <a:p>
            <a:pPr marL="342900" indent="-342900">
              <a:lnSpc>
                <a:spcPct val="80000"/>
              </a:lnSpc>
              <a:spcBef>
                <a:spcPct val="20000"/>
              </a:spcBef>
            </a:pPr>
            <a:endParaRPr lang="ru-RU" sz="2000" dirty="0"/>
          </a:p>
        </p:txBody>
      </p:sp>
      <p:sp>
        <p:nvSpPr>
          <p:cNvPr id="4" name="Прямоугольник 3"/>
          <p:cNvSpPr/>
          <p:nvPr/>
        </p:nvSpPr>
        <p:spPr>
          <a:xfrm>
            <a:off x="2932322" y="4338456"/>
            <a:ext cx="1944216" cy="369332"/>
          </a:xfrm>
          <a:prstGeom prst="rect">
            <a:avLst/>
          </a:prstGeom>
        </p:spPr>
        <p:txBody>
          <a:bodyPr wrap="square">
            <a:spAutoFit/>
          </a:bodyPr>
          <a:lstStyle/>
          <a:p>
            <a:r>
              <a:rPr lang="ru-RU" dirty="0" smtClean="0"/>
              <a:t> </a:t>
            </a:r>
            <a:endParaRPr lang="ru-RU" dirty="0"/>
          </a:p>
        </p:txBody>
      </p:sp>
      <p:sp>
        <p:nvSpPr>
          <p:cNvPr id="9" name="Овал 8"/>
          <p:cNvSpPr/>
          <p:nvPr/>
        </p:nvSpPr>
        <p:spPr>
          <a:xfrm>
            <a:off x="1255593" y="1528550"/>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10" name="Нашивка 9"/>
          <p:cNvSpPr/>
          <p:nvPr/>
        </p:nvSpPr>
        <p:spPr>
          <a:xfrm rot="5400000">
            <a:off x="228529" y="2924093"/>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1" name="Нашивка 10"/>
          <p:cNvSpPr/>
          <p:nvPr/>
        </p:nvSpPr>
        <p:spPr>
          <a:xfrm rot="5400000">
            <a:off x="244450" y="3895359"/>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2" name="Нашивка 11"/>
          <p:cNvSpPr/>
          <p:nvPr/>
        </p:nvSpPr>
        <p:spPr>
          <a:xfrm rot="5400000">
            <a:off x="246727" y="5016750"/>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3" name="Нашивка 12"/>
          <p:cNvSpPr/>
          <p:nvPr/>
        </p:nvSpPr>
        <p:spPr>
          <a:xfrm rot="5400000">
            <a:off x="262649" y="5960719"/>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5" name="Прямоугольник 14"/>
          <p:cNvSpPr/>
          <p:nvPr/>
        </p:nvSpPr>
        <p:spPr>
          <a:xfrm>
            <a:off x="700585" y="2735323"/>
            <a:ext cx="8088573" cy="707886"/>
          </a:xfrm>
          <a:prstGeom prst="rect">
            <a:avLst/>
          </a:prstGeom>
        </p:spPr>
        <p:txBody>
          <a:bodyPr wrap="square">
            <a:spAutoFit/>
          </a:bodyPr>
          <a:lstStyle/>
          <a:p>
            <a:r>
              <a:rPr lang="ru-RU" sz="2000" b="1" dirty="0" smtClean="0">
                <a:solidFill>
                  <a:schemeClr val="accent1">
                    <a:lumMod val="75000"/>
                  </a:schemeClr>
                </a:solidFill>
              </a:rPr>
              <a:t>Создание условий для эффективного выполнения органами местного самоуправления своих полномочий – 1,2 млн. руб.</a:t>
            </a:r>
            <a:endParaRPr lang="ru-RU" sz="2000" dirty="0">
              <a:solidFill>
                <a:schemeClr val="accent1">
                  <a:lumMod val="75000"/>
                </a:schemeClr>
              </a:solidFill>
            </a:endParaRPr>
          </a:p>
        </p:txBody>
      </p:sp>
      <p:sp>
        <p:nvSpPr>
          <p:cNvPr id="16" name="Прямоугольник 15"/>
          <p:cNvSpPr/>
          <p:nvPr/>
        </p:nvSpPr>
        <p:spPr>
          <a:xfrm>
            <a:off x="727879" y="3760927"/>
            <a:ext cx="7692790" cy="707886"/>
          </a:xfrm>
          <a:prstGeom prst="rect">
            <a:avLst/>
          </a:prstGeom>
        </p:spPr>
        <p:txBody>
          <a:bodyPr wrap="square">
            <a:spAutoFit/>
          </a:bodyPr>
          <a:lstStyle/>
          <a:p>
            <a:r>
              <a:rPr lang="ru-RU" sz="2000" b="1" dirty="0" smtClean="0">
                <a:solidFill>
                  <a:schemeClr val="accent1">
                    <a:lumMod val="75000"/>
                  </a:schemeClr>
                </a:solidFill>
              </a:rPr>
              <a:t>Поддержка средств массовой информации Бокситогорского муниципального района – 0,9 млн. руб.</a:t>
            </a:r>
          </a:p>
        </p:txBody>
      </p:sp>
      <p:sp>
        <p:nvSpPr>
          <p:cNvPr id="17" name="Прямоугольник 16"/>
          <p:cNvSpPr/>
          <p:nvPr/>
        </p:nvSpPr>
        <p:spPr>
          <a:xfrm>
            <a:off x="796120" y="4819596"/>
            <a:ext cx="6096000" cy="707886"/>
          </a:xfrm>
          <a:prstGeom prst="rect">
            <a:avLst/>
          </a:prstGeom>
        </p:spPr>
        <p:txBody>
          <a:bodyPr>
            <a:spAutoFit/>
          </a:bodyPr>
          <a:lstStyle/>
          <a:p>
            <a:r>
              <a:rPr lang="ru-RU" sz="2000" b="1" dirty="0" smtClean="0">
                <a:solidFill>
                  <a:schemeClr val="accent1">
                    <a:lumMod val="75000"/>
                  </a:schemeClr>
                </a:solidFill>
              </a:rPr>
              <a:t>Поддержка социально-ориентированных некоммерческих организаций – 2,2 млн. руб.</a:t>
            </a:r>
          </a:p>
        </p:txBody>
      </p:sp>
      <p:sp>
        <p:nvSpPr>
          <p:cNvPr id="18" name="Прямоугольник 17"/>
          <p:cNvSpPr/>
          <p:nvPr/>
        </p:nvSpPr>
        <p:spPr>
          <a:xfrm>
            <a:off x="823414" y="5752531"/>
            <a:ext cx="9084861" cy="1015663"/>
          </a:xfrm>
          <a:prstGeom prst="rect">
            <a:avLst/>
          </a:prstGeom>
        </p:spPr>
        <p:txBody>
          <a:bodyPr wrap="square">
            <a:spAutoFit/>
          </a:bodyPr>
          <a:lstStyle/>
          <a:p>
            <a:r>
              <a:rPr lang="ru-RU" sz="2000" b="1" dirty="0" smtClean="0">
                <a:solidFill>
                  <a:schemeClr val="accent1">
                    <a:lumMod val="75000"/>
                  </a:schemeClr>
                </a:solidFill>
              </a:rPr>
              <a:t>Мероприятия, направленные на распространение и укрепление межнациональной и межконфессиональной солидарности среди жителей Бокситогорского муниципального района – 1,3 млн. руб.  </a:t>
            </a:r>
            <a:endParaRPr lang="ru-RU" sz="2000" b="1" dirty="0">
              <a:solidFill>
                <a:schemeClr val="accent1">
                  <a:lumMod val="75000"/>
                </a:schemeClr>
              </a:solidFill>
            </a:endParaRPr>
          </a:p>
        </p:txBody>
      </p:sp>
    </p:spTree>
    <p:extLst>
      <p:ext uri="{BB962C8B-B14F-4D97-AF65-F5344CB8AC3E}">
        <p14:creationId xmlns:p14="http://schemas.microsoft.com/office/powerpoint/2010/main" xmlns="" val="11899986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2825" y="39786"/>
            <a:ext cx="11463268" cy="1024739"/>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400" dirty="0" smtClean="0">
                <a:solidFill>
                  <a:schemeClr val="accent1">
                    <a:lumMod val="75000"/>
                  </a:schemeClr>
                </a:solidFill>
              </a:rPr>
              <a:t>Муниципальная программа  «Безопасность Бокситогорского муниципального района»</a:t>
            </a:r>
            <a:endParaRPr lang="ru-RU" sz="3400" dirty="0">
              <a:solidFill>
                <a:schemeClr val="accent1">
                  <a:lumMod val="75000"/>
                </a:schemeClr>
              </a:solidFill>
            </a:endParaRPr>
          </a:p>
        </p:txBody>
      </p:sp>
      <p:pic>
        <p:nvPicPr>
          <p:cNvPr id="9" name="Рисунок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638650" y="4834447"/>
            <a:ext cx="2227589" cy="2023553"/>
          </a:xfrm>
          <a:prstGeom prst="rect">
            <a:avLst/>
          </a:prstGeom>
        </p:spPr>
      </p:pic>
      <p:pic>
        <p:nvPicPr>
          <p:cNvPr id="11" name="Рисунок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4490113"/>
            <a:ext cx="2601023" cy="2367887"/>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43134" y="4284999"/>
            <a:ext cx="1942515" cy="2477467"/>
          </a:xfrm>
          <a:prstGeom prst="rect">
            <a:avLst/>
          </a:prstGeom>
        </p:spPr>
      </p:pic>
      <p:sp>
        <p:nvSpPr>
          <p:cNvPr id="13" name="Lock"/>
          <p:cNvSpPr>
            <a:spLocks noEditPoints="1" noChangeArrowheads="1"/>
          </p:cNvSpPr>
          <p:nvPr/>
        </p:nvSpPr>
        <p:spPr bwMode="auto">
          <a:xfrm>
            <a:off x="194551" y="217794"/>
            <a:ext cx="501485" cy="655663"/>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graphicFrame>
        <p:nvGraphicFramePr>
          <p:cNvPr id="14" name="Диаграмма 13"/>
          <p:cNvGraphicFramePr/>
          <p:nvPr/>
        </p:nvGraphicFramePr>
        <p:xfrm>
          <a:off x="0" y="859809"/>
          <a:ext cx="8215953" cy="3364174"/>
        </p:xfrm>
        <a:graphic>
          <a:graphicData uri="http://schemas.openxmlformats.org/drawingml/2006/chart">
            <c:chart xmlns:c="http://schemas.openxmlformats.org/drawingml/2006/chart" xmlns:r="http://schemas.openxmlformats.org/officeDocument/2006/relationships" r:id="rId5"/>
          </a:graphicData>
        </a:graphic>
      </p:graphicFrame>
      <p:sp>
        <p:nvSpPr>
          <p:cNvPr id="15" name="Прямоугольник 14"/>
          <p:cNvSpPr/>
          <p:nvPr/>
        </p:nvSpPr>
        <p:spPr>
          <a:xfrm>
            <a:off x="3240494" y="1516010"/>
            <a:ext cx="2735814" cy="707886"/>
          </a:xfrm>
          <a:prstGeom prst="rect">
            <a:avLst/>
          </a:prstGeom>
        </p:spPr>
        <p:txBody>
          <a:bodyPr wrap="none">
            <a:spAutoFit/>
          </a:bodyPr>
          <a:lstStyle/>
          <a:p>
            <a:pPr algn="ctr"/>
            <a:r>
              <a:rPr lang="ru-RU" sz="4000" b="1" dirty="0" smtClean="0">
                <a:solidFill>
                  <a:srgbClr val="197DCE"/>
                </a:solidFill>
              </a:rPr>
              <a:t>20,3 </a:t>
            </a:r>
            <a:r>
              <a:rPr lang="ru-RU" sz="2400" b="1" dirty="0" smtClean="0">
                <a:solidFill>
                  <a:srgbClr val="197DCE"/>
                </a:solidFill>
              </a:rPr>
              <a:t>млн. руб.</a:t>
            </a:r>
            <a:endParaRPr lang="ru-RU" sz="2400" b="1" dirty="0">
              <a:solidFill>
                <a:srgbClr val="197DCE"/>
              </a:solidFill>
            </a:endParaRPr>
          </a:p>
        </p:txBody>
      </p:sp>
      <p:sp>
        <p:nvSpPr>
          <p:cNvPr id="16" name="Прямоугольник 15"/>
          <p:cNvSpPr/>
          <p:nvPr/>
        </p:nvSpPr>
        <p:spPr>
          <a:xfrm>
            <a:off x="3153596" y="2500925"/>
            <a:ext cx="2695802" cy="923330"/>
          </a:xfrm>
          <a:prstGeom prst="rect">
            <a:avLst/>
          </a:prstGeom>
        </p:spPr>
        <p:txBody>
          <a:bodyPr wrap="none">
            <a:spAutoFit/>
          </a:bodyPr>
          <a:lstStyle/>
          <a:p>
            <a:pPr algn="ctr"/>
            <a:r>
              <a:rPr lang="ru-RU" sz="4000" b="1" dirty="0" smtClean="0">
                <a:solidFill>
                  <a:srgbClr val="197DCE"/>
                </a:solidFill>
              </a:rPr>
              <a:t>1,1% </a:t>
            </a:r>
          </a:p>
          <a:p>
            <a:pPr algn="ctr"/>
            <a:r>
              <a:rPr lang="ru-RU" sz="1400" b="1" dirty="0" smtClean="0">
                <a:solidFill>
                  <a:srgbClr val="197DCE"/>
                </a:solidFill>
              </a:rPr>
              <a:t>от общего объема расходов</a:t>
            </a:r>
            <a:endParaRPr lang="ru-RU" sz="1400" b="1" dirty="0">
              <a:solidFill>
                <a:srgbClr val="197DCE"/>
              </a:solidFill>
            </a:endParaRPr>
          </a:p>
        </p:txBody>
      </p:sp>
      <p:cxnSp>
        <p:nvCxnSpPr>
          <p:cNvPr id="17" name="Скругленная соединительная линия 16"/>
          <p:cNvCxnSpPr/>
          <p:nvPr/>
        </p:nvCxnSpPr>
        <p:spPr>
          <a:xfrm flipV="1">
            <a:off x="2088107" y="2879677"/>
            <a:ext cx="1378424" cy="805218"/>
          </a:xfrm>
          <a:prstGeom prst="curvedConnector3">
            <a:avLst>
              <a:gd name="adj1" fmla="val 50000"/>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a:off x="7929342" y="2156352"/>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20" name="Скругленный прямоугольник 19"/>
          <p:cNvSpPr/>
          <p:nvPr/>
        </p:nvSpPr>
        <p:spPr>
          <a:xfrm>
            <a:off x="7178722" y="3316405"/>
            <a:ext cx="4353636" cy="1665027"/>
          </a:xfrm>
          <a:prstGeom prst="roundRect">
            <a:avLst/>
          </a:prstGeom>
          <a:solidFill>
            <a:schemeClr val="bg1"/>
          </a:solidFill>
          <a:ln w="38100" cap="flat">
            <a:solidFill>
              <a:schemeClr val="accent1">
                <a:lumMod val="50000"/>
              </a:schemeClr>
            </a:solidFill>
            <a:prstDash val="solid"/>
            <a:miter/>
          </a:ln>
        </p:spPr>
        <p:txBody>
          <a:bodyPr rtlCol="0" anchor="ctr"/>
          <a:lstStyle/>
          <a:p>
            <a:pPr algn="ctr"/>
            <a:r>
              <a:rPr lang="ru-RU" sz="2000" b="1" dirty="0" smtClean="0">
                <a:solidFill>
                  <a:schemeClr val="accent1">
                    <a:lumMod val="75000"/>
                  </a:schemeClr>
                </a:solidFill>
              </a:rPr>
              <a:t>Комплексное повышение уровня безопасности территории Бокситогорского муниципального района</a:t>
            </a:r>
            <a:endParaRPr lang="ru-RU" sz="2000" b="1" dirty="0">
              <a:solidFill>
                <a:schemeClr val="accent1">
                  <a:lumMod val="75000"/>
                </a:schemeClr>
              </a:solidFill>
            </a:endParaRPr>
          </a:p>
        </p:txBody>
      </p:sp>
    </p:spTree>
    <p:extLst>
      <p:ext uri="{BB962C8B-B14F-4D97-AF65-F5344CB8AC3E}">
        <p14:creationId xmlns:p14="http://schemas.microsoft.com/office/powerpoint/2010/main" xmlns="" val="1483423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57720" y="0"/>
            <a:ext cx="11463268"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400" dirty="0" smtClean="0">
                <a:solidFill>
                  <a:schemeClr val="accent1">
                    <a:lumMod val="75000"/>
                  </a:schemeClr>
                </a:solidFill>
              </a:rPr>
              <a:t>Муниципальная программа  «Безопасность Бокситогорского муниципального района»</a:t>
            </a:r>
            <a:endParaRPr lang="ru-RU" sz="3400" dirty="0">
              <a:solidFill>
                <a:schemeClr val="accent1">
                  <a:lumMod val="75000"/>
                </a:schemeClr>
              </a:solidFill>
            </a:endParaRPr>
          </a:p>
        </p:txBody>
      </p:sp>
      <p:sp>
        <p:nvSpPr>
          <p:cNvPr id="13" name="Rectangle 3"/>
          <p:cNvSpPr>
            <a:spLocks noChangeArrowheads="1"/>
          </p:cNvSpPr>
          <p:nvPr/>
        </p:nvSpPr>
        <p:spPr bwMode="auto">
          <a:xfrm>
            <a:off x="5059297" y="2853680"/>
            <a:ext cx="2016125" cy="576263"/>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14" name="Rectangle 8"/>
          <p:cNvSpPr>
            <a:spLocks noChangeArrowheads="1"/>
          </p:cNvSpPr>
          <p:nvPr/>
        </p:nvSpPr>
        <p:spPr bwMode="auto">
          <a:xfrm>
            <a:off x="5059917" y="3717032"/>
            <a:ext cx="2232248" cy="2304256"/>
          </a:xfrm>
          <a:prstGeom prst="rect">
            <a:avLst/>
          </a:prstGeom>
          <a:noFill/>
          <a:ln w="9525">
            <a:noFill/>
            <a:miter lim="800000"/>
            <a:headEnd/>
            <a:tailEnd/>
          </a:ln>
          <a:effectLst/>
        </p:spPr>
        <p:txBody>
          <a:bodyPr/>
          <a:lstStyle/>
          <a:p>
            <a:pPr marL="342900" indent="-342900" algn="just">
              <a:lnSpc>
                <a:spcPct val="80000"/>
              </a:lnSpc>
              <a:spcBef>
                <a:spcPct val="20000"/>
              </a:spcBef>
            </a:pPr>
            <a:endParaRPr lang="ru-RU" sz="2000" dirty="0"/>
          </a:p>
        </p:txBody>
      </p:sp>
      <p:sp>
        <p:nvSpPr>
          <p:cNvPr id="15" name="Rectangle 8"/>
          <p:cNvSpPr>
            <a:spLocks noChangeArrowheads="1"/>
          </p:cNvSpPr>
          <p:nvPr/>
        </p:nvSpPr>
        <p:spPr bwMode="auto">
          <a:xfrm>
            <a:off x="3619757" y="4075125"/>
            <a:ext cx="3672408" cy="2880320"/>
          </a:xfrm>
          <a:prstGeom prst="rect">
            <a:avLst/>
          </a:prstGeom>
          <a:noFill/>
          <a:ln w="9525">
            <a:noFill/>
            <a:miter lim="800000"/>
            <a:headEnd/>
            <a:tailEnd/>
          </a:ln>
          <a:effectLst/>
        </p:spPr>
        <p:txBody>
          <a:bodyPr/>
          <a:lstStyle/>
          <a:p>
            <a:pPr marL="342900" indent="-342900" algn="ctr">
              <a:lnSpc>
                <a:spcPct val="80000"/>
              </a:lnSpc>
              <a:spcBef>
                <a:spcPct val="20000"/>
              </a:spcBef>
            </a:pPr>
            <a:endParaRPr lang="ru-RU" sz="2000" dirty="0"/>
          </a:p>
        </p:txBody>
      </p:sp>
      <p:sp>
        <p:nvSpPr>
          <p:cNvPr id="10" name="Овал 9"/>
          <p:cNvSpPr/>
          <p:nvPr/>
        </p:nvSpPr>
        <p:spPr>
          <a:xfrm>
            <a:off x="1255593" y="1105462"/>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11" name="Прямоугольник 10"/>
          <p:cNvSpPr/>
          <p:nvPr/>
        </p:nvSpPr>
        <p:spPr>
          <a:xfrm>
            <a:off x="727881" y="2160091"/>
            <a:ext cx="6942162" cy="1323439"/>
          </a:xfrm>
          <a:prstGeom prst="rect">
            <a:avLst/>
          </a:prstGeom>
        </p:spPr>
        <p:txBody>
          <a:bodyPr wrap="square">
            <a:spAutoFit/>
          </a:bodyPr>
          <a:lstStyle/>
          <a:p>
            <a:r>
              <a:rPr lang="ru-RU" sz="2000" b="1" dirty="0" smtClean="0">
                <a:solidFill>
                  <a:schemeClr val="accent1">
                    <a:lumMod val="75000"/>
                  </a:schemeClr>
                </a:solidFill>
              </a:rPr>
              <a:t>Обеспечение общественной безопасности, правопорядка и профилактики правонарушений на территории Бокситогорского муниципального района – 2,7 млн. руб. </a:t>
            </a:r>
            <a:endParaRPr lang="ru-RU" sz="2000" b="1" dirty="0">
              <a:solidFill>
                <a:schemeClr val="accent1">
                  <a:lumMod val="75000"/>
                </a:schemeClr>
              </a:solidFill>
            </a:endParaRPr>
          </a:p>
        </p:txBody>
      </p:sp>
      <p:sp>
        <p:nvSpPr>
          <p:cNvPr id="12" name="Прямоугольник 11"/>
          <p:cNvSpPr/>
          <p:nvPr/>
        </p:nvSpPr>
        <p:spPr>
          <a:xfrm>
            <a:off x="755177" y="3577436"/>
            <a:ext cx="6887569" cy="1631216"/>
          </a:xfrm>
          <a:prstGeom prst="rect">
            <a:avLst/>
          </a:prstGeom>
        </p:spPr>
        <p:txBody>
          <a:bodyPr wrap="square">
            <a:spAutoFit/>
          </a:bodyPr>
          <a:lstStyle/>
          <a:p>
            <a:r>
              <a:rPr lang="ru-RU" sz="2000" b="1" dirty="0" smtClean="0">
                <a:solidFill>
                  <a:schemeClr val="accent1">
                    <a:lumMod val="75000"/>
                  </a:schemeClr>
                </a:solidFill>
              </a:rPr>
              <a:t>Предупреждение чрезвычайных ситуаций, развитие гражданской обороны, защита населения и территорий от чрезвычайных ситуаций природного и техногенного характера, обеспечение пожарной безопасности – 12,1 млн. руб.</a:t>
            </a:r>
            <a:endParaRPr lang="ru-RU" sz="2000" dirty="0">
              <a:solidFill>
                <a:schemeClr val="accent1">
                  <a:lumMod val="75000"/>
                </a:schemeClr>
              </a:solidFill>
            </a:endParaRPr>
          </a:p>
        </p:txBody>
      </p:sp>
      <p:sp>
        <p:nvSpPr>
          <p:cNvPr id="17" name="Прямоугольник 16"/>
          <p:cNvSpPr/>
          <p:nvPr/>
        </p:nvSpPr>
        <p:spPr>
          <a:xfrm>
            <a:off x="796119" y="5712557"/>
            <a:ext cx="6464490" cy="707886"/>
          </a:xfrm>
          <a:prstGeom prst="rect">
            <a:avLst/>
          </a:prstGeom>
        </p:spPr>
        <p:txBody>
          <a:bodyPr wrap="square">
            <a:spAutoFit/>
          </a:bodyPr>
          <a:lstStyle/>
          <a:p>
            <a:r>
              <a:rPr lang="ru-RU" sz="2000" b="1" dirty="0" smtClean="0">
                <a:solidFill>
                  <a:schemeClr val="accent1">
                    <a:lumMod val="75000"/>
                  </a:schemeClr>
                </a:solidFill>
              </a:rPr>
              <a:t>Осуществление отдельных государственных полномочий – 5,5 млн. руб.</a:t>
            </a:r>
            <a:endParaRPr lang="ru-RU" sz="2000" dirty="0">
              <a:solidFill>
                <a:schemeClr val="accent1">
                  <a:lumMod val="75000"/>
                </a:schemeClr>
              </a:solidFill>
            </a:endParaRPr>
          </a:p>
        </p:txBody>
      </p:sp>
      <p:sp>
        <p:nvSpPr>
          <p:cNvPr id="18" name="Нашивка 17"/>
          <p:cNvSpPr/>
          <p:nvPr/>
        </p:nvSpPr>
        <p:spPr>
          <a:xfrm rot="5400000">
            <a:off x="228529" y="2528303"/>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9" name="Нашивка 18"/>
          <p:cNvSpPr/>
          <p:nvPr/>
        </p:nvSpPr>
        <p:spPr>
          <a:xfrm rot="5400000">
            <a:off x="244451" y="4291145"/>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20" name="Нашивка 19"/>
          <p:cNvSpPr/>
          <p:nvPr/>
        </p:nvSpPr>
        <p:spPr>
          <a:xfrm rot="5400000">
            <a:off x="192135" y="5821969"/>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pic>
        <p:nvPicPr>
          <p:cNvPr id="22" name="Рисунок 2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97620" y="2456598"/>
            <a:ext cx="4494380" cy="2831890"/>
          </a:xfrm>
          <a:prstGeom prst="rect">
            <a:avLst/>
          </a:prstGeom>
        </p:spPr>
      </p:pic>
    </p:spTree>
    <p:extLst>
      <p:ext uri="{BB962C8B-B14F-4D97-AF65-F5344CB8AC3E}">
        <p14:creationId xmlns:p14="http://schemas.microsoft.com/office/powerpoint/2010/main" xmlns="" val="9254826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848675" y="4031289"/>
            <a:ext cx="2729552" cy="2621995"/>
          </a:xfrm>
          <a:prstGeom prst="rect">
            <a:avLst/>
          </a:prstGeom>
        </p:spPr>
      </p:pic>
      <p:pic>
        <p:nvPicPr>
          <p:cNvPr id="8" name="Рисунок 7"/>
          <p:cNvPicPr>
            <a:picLocks noChangeAspect="1"/>
          </p:cNvPicPr>
          <p:nvPr/>
        </p:nvPicPr>
        <p:blipFill rotWithShape="1">
          <a:blip r:embed="rId3">
            <a:extLst>
              <a:ext uri="{28A0092B-C50C-407E-A947-70E740481C1C}">
                <a14:useLocalDpi xmlns:a14="http://schemas.microsoft.com/office/drawing/2010/main" xmlns="" val="0"/>
              </a:ext>
            </a:extLst>
          </a:blip>
          <a:srcRect l="8254" t="5613" r="9598" b="9604"/>
          <a:stretch/>
        </p:blipFill>
        <p:spPr>
          <a:xfrm>
            <a:off x="0" y="204716"/>
            <a:ext cx="1050878" cy="1084588"/>
          </a:xfrm>
          <a:prstGeom prst="rect">
            <a:avLst/>
          </a:prstGeom>
        </p:spPr>
      </p:pic>
      <p:sp>
        <p:nvSpPr>
          <p:cNvPr id="2" name="Rectangle 2"/>
          <p:cNvSpPr txBox="1">
            <a:spLocks noChangeArrowheads="1"/>
          </p:cNvSpPr>
          <p:nvPr/>
        </p:nvSpPr>
        <p:spPr>
          <a:xfrm>
            <a:off x="1065386" y="39307"/>
            <a:ext cx="11081129"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200" dirty="0" smtClean="0">
                <a:solidFill>
                  <a:schemeClr val="accent1">
                    <a:lumMod val="75000"/>
                  </a:schemeClr>
                </a:solidFill>
              </a:rPr>
              <a:t>Муниципальная программа «Управление собственностью на территории </a:t>
            </a:r>
          </a:p>
          <a:p>
            <a:r>
              <a:rPr lang="ru-RU" sz="3200" dirty="0" smtClean="0">
                <a:solidFill>
                  <a:schemeClr val="accent1">
                    <a:lumMod val="75000"/>
                  </a:schemeClr>
                </a:solidFill>
              </a:rPr>
              <a:t>Бокситогорского муниципального района»</a:t>
            </a:r>
            <a:endParaRPr lang="ru-RU" sz="4800" dirty="0">
              <a:solidFill>
                <a:schemeClr val="accent1">
                  <a:lumMod val="75000"/>
                </a:schemeClr>
              </a:solidFill>
            </a:endParaRPr>
          </a:p>
        </p:txBody>
      </p:sp>
      <p:graphicFrame>
        <p:nvGraphicFramePr>
          <p:cNvPr id="10" name="Диаграмма 9"/>
          <p:cNvGraphicFramePr/>
          <p:nvPr/>
        </p:nvGraphicFramePr>
        <p:xfrm>
          <a:off x="0" y="1078173"/>
          <a:ext cx="8215953" cy="3364174"/>
        </p:xfrm>
        <a:graphic>
          <a:graphicData uri="http://schemas.openxmlformats.org/drawingml/2006/chart">
            <c:chart xmlns:c="http://schemas.openxmlformats.org/drawingml/2006/chart" xmlns:r="http://schemas.openxmlformats.org/officeDocument/2006/relationships" r:id="rId4"/>
          </a:graphicData>
        </a:graphic>
      </p:graphicFrame>
      <p:sp>
        <p:nvSpPr>
          <p:cNvPr id="11" name="Прямоугольник 10"/>
          <p:cNvSpPr/>
          <p:nvPr/>
        </p:nvSpPr>
        <p:spPr>
          <a:xfrm>
            <a:off x="3383161" y="1516010"/>
            <a:ext cx="2450479" cy="707886"/>
          </a:xfrm>
          <a:prstGeom prst="rect">
            <a:avLst/>
          </a:prstGeom>
        </p:spPr>
        <p:txBody>
          <a:bodyPr wrap="none">
            <a:spAutoFit/>
          </a:bodyPr>
          <a:lstStyle/>
          <a:p>
            <a:pPr algn="ctr"/>
            <a:r>
              <a:rPr lang="ru-RU" sz="4000" b="1" dirty="0" smtClean="0">
                <a:solidFill>
                  <a:srgbClr val="197DCE"/>
                </a:solidFill>
              </a:rPr>
              <a:t>4,3 </a:t>
            </a:r>
            <a:r>
              <a:rPr lang="ru-RU" sz="2400" b="1" dirty="0" smtClean="0">
                <a:solidFill>
                  <a:srgbClr val="197DCE"/>
                </a:solidFill>
              </a:rPr>
              <a:t>млн. руб.</a:t>
            </a:r>
            <a:endParaRPr lang="ru-RU" sz="2400" b="1" dirty="0">
              <a:solidFill>
                <a:srgbClr val="197DCE"/>
              </a:solidFill>
            </a:endParaRPr>
          </a:p>
        </p:txBody>
      </p:sp>
      <p:cxnSp>
        <p:nvCxnSpPr>
          <p:cNvPr id="12" name="Скругленная соединительная линия 11"/>
          <p:cNvCxnSpPr/>
          <p:nvPr/>
        </p:nvCxnSpPr>
        <p:spPr>
          <a:xfrm flipV="1">
            <a:off x="2060812" y="3002507"/>
            <a:ext cx="1514901" cy="941697"/>
          </a:xfrm>
          <a:prstGeom prst="curvedConnector3">
            <a:avLst>
              <a:gd name="adj1" fmla="val 50000"/>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3153596" y="2500925"/>
            <a:ext cx="2695802" cy="923330"/>
          </a:xfrm>
          <a:prstGeom prst="rect">
            <a:avLst/>
          </a:prstGeom>
        </p:spPr>
        <p:txBody>
          <a:bodyPr wrap="none">
            <a:spAutoFit/>
          </a:bodyPr>
          <a:lstStyle/>
          <a:p>
            <a:pPr algn="ctr"/>
            <a:r>
              <a:rPr lang="ru-RU" sz="4000" b="1" dirty="0" smtClean="0">
                <a:solidFill>
                  <a:srgbClr val="197DCE"/>
                </a:solidFill>
              </a:rPr>
              <a:t>0,2% </a:t>
            </a:r>
          </a:p>
          <a:p>
            <a:pPr algn="ctr"/>
            <a:r>
              <a:rPr lang="ru-RU" sz="1400" b="1" dirty="0" smtClean="0">
                <a:solidFill>
                  <a:srgbClr val="197DCE"/>
                </a:solidFill>
              </a:rPr>
              <a:t>от общего объема расходов</a:t>
            </a:r>
            <a:endParaRPr lang="ru-RU" sz="1400" b="1" dirty="0">
              <a:solidFill>
                <a:srgbClr val="197DCE"/>
              </a:solidFill>
            </a:endParaRPr>
          </a:p>
        </p:txBody>
      </p:sp>
      <p:sp>
        <p:nvSpPr>
          <p:cNvPr id="16" name="Овал 15"/>
          <p:cNvSpPr/>
          <p:nvPr/>
        </p:nvSpPr>
        <p:spPr>
          <a:xfrm>
            <a:off x="7642739" y="2129056"/>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17" name="Скругленный прямоугольник 16"/>
          <p:cNvSpPr/>
          <p:nvPr/>
        </p:nvSpPr>
        <p:spPr>
          <a:xfrm>
            <a:off x="6974006" y="3439233"/>
            <a:ext cx="4203510" cy="1187355"/>
          </a:xfrm>
          <a:prstGeom prst="roundRect">
            <a:avLst/>
          </a:prstGeom>
          <a:solidFill>
            <a:schemeClr val="bg1"/>
          </a:solidFill>
          <a:ln w="38100" cap="flat">
            <a:solidFill>
              <a:schemeClr val="accent1">
                <a:lumMod val="50000"/>
              </a:schemeClr>
            </a:solidFill>
            <a:prstDash val="solid"/>
            <a:miter/>
          </a:ln>
        </p:spPr>
        <p:txBody>
          <a:bodyPr rtlCol="0" anchor="ctr"/>
          <a:lstStyle/>
          <a:p>
            <a:pPr algn="ctr"/>
            <a:r>
              <a:rPr lang="ru-RU" sz="2000" b="1" dirty="0" smtClean="0">
                <a:solidFill>
                  <a:schemeClr val="accent1">
                    <a:lumMod val="75000"/>
                  </a:schemeClr>
                </a:solidFill>
              </a:rPr>
              <a:t>Рациональное использование земельных ресурсов и объектов недвижимости</a:t>
            </a:r>
            <a:endParaRPr lang="ru-RU" sz="2000" b="1" dirty="0">
              <a:solidFill>
                <a:schemeClr val="accent1">
                  <a:lumMod val="75000"/>
                </a:schemeClr>
              </a:solidFill>
            </a:endParaRPr>
          </a:p>
        </p:txBody>
      </p:sp>
      <p:pic>
        <p:nvPicPr>
          <p:cNvPr id="19" name="Рисунок 18" descr="zemuchastky.jpg"/>
          <p:cNvPicPr>
            <a:picLocks noChangeAspect="1"/>
          </p:cNvPicPr>
          <p:nvPr/>
        </p:nvPicPr>
        <p:blipFill>
          <a:blip r:embed="rId5"/>
          <a:stretch>
            <a:fillRect/>
          </a:stretch>
        </p:blipFill>
        <p:spPr>
          <a:xfrm>
            <a:off x="423085" y="4657298"/>
            <a:ext cx="3330055" cy="1873156"/>
          </a:xfrm>
          <a:prstGeom prst="rect">
            <a:avLst/>
          </a:prstGeom>
        </p:spPr>
      </p:pic>
    </p:spTree>
    <p:extLst>
      <p:ext uri="{BB962C8B-B14F-4D97-AF65-F5344CB8AC3E}">
        <p14:creationId xmlns:p14="http://schemas.microsoft.com/office/powerpoint/2010/main" xmlns="" val="9627573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3674" y="39307"/>
            <a:ext cx="11081129"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200" dirty="0" smtClean="0">
                <a:solidFill>
                  <a:schemeClr val="accent1">
                    <a:lumMod val="75000"/>
                  </a:schemeClr>
                </a:solidFill>
              </a:rPr>
              <a:t>Муниципальная программа «Управление собственностью на территории </a:t>
            </a:r>
          </a:p>
          <a:p>
            <a:r>
              <a:rPr lang="ru-RU" sz="3200" dirty="0" smtClean="0">
                <a:solidFill>
                  <a:schemeClr val="accent1">
                    <a:lumMod val="75000"/>
                  </a:schemeClr>
                </a:solidFill>
              </a:rPr>
              <a:t>Бокситогорского муниципального района»</a:t>
            </a:r>
            <a:endParaRPr lang="ru-RU" sz="4800" dirty="0">
              <a:solidFill>
                <a:schemeClr val="accent1">
                  <a:lumMod val="75000"/>
                </a:schemeClr>
              </a:solidFill>
            </a:endParaRPr>
          </a:p>
        </p:txBody>
      </p:sp>
      <p:sp>
        <p:nvSpPr>
          <p:cNvPr id="14" name="Овал 13"/>
          <p:cNvSpPr/>
          <p:nvPr/>
        </p:nvSpPr>
        <p:spPr>
          <a:xfrm>
            <a:off x="859808" y="1678668"/>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15" name="Нашивка 14"/>
          <p:cNvSpPr/>
          <p:nvPr/>
        </p:nvSpPr>
        <p:spPr>
          <a:xfrm rot="5400000">
            <a:off x="242176" y="3074213"/>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8" name="Нашивка 17"/>
          <p:cNvSpPr/>
          <p:nvPr/>
        </p:nvSpPr>
        <p:spPr>
          <a:xfrm rot="5400000">
            <a:off x="244451" y="4918934"/>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20" name="Нашивка 19"/>
          <p:cNvSpPr/>
          <p:nvPr/>
        </p:nvSpPr>
        <p:spPr>
          <a:xfrm rot="5400000">
            <a:off x="274022" y="6053976"/>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21" name="Прямоугольник 20"/>
          <p:cNvSpPr/>
          <p:nvPr/>
        </p:nvSpPr>
        <p:spPr>
          <a:xfrm>
            <a:off x="837062" y="2692358"/>
            <a:ext cx="6273421" cy="1631216"/>
          </a:xfrm>
          <a:prstGeom prst="rect">
            <a:avLst/>
          </a:prstGeom>
        </p:spPr>
        <p:txBody>
          <a:bodyPr wrap="square">
            <a:spAutoFit/>
          </a:bodyPr>
          <a:lstStyle/>
          <a:p>
            <a:r>
              <a:rPr lang="ru-RU" sz="2000" b="1" dirty="0" smtClean="0">
                <a:solidFill>
                  <a:schemeClr val="accent1">
                    <a:lumMod val="75000"/>
                  </a:schemeClr>
                </a:solidFill>
              </a:rPr>
              <a:t>Подготовка документов и осуществление государственного кадастрового учета и (или) государственной регистрации прав собственности на объекты недвижимого имущества – 0,5 млн. руб.</a:t>
            </a:r>
            <a:endParaRPr lang="ru-RU" sz="2000" dirty="0">
              <a:solidFill>
                <a:schemeClr val="accent1">
                  <a:lumMod val="75000"/>
                </a:schemeClr>
              </a:solidFill>
            </a:endParaRPr>
          </a:p>
        </p:txBody>
      </p:sp>
      <p:sp>
        <p:nvSpPr>
          <p:cNvPr id="22" name="Прямоугольник 21"/>
          <p:cNvSpPr/>
          <p:nvPr/>
        </p:nvSpPr>
        <p:spPr>
          <a:xfrm>
            <a:off x="864359" y="4716271"/>
            <a:ext cx="6096000" cy="707886"/>
          </a:xfrm>
          <a:prstGeom prst="rect">
            <a:avLst/>
          </a:prstGeom>
        </p:spPr>
        <p:txBody>
          <a:bodyPr>
            <a:spAutoFit/>
          </a:bodyPr>
          <a:lstStyle/>
          <a:p>
            <a:r>
              <a:rPr lang="ru-RU" sz="2000" b="1" dirty="0" smtClean="0">
                <a:solidFill>
                  <a:schemeClr val="accent1">
                    <a:lumMod val="75000"/>
                  </a:schemeClr>
                </a:solidFill>
              </a:rPr>
              <a:t>Обеспечение содержания и использования муниципальной собственности – 3,0 млн. руб.</a:t>
            </a:r>
            <a:endParaRPr lang="ru-RU" sz="2000" dirty="0">
              <a:solidFill>
                <a:schemeClr val="accent1">
                  <a:lumMod val="75000"/>
                </a:schemeClr>
              </a:solidFill>
            </a:endParaRPr>
          </a:p>
        </p:txBody>
      </p:sp>
      <p:sp>
        <p:nvSpPr>
          <p:cNvPr id="23" name="Прямоугольник 22"/>
          <p:cNvSpPr/>
          <p:nvPr/>
        </p:nvSpPr>
        <p:spPr>
          <a:xfrm>
            <a:off x="892079" y="5904455"/>
            <a:ext cx="6286643" cy="707886"/>
          </a:xfrm>
          <a:prstGeom prst="rect">
            <a:avLst/>
          </a:prstGeom>
        </p:spPr>
        <p:txBody>
          <a:bodyPr wrap="square">
            <a:spAutoFit/>
          </a:bodyPr>
          <a:lstStyle/>
          <a:p>
            <a:r>
              <a:rPr lang="ru-RU" sz="2000" b="1" dirty="0" smtClean="0">
                <a:solidFill>
                  <a:schemeClr val="accent1">
                    <a:lumMod val="75000"/>
                  </a:schemeClr>
                </a:solidFill>
              </a:rPr>
              <a:t>Осуществление отдельных полномочий поселений – 0,7 млн. руб. </a:t>
            </a:r>
            <a:endParaRPr lang="ru-RU" sz="2000" dirty="0">
              <a:solidFill>
                <a:schemeClr val="accent1">
                  <a:lumMod val="75000"/>
                </a:schemeClr>
              </a:solidFill>
            </a:endParaRPr>
          </a:p>
        </p:txBody>
      </p:sp>
      <p:pic>
        <p:nvPicPr>
          <p:cNvPr id="24" name="Рисунок 23" descr="1970ad3f6c01f4b1fdc2e91147ac4942.png"/>
          <p:cNvPicPr>
            <a:picLocks noChangeAspect="1"/>
          </p:cNvPicPr>
          <p:nvPr/>
        </p:nvPicPr>
        <p:blipFill>
          <a:blip r:embed="rId2"/>
          <a:stretch>
            <a:fillRect/>
          </a:stretch>
        </p:blipFill>
        <p:spPr>
          <a:xfrm>
            <a:off x="5910245" y="1937981"/>
            <a:ext cx="6659344" cy="3745881"/>
          </a:xfrm>
          <a:prstGeom prst="rect">
            <a:avLst/>
          </a:prstGeom>
        </p:spPr>
      </p:pic>
    </p:spTree>
    <p:extLst>
      <p:ext uri="{BB962C8B-B14F-4D97-AF65-F5344CB8AC3E}">
        <p14:creationId xmlns:p14="http://schemas.microsoft.com/office/powerpoint/2010/main" xmlns="" val="9627573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92172" y="1382265"/>
            <a:ext cx="7886700"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400" smtClean="0"/>
              <a:t/>
            </a:r>
            <a:br>
              <a:rPr lang="ru-RU" sz="2400" smtClean="0"/>
            </a:br>
            <a:r>
              <a:rPr lang="ru-RU" sz="2400" smtClean="0"/>
              <a:t> </a:t>
            </a:r>
            <a:br>
              <a:rPr lang="ru-RU" sz="2400" smtClean="0"/>
            </a:br>
            <a:r>
              <a:rPr lang="ru-RU" sz="2400" smtClean="0"/>
              <a:t/>
            </a:r>
            <a:br>
              <a:rPr lang="ru-RU" sz="2400" smtClean="0"/>
            </a:br>
            <a:endParaRPr lang="ru-RU" sz="2400" dirty="0"/>
          </a:p>
        </p:txBody>
      </p:sp>
      <p:sp>
        <p:nvSpPr>
          <p:cNvPr id="6" name="Rectangle 1"/>
          <p:cNvSpPr>
            <a:spLocks noChangeArrowheads="1"/>
          </p:cNvSpPr>
          <p:nvPr/>
        </p:nvSpPr>
        <p:spPr bwMode="auto">
          <a:xfrm>
            <a:off x="1542197" y="51109"/>
            <a:ext cx="9403307"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ru-RU" sz="2600" b="1" dirty="0" smtClean="0">
                <a:solidFill>
                  <a:schemeClr val="accent1">
                    <a:lumMod val="75000"/>
                  </a:schemeClr>
                </a:solidFill>
                <a:latin typeface="+mj-lt"/>
                <a:ea typeface="+mj-ea"/>
                <a:cs typeface="+mj-cs"/>
              </a:rPr>
              <a:t>Муниципальная программа «Содержание автомобильных дорог общего пользования и обеспечение регулярных пассажирских перевозок на территории Бокситогорского муниципального района»</a:t>
            </a:r>
            <a:endParaRPr lang="ru-RU" sz="2600" b="1" dirty="0">
              <a:solidFill>
                <a:schemeClr val="accent1">
                  <a:lumMod val="75000"/>
                </a:schemeClr>
              </a:solidFill>
              <a:latin typeface="+mj-lt"/>
              <a:ea typeface="+mj-ea"/>
              <a:cs typeface="+mj-cs"/>
            </a:endParaRPr>
          </a:p>
        </p:txBody>
      </p:sp>
      <p:graphicFrame>
        <p:nvGraphicFramePr>
          <p:cNvPr id="14" name="Диаграмма 13"/>
          <p:cNvGraphicFramePr/>
          <p:nvPr/>
        </p:nvGraphicFramePr>
        <p:xfrm>
          <a:off x="0" y="1569492"/>
          <a:ext cx="8215953" cy="3364174"/>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Скругленная соединительная линия 14"/>
          <p:cNvCxnSpPr/>
          <p:nvPr/>
        </p:nvCxnSpPr>
        <p:spPr>
          <a:xfrm flipV="1">
            <a:off x="2060812" y="3534770"/>
            <a:ext cx="1514901" cy="941697"/>
          </a:xfrm>
          <a:prstGeom prst="curvedConnector3">
            <a:avLst>
              <a:gd name="adj1" fmla="val 50000"/>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3486155" y="2334875"/>
            <a:ext cx="2735814" cy="707886"/>
          </a:xfrm>
          <a:prstGeom prst="rect">
            <a:avLst/>
          </a:prstGeom>
        </p:spPr>
        <p:txBody>
          <a:bodyPr wrap="none">
            <a:spAutoFit/>
          </a:bodyPr>
          <a:lstStyle/>
          <a:p>
            <a:pPr algn="ctr"/>
            <a:r>
              <a:rPr lang="ru-RU" sz="4000" b="1" dirty="0" smtClean="0">
                <a:solidFill>
                  <a:srgbClr val="197DCE"/>
                </a:solidFill>
              </a:rPr>
              <a:t>55,7 </a:t>
            </a:r>
            <a:r>
              <a:rPr lang="ru-RU" sz="2400" b="1" dirty="0" smtClean="0">
                <a:solidFill>
                  <a:srgbClr val="197DCE"/>
                </a:solidFill>
              </a:rPr>
              <a:t>млн. руб.</a:t>
            </a:r>
            <a:endParaRPr lang="ru-RU" sz="2400" b="1" dirty="0">
              <a:solidFill>
                <a:srgbClr val="197DCE"/>
              </a:solidFill>
            </a:endParaRPr>
          </a:p>
        </p:txBody>
      </p:sp>
      <p:sp>
        <p:nvSpPr>
          <p:cNvPr id="17" name="Прямоугольник 16"/>
          <p:cNvSpPr/>
          <p:nvPr/>
        </p:nvSpPr>
        <p:spPr>
          <a:xfrm>
            <a:off x="3085357" y="3292495"/>
            <a:ext cx="2695802" cy="923330"/>
          </a:xfrm>
          <a:prstGeom prst="rect">
            <a:avLst/>
          </a:prstGeom>
        </p:spPr>
        <p:txBody>
          <a:bodyPr wrap="none">
            <a:spAutoFit/>
          </a:bodyPr>
          <a:lstStyle/>
          <a:p>
            <a:pPr algn="ctr"/>
            <a:r>
              <a:rPr lang="ru-RU" sz="4000" b="1" dirty="0" smtClean="0">
                <a:solidFill>
                  <a:srgbClr val="197DCE"/>
                </a:solidFill>
              </a:rPr>
              <a:t>2,8% </a:t>
            </a:r>
          </a:p>
          <a:p>
            <a:pPr algn="ctr"/>
            <a:r>
              <a:rPr lang="ru-RU" sz="1400" b="1" dirty="0" smtClean="0">
                <a:solidFill>
                  <a:srgbClr val="197DCE"/>
                </a:solidFill>
              </a:rPr>
              <a:t>от общего объема расходов</a:t>
            </a:r>
            <a:endParaRPr lang="ru-RU" sz="1400" b="1" dirty="0">
              <a:solidFill>
                <a:srgbClr val="197DCE"/>
              </a:solidFill>
            </a:endParaRPr>
          </a:p>
        </p:txBody>
      </p:sp>
      <p:sp>
        <p:nvSpPr>
          <p:cNvPr id="19" name="Овал 18"/>
          <p:cNvSpPr/>
          <p:nvPr/>
        </p:nvSpPr>
        <p:spPr>
          <a:xfrm>
            <a:off x="7642739" y="2129056"/>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20" name="Скругленный прямоугольник 19"/>
          <p:cNvSpPr/>
          <p:nvPr/>
        </p:nvSpPr>
        <p:spPr>
          <a:xfrm>
            <a:off x="6892119" y="3343701"/>
            <a:ext cx="4408228" cy="3261815"/>
          </a:xfrm>
          <a:prstGeom prst="roundRect">
            <a:avLst/>
          </a:prstGeom>
          <a:solidFill>
            <a:schemeClr val="bg1"/>
          </a:solidFill>
          <a:ln w="38100" cap="flat">
            <a:solidFill>
              <a:schemeClr val="accent1">
                <a:lumMod val="75000"/>
              </a:schemeClr>
            </a:solidFill>
            <a:prstDash val="solid"/>
            <a:miter/>
          </a:ln>
        </p:spPr>
        <p:txBody>
          <a:bodyPr rtlCol="0" anchor="ctr"/>
          <a:lstStyle/>
          <a:p>
            <a:pPr algn="ctr"/>
            <a:r>
              <a:rPr lang="ru-RU" b="1" dirty="0" smtClean="0">
                <a:solidFill>
                  <a:schemeClr val="accent1">
                    <a:lumMod val="75000"/>
                  </a:schemeClr>
                </a:solidFill>
              </a:rPr>
              <a:t>Повышение уровня технического состояния дорог общего пользования, мостов и иных транспортных инженерных сооружений, находящихся на балансе Бокситогорского муниципального района; повышение доступности и качества транспортных услуг для населения Бокситогорского муниципального района</a:t>
            </a:r>
            <a:endParaRPr lang="ru-RU" b="1" dirty="0">
              <a:solidFill>
                <a:schemeClr val="accent1">
                  <a:lumMod val="75000"/>
                </a:schemeClr>
              </a:solidFill>
            </a:endParaRPr>
          </a:p>
        </p:txBody>
      </p:sp>
      <p:pic>
        <p:nvPicPr>
          <p:cNvPr id="21" name="Рисунок 20" descr="bus-vector-png-2.png"/>
          <p:cNvPicPr>
            <a:picLocks noChangeAspect="1"/>
          </p:cNvPicPr>
          <p:nvPr/>
        </p:nvPicPr>
        <p:blipFill>
          <a:blip r:embed="rId3"/>
          <a:stretch>
            <a:fillRect/>
          </a:stretch>
        </p:blipFill>
        <p:spPr>
          <a:xfrm>
            <a:off x="3603008" y="5035709"/>
            <a:ext cx="2382285" cy="1644870"/>
          </a:xfrm>
          <a:prstGeom prst="rect">
            <a:avLst/>
          </a:prstGeom>
        </p:spPr>
      </p:pic>
      <p:pic>
        <p:nvPicPr>
          <p:cNvPr id="22" name="Рисунок 21" descr="9b1e4866e2802df2a8e1ef0e531ff473.jpg"/>
          <p:cNvPicPr>
            <a:picLocks noChangeAspect="1"/>
          </p:cNvPicPr>
          <p:nvPr/>
        </p:nvPicPr>
        <p:blipFill>
          <a:blip r:embed="rId4"/>
          <a:stretch>
            <a:fillRect/>
          </a:stretch>
        </p:blipFill>
        <p:spPr>
          <a:xfrm>
            <a:off x="682388" y="5011571"/>
            <a:ext cx="2621280" cy="1638300"/>
          </a:xfrm>
          <a:prstGeom prst="rect">
            <a:avLst/>
          </a:prstGeom>
        </p:spPr>
      </p:pic>
      <p:pic>
        <p:nvPicPr>
          <p:cNvPr id="23" name="Рисунок 22" descr="210326_2003.jpg"/>
          <p:cNvPicPr>
            <a:picLocks noChangeAspect="1"/>
          </p:cNvPicPr>
          <p:nvPr/>
        </p:nvPicPr>
        <p:blipFill>
          <a:blip r:embed="rId5"/>
          <a:stretch>
            <a:fillRect/>
          </a:stretch>
        </p:blipFill>
        <p:spPr>
          <a:xfrm>
            <a:off x="0" y="362554"/>
            <a:ext cx="1455475" cy="818333"/>
          </a:xfrm>
          <a:prstGeom prst="rect">
            <a:avLst/>
          </a:prstGeom>
        </p:spPr>
      </p:pic>
    </p:spTree>
    <p:extLst>
      <p:ext uri="{BB962C8B-B14F-4D97-AF65-F5344CB8AC3E}">
        <p14:creationId xmlns:p14="http://schemas.microsoft.com/office/powerpoint/2010/main" xmlns="" val="28171439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92172" y="1382265"/>
            <a:ext cx="7886700" cy="1325563"/>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2400" smtClean="0"/>
              <a:t/>
            </a:r>
            <a:br>
              <a:rPr lang="ru-RU" sz="2400" smtClean="0"/>
            </a:br>
            <a:r>
              <a:rPr lang="ru-RU" sz="2400" smtClean="0"/>
              <a:t> </a:t>
            </a:r>
            <a:br>
              <a:rPr lang="ru-RU" sz="2400" smtClean="0"/>
            </a:br>
            <a:r>
              <a:rPr lang="ru-RU" sz="2400" smtClean="0"/>
              <a:t/>
            </a:r>
            <a:br>
              <a:rPr lang="ru-RU" sz="2400" smtClean="0"/>
            </a:br>
            <a:endParaRPr lang="ru-RU" sz="2400" dirty="0"/>
          </a:p>
        </p:txBody>
      </p:sp>
      <p:sp>
        <p:nvSpPr>
          <p:cNvPr id="6" name="Rectangle 1"/>
          <p:cNvSpPr>
            <a:spLocks noChangeArrowheads="1"/>
          </p:cNvSpPr>
          <p:nvPr/>
        </p:nvSpPr>
        <p:spPr bwMode="auto">
          <a:xfrm>
            <a:off x="204716" y="46444"/>
            <a:ext cx="10140287"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ru-RU" sz="2600" b="1" dirty="0" smtClean="0">
                <a:solidFill>
                  <a:schemeClr val="accent1">
                    <a:lumMod val="75000"/>
                  </a:schemeClr>
                </a:solidFill>
                <a:latin typeface="+mj-lt"/>
                <a:ea typeface="+mj-ea"/>
                <a:cs typeface="+mj-cs"/>
              </a:rPr>
              <a:t>Муниципальная программа «Содержание автомобильных дорог общего пользования и обеспечение регулярных пассажирских перевозок на территории Бокситогорского муниципального района»</a:t>
            </a:r>
            <a:endParaRPr lang="ru-RU" sz="2600" b="1" dirty="0">
              <a:solidFill>
                <a:schemeClr val="accent1">
                  <a:lumMod val="75000"/>
                </a:schemeClr>
              </a:solidFill>
              <a:latin typeface="+mj-lt"/>
              <a:ea typeface="+mj-ea"/>
              <a:cs typeface="+mj-cs"/>
            </a:endParaRPr>
          </a:p>
        </p:txBody>
      </p:sp>
      <p:sp>
        <p:nvSpPr>
          <p:cNvPr id="13" name="Овал 12"/>
          <p:cNvSpPr/>
          <p:nvPr/>
        </p:nvSpPr>
        <p:spPr>
          <a:xfrm>
            <a:off x="805217" y="2019862"/>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18" name="Нашивка 17"/>
          <p:cNvSpPr/>
          <p:nvPr/>
        </p:nvSpPr>
        <p:spPr>
          <a:xfrm rot="5400000">
            <a:off x="242176" y="3674714"/>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23" name="Нашивка 22"/>
          <p:cNvSpPr/>
          <p:nvPr/>
        </p:nvSpPr>
        <p:spPr>
          <a:xfrm rot="5400000">
            <a:off x="285394" y="5178243"/>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24" name="Прямоугольник 23"/>
          <p:cNvSpPr/>
          <p:nvPr/>
        </p:nvSpPr>
        <p:spPr>
          <a:xfrm>
            <a:off x="796120" y="3308529"/>
            <a:ext cx="6096000" cy="1015663"/>
          </a:xfrm>
          <a:prstGeom prst="rect">
            <a:avLst/>
          </a:prstGeom>
        </p:spPr>
        <p:txBody>
          <a:bodyPr>
            <a:spAutoFit/>
          </a:bodyPr>
          <a:lstStyle/>
          <a:p>
            <a:r>
              <a:rPr lang="ru-RU" sz="2000" b="1" dirty="0" smtClean="0">
                <a:solidFill>
                  <a:schemeClr val="accent1">
                    <a:lumMod val="75000"/>
                  </a:schemeClr>
                </a:solidFill>
              </a:rPr>
              <a:t>Содержание автомобильных дорог общего пользования на территории Бокситогорского муниципального района – 26,9 млн. руб.</a:t>
            </a:r>
            <a:endParaRPr lang="ru-RU" sz="2000" dirty="0">
              <a:solidFill>
                <a:schemeClr val="accent1">
                  <a:lumMod val="75000"/>
                </a:schemeClr>
              </a:solidFill>
            </a:endParaRPr>
          </a:p>
        </p:txBody>
      </p:sp>
      <p:sp>
        <p:nvSpPr>
          <p:cNvPr id="25" name="Прямоугольник 24"/>
          <p:cNvSpPr/>
          <p:nvPr/>
        </p:nvSpPr>
        <p:spPr>
          <a:xfrm>
            <a:off x="905302" y="4823423"/>
            <a:ext cx="6096000" cy="1015663"/>
          </a:xfrm>
          <a:prstGeom prst="rect">
            <a:avLst/>
          </a:prstGeom>
        </p:spPr>
        <p:txBody>
          <a:bodyPr>
            <a:spAutoFit/>
          </a:bodyPr>
          <a:lstStyle/>
          <a:p>
            <a:r>
              <a:rPr lang="ru-RU" sz="2000" b="1" dirty="0" smtClean="0">
                <a:solidFill>
                  <a:schemeClr val="accent1">
                    <a:lumMod val="75000"/>
                  </a:schemeClr>
                </a:solidFill>
              </a:rPr>
              <a:t>Обеспечение регулярных пассажирских перевозок на территории Бокситогорского муниципального района – 28,8 млн. руб.</a:t>
            </a:r>
            <a:endParaRPr lang="ru-RU" sz="2000" dirty="0">
              <a:solidFill>
                <a:schemeClr val="accent1">
                  <a:lumMod val="75000"/>
                </a:schemeClr>
              </a:solidFill>
            </a:endParaRPr>
          </a:p>
        </p:txBody>
      </p:sp>
      <p:pic>
        <p:nvPicPr>
          <p:cNvPr id="1026" name="Picture 2"/>
          <p:cNvPicPr>
            <a:picLocks noChangeAspect="1" noChangeArrowheads="1"/>
          </p:cNvPicPr>
          <p:nvPr/>
        </p:nvPicPr>
        <p:blipFill>
          <a:blip r:embed="rId2"/>
          <a:srcRect/>
          <a:stretch>
            <a:fillRect/>
          </a:stretch>
        </p:blipFill>
        <p:spPr bwMode="auto">
          <a:xfrm>
            <a:off x="6892119" y="1946509"/>
            <a:ext cx="3971500" cy="3971500"/>
          </a:xfrm>
          <a:prstGeom prst="rect">
            <a:avLst/>
          </a:prstGeom>
          <a:noFill/>
          <a:ln w="9525">
            <a:noFill/>
            <a:miter lim="800000"/>
            <a:headEnd/>
            <a:tailEnd/>
          </a:ln>
        </p:spPr>
      </p:pic>
    </p:spTree>
    <p:extLst>
      <p:ext uri="{BB962C8B-B14F-4D97-AF65-F5344CB8AC3E}">
        <p14:creationId xmlns:p14="http://schemas.microsoft.com/office/powerpoint/2010/main" xmlns="" val="2817143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3289110"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2" name="Заголовок 1"/>
          <p:cNvSpPr>
            <a:spLocks noGrp="1"/>
          </p:cNvSpPr>
          <p:nvPr>
            <p:ph type="ctrTitle"/>
          </p:nvPr>
        </p:nvSpPr>
        <p:spPr>
          <a:xfrm>
            <a:off x="95536" y="313900"/>
            <a:ext cx="12096464" cy="436727"/>
          </a:xfrm>
        </p:spPr>
        <p:txBody>
          <a:bodyPr>
            <a:normAutofit fontScale="90000"/>
          </a:bodyPr>
          <a:lstStyle/>
          <a:p>
            <a:r>
              <a:rPr lang="ru-RU" dirty="0" smtClean="0">
                <a:solidFill>
                  <a:schemeClr val="accent1">
                    <a:lumMod val="75000"/>
                  </a:schemeClr>
                </a:solidFill>
              </a:rPr>
              <a:t>Показатели социально-экономического развития </a:t>
            </a:r>
            <a:endParaRPr lang="ru-RU" dirty="0">
              <a:solidFill>
                <a:schemeClr val="accent1">
                  <a:lumMod val="75000"/>
                </a:schemeClr>
              </a:solidFill>
            </a:endParaRPr>
          </a:p>
        </p:txBody>
      </p:sp>
      <p:sp>
        <p:nvSpPr>
          <p:cNvPr id="3" name="Подзаголовок 2"/>
          <p:cNvSpPr>
            <a:spLocks noGrp="1"/>
          </p:cNvSpPr>
          <p:nvPr>
            <p:ph type="subTitle" idx="1"/>
          </p:nvPr>
        </p:nvSpPr>
        <p:spPr>
          <a:xfrm>
            <a:off x="304452" y="798878"/>
            <a:ext cx="6843278" cy="496223"/>
          </a:xfrm>
        </p:spPr>
        <p:txBody>
          <a:bodyPr/>
          <a:lstStyle/>
          <a:p>
            <a:r>
              <a:rPr lang="ru-RU" dirty="0" smtClean="0"/>
              <a:t>Инвестиции в основной капитал</a:t>
            </a:r>
            <a:endParaRPr lang="ru-RU" dirty="0"/>
          </a:p>
        </p:txBody>
      </p:sp>
      <p:sp>
        <p:nvSpPr>
          <p:cNvPr id="19" name="Прямоугольник 18"/>
          <p:cNvSpPr/>
          <p:nvPr/>
        </p:nvSpPr>
        <p:spPr>
          <a:xfrm>
            <a:off x="6861808" y="1199444"/>
            <a:ext cx="1340497" cy="369332"/>
          </a:xfrm>
          <a:prstGeom prst="rect">
            <a:avLst/>
          </a:prstGeom>
        </p:spPr>
        <p:txBody>
          <a:bodyPr wrap="square">
            <a:spAutoFit/>
          </a:bodyPr>
          <a:lstStyle/>
          <a:p>
            <a:r>
              <a:rPr lang="ru-RU" dirty="0" smtClean="0"/>
              <a:t>Млн.руб. </a:t>
            </a:r>
            <a:endParaRPr lang="ru-RU" dirty="0"/>
          </a:p>
        </p:txBody>
      </p:sp>
      <p:graphicFrame>
        <p:nvGraphicFramePr>
          <p:cNvPr id="20" name="Диаграмма 19"/>
          <p:cNvGraphicFramePr/>
          <p:nvPr/>
        </p:nvGraphicFramePr>
        <p:xfrm>
          <a:off x="189553" y="1719619"/>
          <a:ext cx="8128000" cy="4814500"/>
        </p:xfrm>
        <a:graphic>
          <a:graphicData uri="http://schemas.openxmlformats.org/drawingml/2006/chart">
            <c:chart xmlns:c="http://schemas.openxmlformats.org/drawingml/2006/chart" xmlns:r="http://schemas.openxmlformats.org/officeDocument/2006/relationships" r:id="rId2"/>
          </a:graphicData>
        </a:graphic>
      </p:graphicFrame>
      <p:sp>
        <p:nvSpPr>
          <p:cNvPr id="17" name="Прямоугольник 16"/>
          <p:cNvSpPr/>
          <p:nvPr/>
        </p:nvSpPr>
        <p:spPr>
          <a:xfrm>
            <a:off x="4864684" y="2177532"/>
            <a:ext cx="936988" cy="369332"/>
          </a:xfrm>
          <a:prstGeom prst="rect">
            <a:avLst/>
          </a:prstGeom>
        </p:spPr>
        <p:txBody>
          <a:bodyPr wrap="none">
            <a:spAutoFit/>
          </a:bodyPr>
          <a:lstStyle/>
          <a:p>
            <a:r>
              <a:rPr lang="ru-RU" dirty="0" smtClean="0"/>
              <a:t>1156,6 </a:t>
            </a:r>
            <a:endParaRPr lang="ru-RU" dirty="0"/>
          </a:p>
        </p:txBody>
      </p:sp>
      <p:sp>
        <p:nvSpPr>
          <p:cNvPr id="8" name="Прямоугольник 7"/>
          <p:cNvSpPr/>
          <p:nvPr/>
        </p:nvSpPr>
        <p:spPr>
          <a:xfrm>
            <a:off x="4252809" y="5264201"/>
            <a:ext cx="761747" cy="369332"/>
          </a:xfrm>
          <a:prstGeom prst="rect">
            <a:avLst/>
          </a:prstGeom>
        </p:spPr>
        <p:txBody>
          <a:bodyPr wrap="none">
            <a:spAutoFit/>
          </a:bodyPr>
          <a:lstStyle/>
          <a:p>
            <a:r>
              <a:rPr lang="ru-RU" dirty="0" smtClean="0"/>
              <a:t>945,7</a:t>
            </a:r>
            <a:endParaRPr lang="ru-RU" dirty="0"/>
          </a:p>
        </p:txBody>
      </p:sp>
      <p:sp>
        <p:nvSpPr>
          <p:cNvPr id="10" name="Прямоугольник 9"/>
          <p:cNvSpPr/>
          <p:nvPr/>
        </p:nvSpPr>
        <p:spPr>
          <a:xfrm>
            <a:off x="4243710" y="4572715"/>
            <a:ext cx="761747" cy="369332"/>
          </a:xfrm>
          <a:prstGeom prst="rect">
            <a:avLst/>
          </a:prstGeom>
        </p:spPr>
        <p:txBody>
          <a:bodyPr wrap="none">
            <a:spAutoFit/>
          </a:bodyPr>
          <a:lstStyle/>
          <a:p>
            <a:r>
              <a:rPr lang="ru-RU" dirty="0" smtClean="0"/>
              <a:t>987,8</a:t>
            </a:r>
            <a:endParaRPr lang="ru-RU" dirty="0"/>
          </a:p>
        </p:txBody>
      </p:sp>
      <p:sp>
        <p:nvSpPr>
          <p:cNvPr id="9" name="Прямоугольник 8"/>
          <p:cNvSpPr/>
          <p:nvPr/>
        </p:nvSpPr>
        <p:spPr>
          <a:xfrm>
            <a:off x="7789855" y="3014598"/>
            <a:ext cx="954107" cy="369332"/>
          </a:xfrm>
          <a:prstGeom prst="rect">
            <a:avLst/>
          </a:prstGeom>
        </p:spPr>
        <p:txBody>
          <a:bodyPr wrap="none">
            <a:spAutoFit/>
          </a:bodyPr>
          <a:lstStyle/>
          <a:p>
            <a:r>
              <a:rPr lang="ru-RU" dirty="0" smtClean="0"/>
              <a:t>3323,4 </a:t>
            </a:r>
            <a:endParaRPr lang="ru-RU" dirty="0"/>
          </a:p>
        </p:txBody>
      </p:sp>
      <p:sp>
        <p:nvSpPr>
          <p:cNvPr id="12" name="Прямоугольник 11"/>
          <p:cNvSpPr/>
          <p:nvPr/>
        </p:nvSpPr>
        <p:spPr>
          <a:xfrm>
            <a:off x="5408321" y="3785694"/>
            <a:ext cx="889987" cy="369332"/>
          </a:xfrm>
          <a:prstGeom prst="rect">
            <a:avLst/>
          </a:prstGeom>
        </p:spPr>
        <p:txBody>
          <a:bodyPr wrap="none">
            <a:spAutoFit/>
          </a:bodyPr>
          <a:lstStyle/>
          <a:p>
            <a:r>
              <a:rPr lang="ru-RU" dirty="0" smtClean="0"/>
              <a:t>1721,8</a:t>
            </a:r>
            <a:endParaRPr lang="ru-RU" dirty="0"/>
          </a:p>
        </p:txBody>
      </p:sp>
      <p:sp>
        <p:nvSpPr>
          <p:cNvPr id="13" name="Прямоугольник 12"/>
          <p:cNvSpPr/>
          <p:nvPr/>
        </p:nvSpPr>
        <p:spPr>
          <a:xfrm>
            <a:off x="818866" y="1501254"/>
            <a:ext cx="3548418" cy="218364"/>
          </a:xfrm>
          <a:prstGeom prst="rect">
            <a:avLst/>
          </a:prstGeom>
          <a:solidFill>
            <a:schemeClr val="bg1"/>
          </a:solidFill>
          <a:ln w="12700" cap="flat">
            <a:noFill/>
            <a:prstDash val="solid"/>
            <a:miter/>
          </a:ln>
        </p:spPr>
        <p:txBody>
          <a:bodyPr rtlCol="0" anchor="ctr"/>
          <a:lstStyle/>
          <a:p>
            <a:pPr algn="l"/>
            <a:endParaRPr lang="ru-RU"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14901" y="122995"/>
            <a:ext cx="9799094"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«Современное образование в Бокситогорском муниципальном районе»</a:t>
            </a:r>
          </a:p>
        </p:txBody>
      </p:sp>
      <p:sp>
        <p:nvSpPr>
          <p:cNvPr id="4" name="Rectangle 7"/>
          <p:cNvSpPr>
            <a:spLocks noChangeArrowheads="1"/>
          </p:cNvSpPr>
          <p:nvPr/>
        </p:nvSpPr>
        <p:spPr bwMode="auto">
          <a:xfrm>
            <a:off x="1689857" y="1569660"/>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pic>
        <p:nvPicPr>
          <p:cNvPr id="6" name="Рисунок 5" descr="Pedagogika.jpg"/>
          <p:cNvPicPr>
            <a:picLocks noChangeAspect="1"/>
          </p:cNvPicPr>
          <p:nvPr/>
        </p:nvPicPr>
        <p:blipFill>
          <a:blip r:embed="rId2"/>
          <a:stretch>
            <a:fillRect/>
          </a:stretch>
        </p:blipFill>
        <p:spPr>
          <a:xfrm>
            <a:off x="0" y="0"/>
            <a:ext cx="1469384" cy="1409104"/>
          </a:xfrm>
          <a:prstGeom prst="rect">
            <a:avLst/>
          </a:prstGeom>
        </p:spPr>
      </p:pic>
      <p:sp>
        <p:nvSpPr>
          <p:cNvPr id="8" name="Овал 7"/>
          <p:cNvSpPr/>
          <p:nvPr/>
        </p:nvSpPr>
        <p:spPr>
          <a:xfrm>
            <a:off x="7888401" y="2156352"/>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9" name="Скругленный прямоугольник 8"/>
          <p:cNvSpPr/>
          <p:nvPr/>
        </p:nvSpPr>
        <p:spPr>
          <a:xfrm>
            <a:off x="6796585" y="3534771"/>
            <a:ext cx="5076967" cy="2647664"/>
          </a:xfrm>
          <a:prstGeom prst="roundRect">
            <a:avLst/>
          </a:prstGeom>
          <a:solidFill>
            <a:schemeClr val="bg1"/>
          </a:solidFill>
          <a:ln w="38100" cap="flat">
            <a:solidFill>
              <a:schemeClr val="accent1">
                <a:lumMod val="75000"/>
              </a:schemeClr>
            </a:solidFill>
            <a:prstDash val="solid"/>
            <a:miter/>
          </a:ln>
        </p:spPr>
        <p:txBody>
          <a:bodyPr rtlCol="0" anchor="ctr"/>
          <a:lstStyle/>
          <a:p>
            <a:pPr algn="ctr"/>
            <a:r>
              <a:rPr lang="ru-RU" sz="2000" b="1" dirty="0" smtClean="0">
                <a:solidFill>
                  <a:schemeClr val="accent1">
                    <a:lumMod val="75000"/>
                  </a:schemeClr>
                </a:solidFill>
              </a:rPr>
              <a:t>Повышение доступности и обеспечение качественного образования, соответствующего требованиям инновационного развития экономики района, региона и страны в целом, современным требованиям общества</a:t>
            </a:r>
            <a:endParaRPr lang="ru-RU" sz="2000" b="1" dirty="0">
              <a:solidFill>
                <a:schemeClr val="accent1">
                  <a:lumMod val="75000"/>
                </a:schemeClr>
              </a:solidFill>
            </a:endParaRPr>
          </a:p>
        </p:txBody>
      </p:sp>
      <p:graphicFrame>
        <p:nvGraphicFramePr>
          <p:cNvPr id="10" name="Диаграмма 9"/>
          <p:cNvGraphicFramePr/>
          <p:nvPr/>
        </p:nvGraphicFramePr>
        <p:xfrm>
          <a:off x="0" y="1569492"/>
          <a:ext cx="8215953" cy="3364174"/>
        </p:xfrm>
        <a:graphic>
          <a:graphicData uri="http://schemas.openxmlformats.org/drawingml/2006/chart">
            <c:chart xmlns:c="http://schemas.openxmlformats.org/drawingml/2006/chart" xmlns:r="http://schemas.openxmlformats.org/officeDocument/2006/relationships" r:id="rId3"/>
          </a:graphicData>
        </a:graphic>
      </p:graphicFrame>
      <p:sp>
        <p:nvSpPr>
          <p:cNvPr id="13" name="Прямоугольник 12"/>
          <p:cNvSpPr/>
          <p:nvPr/>
        </p:nvSpPr>
        <p:spPr>
          <a:xfrm>
            <a:off x="3200821" y="2334875"/>
            <a:ext cx="3306483" cy="707886"/>
          </a:xfrm>
          <a:prstGeom prst="rect">
            <a:avLst/>
          </a:prstGeom>
        </p:spPr>
        <p:txBody>
          <a:bodyPr wrap="none">
            <a:spAutoFit/>
          </a:bodyPr>
          <a:lstStyle/>
          <a:p>
            <a:pPr algn="ctr"/>
            <a:r>
              <a:rPr lang="ru-RU" sz="4000" b="1" dirty="0" smtClean="0">
                <a:solidFill>
                  <a:srgbClr val="197DCE"/>
                </a:solidFill>
              </a:rPr>
              <a:t>1389,4 </a:t>
            </a:r>
            <a:r>
              <a:rPr lang="ru-RU" sz="2400" b="1" dirty="0" smtClean="0">
                <a:solidFill>
                  <a:srgbClr val="197DCE"/>
                </a:solidFill>
              </a:rPr>
              <a:t>млн. руб.</a:t>
            </a:r>
            <a:endParaRPr lang="ru-RU" sz="2400" b="1" dirty="0">
              <a:solidFill>
                <a:srgbClr val="197DCE"/>
              </a:solidFill>
            </a:endParaRPr>
          </a:p>
        </p:txBody>
      </p:sp>
      <p:cxnSp>
        <p:nvCxnSpPr>
          <p:cNvPr id="14" name="Скругленная соединительная линия 13"/>
          <p:cNvCxnSpPr/>
          <p:nvPr/>
        </p:nvCxnSpPr>
        <p:spPr>
          <a:xfrm flipV="1">
            <a:off x="2142699" y="3534771"/>
            <a:ext cx="1433014" cy="573205"/>
          </a:xfrm>
          <a:prstGeom prst="curvedConnector3">
            <a:avLst>
              <a:gd name="adj1" fmla="val 50000"/>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3085357" y="3292495"/>
            <a:ext cx="2695802" cy="923330"/>
          </a:xfrm>
          <a:prstGeom prst="rect">
            <a:avLst/>
          </a:prstGeom>
        </p:spPr>
        <p:txBody>
          <a:bodyPr wrap="none">
            <a:spAutoFit/>
          </a:bodyPr>
          <a:lstStyle/>
          <a:p>
            <a:pPr algn="ctr"/>
            <a:r>
              <a:rPr lang="ru-RU" sz="4000" b="1" dirty="0" smtClean="0">
                <a:solidFill>
                  <a:srgbClr val="197DCE"/>
                </a:solidFill>
              </a:rPr>
              <a:t>69,2% </a:t>
            </a:r>
          </a:p>
          <a:p>
            <a:pPr algn="ctr"/>
            <a:r>
              <a:rPr lang="ru-RU" sz="1400" b="1" dirty="0" smtClean="0">
                <a:solidFill>
                  <a:srgbClr val="197DCE"/>
                </a:solidFill>
              </a:rPr>
              <a:t>от общего объема расходов</a:t>
            </a:r>
            <a:endParaRPr lang="ru-RU" sz="1400" b="1" dirty="0">
              <a:solidFill>
                <a:srgbClr val="197DCE"/>
              </a:solidFill>
            </a:endParaRPr>
          </a:p>
        </p:txBody>
      </p:sp>
      <p:pic>
        <p:nvPicPr>
          <p:cNvPr id="17" name="Рисунок 16" descr="unnamed.jpg"/>
          <p:cNvPicPr>
            <a:picLocks noChangeAspect="1"/>
          </p:cNvPicPr>
          <p:nvPr/>
        </p:nvPicPr>
        <p:blipFill>
          <a:blip r:embed="rId4"/>
          <a:stretch>
            <a:fillRect/>
          </a:stretch>
        </p:blipFill>
        <p:spPr>
          <a:xfrm>
            <a:off x="3057098" y="4674542"/>
            <a:ext cx="2879678" cy="2169810"/>
          </a:xfrm>
          <a:prstGeom prst="rect">
            <a:avLst/>
          </a:prstGeom>
        </p:spPr>
      </p:pic>
      <p:pic>
        <p:nvPicPr>
          <p:cNvPr id="18" name="Рисунок 17" descr="Inf.jpg"/>
          <p:cNvPicPr>
            <a:picLocks noChangeAspect="1"/>
          </p:cNvPicPr>
          <p:nvPr/>
        </p:nvPicPr>
        <p:blipFill>
          <a:blip r:embed="rId5"/>
          <a:stretch>
            <a:fillRect/>
          </a:stretch>
        </p:blipFill>
        <p:spPr>
          <a:xfrm>
            <a:off x="194868" y="4831307"/>
            <a:ext cx="2527905" cy="1740090"/>
          </a:xfrm>
          <a:prstGeom prst="rect">
            <a:avLst/>
          </a:prstGeom>
        </p:spPr>
      </p:pic>
      <p:sp>
        <p:nvSpPr>
          <p:cNvPr id="19" name="Овал 18"/>
          <p:cNvSpPr/>
          <p:nvPr/>
        </p:nvSpPr>
        <p:spPr>
          <a:xfrm>
            <a:off x="7915696" y="2197296"/>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Tree>
    <p:extLst>
      <p:ext uri="{BB962C8B-B14F-4D97-AF65-F5344CB8AC3E}">
        <p14:creationId xmlns:p14="http://schemas.microsoft.com/office/powerpoint/2010/main" xmlns="" val="2896715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Схема 10"/>
          <p:cNvGraphicFramePr/>
          <p:nvPr/>
        </p:nvGraphicFramePr>
        <p:xfrm>
          <a:off x="272955" y="1815152"/>
          <a:ext cx="11245755" cy="3712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Прямоугольник 14"/>
          <p:cNvSpPr/>
          <p:nvPr/>
        </p:nvSpPr>
        <p:spPr>
          <a:xfrm>
            <a:off x="9771797" y="0"/>
            <a:ext cx="2420203" cy="2088107"/>
          </a:xfrm>
          <a:prstGeom prst="rect">
            <a:avLst/>
          </a:prstGeom>
          <a:solidFill>
            <a:schemeClr val="bg1"/>
          </a:solidFill>
          <a:ln w="12700" cap="flat">
            <a:noFill/>
            <a:prstDash val="solid"/>
            <a:miter/>
          </a:ln>
        </p:spPr>
        <p:txBody>
          <a:bodyPr rtlCol="0" anchor="ctr"/>
          <a:lstStyle/>
          <a:p>
            <a:pPr algn="l"/>
            <a:endParaRPr lang="ru-RU" dirty="0"/>
          </a:p>
        </p:txBody>
      </p:sp>
      <p:pic>
        <p:nvPicPr>
          <p:cNvPr id="12" name="Рисунок 11" descr="uspech_kagdogo_rebenka_2021.jpg"/>
          <p:cNvPicPr>
            <a:picLocks noChangeAspect="1"/>
          </p:cNvPicPr>
          <p:nvPr/>
        </p:nvPicPr>
        <p:blipFill>
          <a:blip r:embed="rId7"/>
          <a:stretch>
            <a:fillRect/>
          </a:stretch>
        </p:blipFill>
        <p:spPr>
          <a:xfrm>
            <a:off x="4462817" y="5090615"/>
            <a:ext cx="2784143" cy="1767385"/>
          </a:xfrm>
          <a:prstGeom prst="rect">
            <a:avLst/>
          </a:prstGeom>
        </p:spPr>
      </p:pic>
      <p:pic>
        <p:nvPicPr>
          <p:cNvPr id="4" name="Рисунок 4"/>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24895" y="5622877"/>
            <a:ext cx="2441799" cy="802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Прямоугольник 9"/>
          <p:cNvSpPr/>
          <p:nvPr/>
        </p:nvSpPr>
        <p:spPr>
          <a:xfrm>
            <a:off x="286602" y="0"/>
            <a:ext cx="10235821"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«Современное образование в Бокситогорском муниципальном районе»</a:t>
            </a:r>
          </a:p>
        </p:txBody>
      </p:sp>
      <p:pic>
        <p:nvPicPr>
          <p:cNvPr id="13" name="Рисунок 12" descr="bdd3f96d45c9df665e0db30fbfbe7c76.png"/>
          <p:cNvPicPr>
            <a:picLocks noChangeAspect="1"/>
          </p:cNvPicPr>
          <p:nvPr/>
        </p:nvPicPr>
        <p:blipFill>
          <a:blip r:embed="rId9"/>
          <a:stretch>
            <a:fillRect/>
          </a:stretch>
        </p:blipFill>
        <p:spPr>
          <a:xfrm>
            <a:off x="8338784" y="5288509"/>
            <a:ext cx="2961562" cy="1460310"/>
          </a:xfrm>
          <a:prstGeom prst="rect">
            <a:avLst/>
          </a:prstGeom>
        </p:spPr>
      </p:pic>
      <p:pic>
        <p:nvPicPr>
          <p:cNvPr id="14" name="Рисунок 13" descr="c812386cf57b4491abcb68e7af6b7682.png"/>
          <p:cNvPicPr>
            <a:picLocks noChangeAspect="1"/>
          </p:cNvPicPr>
          <p:nvPr/>
        </p:nvPicPr>
        <p:blipFill>
          <a:blip r:embed="rId10"/>
          <a:stretch>
            <a:fillRect/>
          </a:stretch>
        </p:blipFill>
        <p:spPr>
          <a:xfrm>
            <a:off x="9143571" y="0"/>
            <a:ext cx="3048429" cy="2102141"/>
          </a:xfrm>
          <a:prstGeom prst="rect">
            <a:avLst/>
          </a:prstGeom>
        </p:spPr>
      </p:pic>
      <p:sp>
        <p:nvSpPr>
          <p:cNvPr id="16" name="Прямоугольник 15"/>
          <p:cNvSpPr/>
          <p:nvPr/>
        </p:nvSpPr>
        <p:spPr>
          <a:xfrm>
            <a:off x="11327642" y="5581934"/>
            <a:ext cx="864358" cy="832514"/>
          </a:xfrm>
          <a:prstGeom prst="rect">
            <a:avLst/>
          </a:prstGeom>
          <a:solidFill>
            <a:schemeClr val="bg1"/>
          </a:solidFill>
          <a:ln w="12700" cap="flat">
            <a:noFill/>
            <a:prstDash val="solid"/>
            <a:miter/>
          </a:ln>
        </p:spPr>
        <p:txBody>
          <a:bodyPr rtlCol="0" anchor="ctr"/>
          <a:lstStyle/>
          <a:p>
            <a:pPr algn="l"/>
            <a:endParaRPr lang="ru-RU" dirty="0"/>
          </a:p>
        </p:txBody>
      </p:sp>
    </p:spTree>
    <p:extLst>
      <p:ext uri="{BB962C8B-B14F-4D97-AF65-F5344CB8AC3E}">
        <p14:creationId xmlns:p14="http://schemas.microsoft.com/office/powerpoint/2010/main" xmlns="" val="10947591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286602" y="0"/>
            <a:ext cx="10890914"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«Современное образование в Бокситогорском муниципальном районе»</a:t>
            </a:r>
          </a:p>
        </p:txBody>
      </p:sp>
      <p:sp>
        <p:nvSpPr>
          <p:cNvPr id="16" name="Прямоугольник 15"/>
          <p:cNvSpPr/>
          <p:nvPr/>
        </p:nvSpPr>
        <p:spPr>
          <a:xfrm>
            <a:off x="11327642" y="5581934"/>
            <a:ext cx="864358" cy="832514"/>
          </a:xfrm>
          <a:prstGeom prst="rect">
            <a:avLst/>
          </a:prstGeom>
          <a:solidFill>
            <a:schemeClr val="bg1"/>
          </a:solidFill>
          <a:ln w="12700" cap="flat">
            <a:noFill/>
            <a:prstDash val="solid"/>
            <a:miter/>
          </a:ln>
        </p:spPr>
        <p:txBody>
          <a:bodyPr rtlCol="0" anchor="ctr"/>
          <a:lstStyle/>
          <a:p>
            <a:pPr algn="l"/>
            <a:endParaRPr lang="ru-RU" dirty="0"/>
          </a:p>
        </p:txBody>
      </p:sp>
      <p:sp>
        <p:nvSpPr>
          <p:cNvPr id="18" name="Прямоугольник 17"/>
          <p:cNvSpPr/>
          <p:nvPr/>
        </p:nvSpPr>
        <p:spPr>
          <a:xfrm>
            <a:off x="8366635" y="7543379"/>
            <a:ext cx="184731" cy="369332"/>
          </a:xfrm>
          <a:prstGeom prst="rect">
            <a:avLst/>
          </a:prstGeom>
        </p:spPr>
        <p:txBody>
          <a:bodyPr wrap="none">
            <a:spAutoFit/>
          </a:bodyPr>
          <a:lstStyle/>
          <a:p>
            <a:endParaRPr lang="ru-RU" dirty="0"/>
          </a:p>
        </p:txBody>
      </p:sp>
      <p:pic>
        <p:nvPicPr>
          <p:cNvPr id="11268" name="Picture 4" descr="http://zaborsosh.narod.ru/olderfiles/1/Risunok1.gif"/>
          <p:cNvPicPr>
            <a:picLocks noChangeAspect="1" noChangeArrowheads="1"/>
          </p:cNvPicPr>
          <p:nvPr/>
        </p:nvPicPr>
        <p:blipFill>
          <a:blip r:embed="rId2"/>
          <a:srcRect/>
          <a:stretch>
            <a:fillRect/>
          </a:stretch>
        </p:blipFill>
        <p:spPr bwMode="auto">
          <a:xfrm>
            <a:off x="7670042" y="4832819"/>
            <a:ext cx="2825086" cy="1820463"/>
          </a:xfrm>
          <a:prstGeom prst="rect">
            <a:avLst/>
          </a:prstGeom>
          <a:noFill/>
        </p:spPr>
      </p:pic>
      <p:graphicFrame>
        <p:nvGraphicFramePr>
          <p:cNvPr id="14" name="Схема 13"/>
          <p:cNvGraphicFramePr/>
          <p:nvPr/>
        </p:nvGraphicFramePr>
        <p:xfrm>
          <a:off x="312381" y="1637731"/>
          <a:ext cx="9363881" cy="5056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9" name="Picture 5"/>
          <p:cNvPicPr>
            <a:picLocks noChangeAspect="1" noChangeArrowheads="1"/>
          </p:cNvPicPr>
          <p:nvPr/>
        </p:nvPicPr>
        <p:blipFill>
          <a:blip r:embed="rId8"/>
          <a:srcRect/>
          <a:stretch>
            <a:fillRect/>
          </a:stretch>
        </p:blipFill>
        <p:spPr bwMode="auto">
          <a:xfrm>
            <a:off x="5186149" y="1238576"/>
            <a:ext cx="2406556" cy="1770754"/>
          </a:xfrm>
          <a:prstGeom prst="rect">
            <a:avLst/>
          </a:prstGeom>
          <a:noFill/>
          <a:ln w="9525">
            <a:noFill/>
            <a:miter lim="800000"/>
            <a:headEnd/>
            <a:tailEnd/>
          </a:ln>
        </p:spPr>
      </p:pic>
      <p:pic>
        <p:nvPicPr>
          <p:cNvPr id="11270" name="Picture 6"/>
          <p:cNvPicPr>
            <a:picLocks noChangeAspect="1" noChangeArrowheads="1"/>
          </p:cNvPicPr>
          <p:nvPr/>
        </p:nvPicPr>
        <p:blipFill>
          <a:blip r:embed="rId9"/>
          <a:srcRect/>
          <a:stretch>
            <a:fillRect/>
          </a:stretch>
        </p:blipFill>
        <p:spPr bwMode="auto">
          <a:xfrm>
            <a:off x="8091864" y="2074460"/>
            <a:ext cx="2007479" cy="2372189"/>
          </a:xfrm>
          <a:prstGeom prst="rect">
            <a:avLst/>
          </a:prstGeom>
          <a:noFill/>
          <a:ln w="9525">
            <a:noFill/>
            <a:miter lim="800000"/>
            <a:headEnd/>
            <a:tailEnd/>
          </a:ln>
        </p:spPr>
      </p:pic>
    </p:spTree>
    <p:extLst>
      <p:ext uri="{BB962C8B-B14F-4D97-AF65-F5344CB8AC3E}">
        <p14:creationId xmlns:p14="http://schemas.microsoft.com/office/powerpoint/2010/main" xmlns="" val="10947591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286602" y="0"/>
            <a:ext cx="10890914"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«Современное образование в Бокситогорском муниципальном районе»</a:t>
            </a:r>
          </a:p>
        </p:txBody>
      </p:sp>
      <p:sp>
        <p:nvSpPr>
          <p:cNvPr id="16" name="Прямоугольник 15"/>
          <p:cNvSpPr/>
          <p:nvPr/>
        </p:nvSpPr>
        <p:spPr>
          <a:xfrm>
            <a:off x="11327642" y="5581934"/>
            <a:ext cx="864358" cy="832514"/>
          </a:xfrm>
          <a:prstGeom prst="rect">
            <a:avLst/>
          </a:prstGeom>
          <a:solidFill>
            <a:schemeClr val="bg1"/>
          </a:solidFill>
          <a:ln w="12700" cap="flat">
            <a:noFill/>
            <a:prstDash val="solid"/>
            <a:miter/>
          </a:ln>
        </p:spPr>
        <p:txBody>
          <a:bodyPr rtlCol="0" anchor="ctr"/>
          <a:lstStyle/>
          <a:p>
            <a:pPr algn="l"/>
            <a:endParaRPr lang="ru-RU" dirty="0"/>
          </a:p>
        </p:txBody>
      </p:sp>
      <p:sp>
        <p:nvSpPr>
          <p:cNvPr id="18" name="Прямоугольник 17"/>
          <p:cNvSpPr/>
          <p:nvPr/>
        </p:nvSpPr>
        <p:spPr>
          <a:xfrm>
            <a:off x="8366635" y="7543379"/>
            <a:ext cx="184731" cy="369332"/>
          </a:xfrm>
          <a:prstGeom prst="rect">
            <a:avLst/>
          </a:prstGeom>
        </p:spPr>
        <p:txBody>
          <a:bodyPr wrap="none">
            <a:spAutoFit/>
          </a:bodyPr>
          <a:lstStyle/>
          <a:p>
            <a:endParaRPr lang="ru-RU" dirty="0"/>
          </a:p>
        </p:txBody>
      </p:sp>
      <p:sp>
        <p:nvSpPr>
          <p:cNvPr id="12" name="Прямоугольник 11"/>
          <p:cNvSpPr/>
          <p:nvPr/>
        </p:nvSpPr>
        <p:spPr>
          <a:xfrm>
            <a:off x="837064" y="2218730"/>
            <a:ext cx="4021540" cy="1015663"/>
          </a:xfrm>
          <a:prstGeom prst="rect">
            <a:avLst/>
          </a:prstGeom>
        </p:spPr>
        <p:txBody>
          <a:bodyPr wrap="square">
            <a:spAutoFit/>
          </a:bodyPr>
          <a:lstStyle/>
          <a:p>
            <a:r>
              <a:rPr lang="ru-RU" b="1" dirty="0" smtClean="0">
                <a:solidFill>
                  <a:schemeClr val="accent1">
                    <a:lumMod val="75000"/>
                  </a:schemeClr>
                </a:solidFill>
              </a:rPr>
              <a:t>Обеспечение реализации программ дошкольного образования</a:t>
            </a:r>
            <a:r>
              <a:rPr lang="ru-RU" b="1" i="1" dirty="0" smtClean="0">
                <a:solidFill>
                  <a:schemeClr val="accent1">
                    <a:lumMod val="75000"/>
                  </a:schemeClr>
                </a:solidFill>
              </a:rPr>
              <a:t> – </a:t>
            </a:r>
            <a:r>
              <a:rPr lang="ru-RU" sz="2400" b="1" dirty="0" smtClean="0">
                <a:solidFill>
                  <a:schemeClr val="accent1">
                    <a:lumMod val="75000"/>
                  </a:schemeClr>
                </a:solidFill>
              </a:rPr>
              <a:t>404,4 </a:t>
            </a:r>
            <a:r>
              <a:rPr lang="ru-RU" dirty="0" smtClean="0">
                <a:solidFill>
                  <a:schemeClr val="accent1">
                    <a:lumMod val="75000"/>
                  </a:schemeClr>
                </a:solidFill>
              </a:rPr>
              <a:t>млн. руб. </a:t>
            </a:r>
            <a:endParaRPr lang="ru-RU" dirty="0">
              <a:solidFill>
                <a:schemeClr val="accent1">
                  <a:lumMod val="75000"/>
                </a:schemeClr>
              </a:solidFill>
            </a:endParaRPr>
          </a:p>
        </p:txBody>
      </p:sp>
      <p:sp>
        <p:nvSpPr>
          <p:cNvPr id="13" name="Прямоугольник 12"/>
          <p:cNvSpPr/>
          <p:nvPr/>
        </p:nvSpPr>
        <p:spPr>
          <a:xfrm>
            <a:off x="809767" y="3679041"/>
            <a:ext cx="3885063" cy="1015663"/>
          </a:xfrm>
          <a:prstGeom prst="rect">
            <a:avLst/>
          </a:prstGeom>
        </p:spPr>
        <p:txBody>
          <a:bodyPr wrap="square">
            <a:spAutoFit/>
          </a:bodyPr>
          <a:lstStyle/>
          <a:p>
            <a:r>
              <a:rPr lang="ru-RU" b="1" dirty="0" smtClean="0">
                <a:solidFill>
                  <a:schemeClr val="accent1">
                    <a:lumMod val="75000"/>
                  </a:schemeClr>
                </a:solidFill>
              </a:rPr>
              <a:t>Обеспечение реализации программ общего образования –</a:t>
            </a:r>
            <a:r>
              <a:rPr lang="ru-RU" b="1" i="1" dirty="0" smtClean="0">
                <a:solidFill>
                  <a:schemeClr val="accent1">
                    <a:lumMod val="75000"/>
                  </a:schemeClr>
                </a:solidFill>
              </a:rPr>
              <a:t> </a:t>
            </a:r>
            <a:r>
              <a:rPr lang="ru-RU" sz="2400" b="1" dirty="0" smtClean="0">
                <a:solidFill>
                  <a:schemeClr val="accent1">
                    <a:lumMod val="75000"/>
                  </a:schemeClr>
                </a:solidFill>
              </a:rPr>
              <a:t>587,2</a:t>
            </a:r>
            <a:r>
              <a:rPr lang="ru-RU" b="1" dirty="0" smtClean="0">
                <a:solidFill>
                  <a:schemeClr val="accent1">
                    <a:lumMod val="75000"/>
                  </a:schemeClr>
                </a:solidFill>
              </a:rPr>
              <a:t> </a:t>
            </a:r>
            <a:r>
              <a:rPr lang="ru-RU" dirty="0" smtClean="0">
                <a:solidFill>
                  <a:schemeClr val="accent1">
                    <a:lumMod val="75000"/>
                  </a:schemeClr>
                </a:solidFill>
              </a:rPr>
              <a:t>млн. руб</a:t>
            </a:r>
            <a:r>
              <a:rPr lang="ru-RU" dirty="0" smtClean="0"/>
              <a:t>.</a:t>
            </a:r>
            <a:endParaRPr lang="ru-RU" dirty="0"/>
          </a:p>
        </p:txBody>
      </p:sp>
      <p:sp>
        <p:nvSpPr>
          <p:cNvPr id="14" name="Прямоугольник 13"/>
          <p:cNvSpPr/>
          <p:nvPr/>
        </p:nvSpPr>
        <p:spPr>
          <a:xfrm>
            <a:off x="891653" y="4907340"/>
            <a:ext cx="4158018" cy="1015663"/>
          </a:xfrm>
          <a:prstGeom prst="rect">
            <a:avLst/>
          </a:prstGeom>
        </p:spPr>
        <p:txBody>
          <a:bodyPr wrap="square">
            <a:spAutoFit/>
          </a:bodyPr>
          <a:lstStyle/>
          <a:p>
            <a:r>
              <a:rPr lang="ru-RU" b="1" dirty="0" smtClean="0">
                <a:solidFill>
                  <a:schemeClr val="accent1">
                    <a:lumMod val="75000"/>
                  </a:schemeClr>
                </a:solidFill>
              </a:rPr>
              <a:t>Обеспечение реализации программ дополнительного образования</a:t>
            </a:r>
            <a:r>
              <a:rPr lang="ru-RU" i="1" dirty="0" smtClean="0">
                <a:solidFill>
                  <a:schemeClr val="accent1">
                    <a:lumMod val="75000"/>
                  </a:schemeClr>
                </a:solidFill>
              </a:rPr>
              <a:t> </a:t>
            </a:r>
            <a:r>
              <a:rPr lang="ru-RU" b="1" i="1" dirty="0" smtClean="0">
                <a:solidFill>
                  <a:schemeClr val="accent1">
                    <a:lumMod val="75000"/>
                  </a:schemeClr>
                </a:solidFill>
              </a:rPr>
              <a:t>– </a:t>
            </a:r>
            <a:r>
              <a:rPr lang="ru-RU" sz="2400" b="1" dirty="0" smtClean="0">
                <a:solidFill>
                  <a:schemeClr val="accent1">
                    <a:lumMod val="75000"/>
                  </a:schemeClr>
                </a:solidFill>
              </a:rPr>
              <a:t>167,7</a:t>
            </a:r>
            <a:r>
              <a:rPr lang="ru-RU" b="1" dirty="0" smtClean="0">
                <a:solidFill>
                  <a:schemeClr val="accent1">
                    <a:lumMod val="75000"/>
                  </a:schemeClr>
                </a:solidFill>
              </a:rPr>
              <a:t> </a:t>
            </a:r>
            <a:r>
              <a:rPr lang="ru-RU" dirty="0" smtClean="0">
                <a:solidFill>
                  <a:schemeClr val="accent1">
                    <a:lumMod val="75000"/>
                  </a:schemeClr>
                </a:solidFill>
              </a:rPr>
              <a:t>млн. руб.</a:t>
            </a:r>
            <a:endParaRPr lang="ru-RU" dirty="0">
              <a:solidFill>
                <a:schemeClr val="accent1">
                  <a:lumMod val="75000"/>
                </a:schemeClr>
              </a:solidFill>
            </a:endParaRPr>
          </a:p>
        </p:txBody>
      </p:sp>
      <p:sp>
        <p:nvSpPr>
          <p:cNvPr id="15" name="Прямоугольник 14"/>
          <p:cNvSpPr/>
          <p:nvPr/>
        </p:nvSpPr>
        <p:spPr>
          <a:xfrm>
            <a:off x="951726" y="6014829"/>
            <a:ext cx="3429205" cy="738664"/>
          </a:xfrm>
          <a:prstGeom prst="rect">
            <a:avLst/>
          </a:prstGeom>
        </p:spPr>
        <p:txBody>
          <a:bodyPr wrap="square">
            <a:spAutoFit/>
          </a:bodyPr>
          <a:lstStyle/>
          <a:p>
            <a:r>
              <a:rPr lang="ru-RU" b="1" dirty="0" smtClean="0">
                <a:solidFill>
                  <a:schemeClr val="accent1">
                    <a:lumMod val="75000"/>
                  </a:schemeClr>
                </a:solidFill>
              </a:rPr>
              <a:t>Развитие кадрового потенциала – </a:t>
            </a:r>
            <a:r>
              <a:rPr lang="ru-RU" sz="2400" b="1" dirty="0" smtClean="0">
                <a:solidFill>
                  <a:schemeClr val="accent1">
                    <a:lumMod val="75000"/>
                  </a:schemeClr>
                </a:solidFill>
              </a:rPr>
              <a:t>1,4</a:t>
            </a:r>
            <a:r>
              <a:rPr lang="ru-RU" b="1" dirty="0" smtClean="0">
                <a:solidFill>
                  <a:schemeClr val="accent1">
                    <a:lumMod val="75000"/>
                  </a:schemeClr>
                </a:solidFill>
              </a:rPr>
              <a:t> </a:t>
            </a:r>
            <a:r>
              <a:rPr lang="ru-RU" dirty="0" smtClean="0">
                <a:solidFill>
                  <a:schemeClr val="accent1">
                    <a:lumMod val="75000"/>
                  </a:schemeClr>
                </a:solidFill>
              </a:rPr>
              <a:t>млн. руб. </a:t>
            </a:r>
            <a:endParaRPr lang="ru-RU" dirty="0">
              <a:solidFill>
                <a:schemeClr val="accent1">
                  <a:lumMod val="75000"/>
                </a:schemeClr>
              </a:solidFill>
            </a:endParaRPr>
          </a:p>
        </p:txBody>
      </p:sp>
      <p:sp>
        <p:nvSpPr>
          <p:cNvPr id="19" name="Прямоугольник 18"/>
          <p:cNvSpPr/>
          <p:nvPr/>
        </p:nvSpPr>
        <p:spPr>
          <a:xfrm>
            <a:off x="6432646" y="2327913"/>
            <a:ext cx="3475629" cy="1292662"/>
          </a:xfrm>
          <a:prstGeom prst="rect">
            <a:avLst/>
          </a:prstGeom>
        </p:spPr>
        <p:txBody>
          <a:bodyPr wrap="square">
            <a:spAutoFit/>
          </a:bodyPr>
          <a:lstStyle/>
          <a:p>
            <a:r>
              <a:rPr lang="ru-RU" b="1" dirty="0" smtClean="0">
                <a:solidFill>
                  <a:schemeClr val="accent1">
                    <a:lumMod val="75000"/>
                  </a:schemeClr>
                </a:solidFill>
              </a:rPr>
              <a:t>Развитие системы отдыха, оздоровления занятости детей, подростков и молодёжи</a:t>
            </a:r>
            <a:r>
              <a:rPr lang="ru-RU" b="1" i="1" dirty="0" smtClean="0">
                <a:solidFill>
                  <a:schemeClr val="accent1">
                    <a:lumMod val="75000"/>
                  </a:schemeClr>
                </a:solidFill>
              </a:rPr>
              <a:t> </a:t>
            </a:r>
            <a:r>
              <a:rPr lang="ru-RU" b="1" dirty="0" smtClean="0">
                <a:solidFill>
                  <a:schemeClr val="accent1">
                    <a:lumMod val="75000"/>
                  </a:schemeClr>
                </a:solidFill>
              </a:rPr>
              <a:t>– </a:t>
            </a:r>
            <a:r>
              <a:rPr lang="ru-RU" sz="2400" b="1" dirty="0" smtClean="0">
                <a:solidFill>
                  <a:schemeClr val="accent1">
                    <a:lumMod val="75000"/>
                  </a:schemeClr>
                </a:solidFill>
              </a:rPr>
              <a:t>7,2 </a:t>
            </a:r>
            <a:r>
              <a:rPr lang="ru-RU" dirty="0" smtClean="0">
                <a:solidFill>
                  <a:schemeClr val="accent1">
                    <a:lumMod val="75000"/>
                  </a:schemeClr>
                </a:solidFill>
              </a:rPr>
              <a:t>млн. руб.</a:t>
            </a:r>
            <a:endParaRPr lang="ru-RU" dirty="0">
              <a:solidFill>
                <a:schemeClr val="accent1">
                  <a:lumMod val="75000"/>
                </a:schemeClr>
              </a:solidFill>
            </a:endParaRPr>
          </a:p>
        </p:txBody>
      </p:sp>
      <p:sp>
        <p:nvSpPr>
          <p:cNvPr id="21" name="Прямоугольник 20"/>
          <p:cNvSpPr/>
          <p:nvPr/>
        </p:nvSpPr>
        <p:spPr>
          <a:xfrm>
            <a:off x="6487236" y="3733631"/>
            <a:ext cx="4349086" cy="1015663"/>
          </a:xfrm>
          <a:prstGeom prst="rect">
            <a:avLst/>
          </a:prstGeom>
        </p:spPr>
        <p:txBody>
          <a:bodyPr wrap="square">
            <a:spAutoFit/>
          </a:bodyPr>
          <a:lstStyle/>
          <a:p>
            <a:r>
              <a:rPr lang="ru-RU" b="1" dirty="0" smtClean="0">
                <a:solidFill>
                  <a:schemeClr val="accent1">
                    <a:lumMod val="75000"/>
                  </a:schemeClr>
                </a:solidFill>
              </a:rPr>
              <a:t>Развитие системы оценки и контроля качества образования </a:t>
            </a:r>
            <a:r>
              <a:rPr lang="ru-RU" dirty="0" smtClean="0">
                <a:solidFill>
                  <a:schemeClr val="accent1">
                    <a:lumMod val="75000"/>
                  </a:schemeClr>
                </a:solidFill>
              </a:rPr>
              <a:t>– </a:t>
            </a:r>
            <a:r>
              <a:rPr lang="ru-RU" sz="2400" b="1" dirty="0" smtClean="0">
                <a:solidFill>
                  <a:schemeClr val="accent1">
                    <a:lumMod val="75000"/>
                  </a:schemeClr>
                </a:solidFill>
              </a:rPr>
              <a:t>0,6</a:t>
            </a:r>
            <a:r>
              <a:rPr lang="ru-RU" dirty="0" smtClean="0">
                <a:solidFill>
                  <a:schemeClr val="accent1">
                    <a:lumMod val="75000"/>
                  </a:schemeClr>
                </a:solidFill>
              </a:rPr>
              <a:t> млн. руб.</a:t>
            </a:r>
            <a:endParaRPr lang="ru-RU" dirty="0">
              <a:solidFill>
                <a:schemeClr val="accent1">
                  <a:lumMod val="75000"/>
                </a:schemeClr>
              </a:solidFill>
            </a:endParaRPr>
          </a:p>
        </p:txBody>
      </p:sp>
      <p:sp>
        <p:nvSpPr>
          <p:cNvPr id="22" name="Прямоугольник 21"/>
          <p:cNvSpPr/>
          <p:nvPr/>
        </p:nvSpPr>
        <p:spPr>
          <a:xfrm>
            <a:off x="6528180" y="4875999"/>
            <a:ext cx="4171666" cy="1569660"/>
          </a:xfrm>
          <a:prstGeom prst="rect">
            <a:avLst/>
          </a:prstGeom>
        </p:spPr>
        <p:txBody>
          <a:bodyPr wrap="square">
            <a:spAutoFit/>
          </a:bodyPr>
          <a:lstStyle/>
          <a:p>
            <a:r>
              <a:rPr lang="ru-RU" b="1" dirty="0" smtClean="0">
                <a:solidFill>
                  <a:schemeClr val="accent1">
                    <a:lumMod val="75000"/>
                  </a:schemeClr>
                </a:solidFill>
              </a:rPr>
              <a:t>Развитие учреждений, обеспечивающих предоставление услуг в сфере образования Бокситогорского муниципального района – </a:t>
            </a:r>
            <a:r>
              <a:rPr lang="ru-RU" sz="2400" b="1" dirty="0" smtClean="0">
                <a:solidFill>
                  <a:schemeClr val="accent1">
                    <a:lumMod val="75000"/>
                  </a:schemeClr>
                </a:solidFill>
              </a:rPr>
              <a:t>35,2</a:t>
            </a:r>
            <a:r>
              <a:rPr lang="ru-RU" b="1" dirty="0" smtClean="0">
                <a:solidFill>
                  <a:schemeClr val="accent1">
                    <a:lumMod val="75000"/>
                  </a:schemeClr>
                </a:solidFill>
              </a:rPr>
              <a:t> </a:t>
            </a:r>
            <a:r>
              <a:rPr lang="ru-RU" dirty="0" smtClean="0">
                <a:solidFill>
                  <a:schemeClr val="accent1">
                    <a:lumMod val="75000"/>
                  </a:schemeClr>
                </a:solidFill>
              </a:rPr>
              <a:t>млн. руб.</a:t>
            </a:r>
            <a:endParaRPr lang="ru-RU" dirty="0">
              <a:solidFill>
                <a:schemeClr val="accent1">
                  <a:lumMod val="75000"/>
                </a:schemeClr>
              </a:solidFill>
            </a:endParaRPr>
          </a:p>
        </p:txBody>
      </p:sp>
      <p:sp>
        <p:nvSpPr>
          <p:cNvPr id="25" name="Овал 24"/>
          <p:cNvSpPr/>
          <p:nvPr/>
        </p:nvSpPr>
        <p:spPr>
          <a:xfrm>
            <a:off x="3739486" y="1241940"/>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29" name="Нашивка 28"/>
          <p:cNvSpPr/>
          <p:nvPr/>
        </p:nvSpPr>
        <p:spPr>
          <a:xfrm rot="5400000">
            <a:off x="337711" y="2487356"/>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30" name="Нашивка 29"/>
          <p:cNvSpPr/>
          <p:nvPr/>
        </p:nvSpPr>
        <p:spPr>
          <a:xfrm rot="5400000">
            <a:off x="326338" y="3827112"/>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31" name="Нашивка 30"/>
          <p:cNvSpPr/>
          <p:nvPr/>
        </p:nvSpPr>
        <p:spPr>
          <a:xfrm rot="5400000">
            <a:off x="328612" y="5057685"/>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32" name="Нашивка 31"/>
          <p:cNvSpPr/>
          <p:nvPr/>
        </p:nvSpPr>
        <p:spPr>
          <a:xfrm rot="5400000">
            <a:off x="303589" y="6138132"/>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33" name="Нашивка 32"/>
          <p:cNvSpPr/>
          <p:nvPr/>
        </p:nvSpPr>
        <p:spPr>
          <a:xfrm rot="5400000">
            <a:off x="5953764" y="2657953"/>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34" name="Нашивка 33"/>
          <p:cNvSpPr/>
          <p:nvPr/>
        </p:nvSpPr>
        <p:spPr>
          <a:xfrm rot="5400000">
            <a:off x="5967410" y="3899900"/>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35" name="Нашивка 34"/>
          <p:cNvSpPr/>
          <p:nvPr/>
        </p:nvSpPr>
        <p:spPr>
          <a:xfrm rot="5400000">
            <a:off x="5981057" y="5114550"/>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Tree>
    <p:extLst>
      <p:ext uri="{BB962C8B-B14F-4D97-AF65-F5344CB8AC3E}">
        <p14:creationId xmlns:p14="http://schemas.microsoft.com/office/powerpoint/2010/main" xmlns="" val="10947591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a:lum bright="70000" contrast="-70000"/>
            <a:extLst>
              <a:ext uri="{BEBA8EAE-BF5A-486C-A8C5-ECC9F3942E4B}">
                <a14:imgProps xmlns:a14="http://schemas.microsoft.com/office/drawing/2010/main" xmlns="">
                  <a14:imgLayer r:embed="rId3">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160157" y="412142"/>
            <a:ext cx="9037211" cy="639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Прямоугольник 1"/>
          <p:cNvSpPr/>
          <p:nvPr/>
        </p:nvSpPr>
        <p:spPr>
          <a:xfrm>
            <a:off x="315912" y="182012"/>
            <a:ext cx="10972799"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«Современное образование в Бокситогорском муниципальном районе»</a:t>
            </a:r>
          </a:p>
        </p:txBody>
      </p:sp>
      <p:sp>
        <p:nvSpPr>
          <p:cNvPr id="4" name="Rectangle 7"/>
          <p:cNvSpPr>
            <a:spLocks noChangeArrowheads="1"/>
          </p:cNvSpPr>
          <p:nvPr/>
        </p:nvSpPr>
        <p:spPr bwMode="auto">
          <a:xfrm>
            <a:off x="1689857" y="1569660"/>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graphicFrame>
        <p:nvGraphicFramePr>
          <p:cNvPr id="11" name="Таблица 10"/>
          <p:cNvGraphicFramePr>
            <a:graphicFrameLocks noGrp="1"/>
          </p:cNvGraphicFramePr>
          <p:nvPr>
            <p:extLst>
              <p:ext uri="{D42A27DB-BD31-4B8C-83A1-F6EECF244321}">
                <p14:modId xmlns:p14="http://schemas.microsoft.com/office/powerpoint/2010/main" xmlns="" val="1349535933"/>
              </p:ext>
            </p:extLst>
          </p:nvPr>
        </p:nvGraphicFramePr>
        <p:xfrm>
          <a:off x="0" y="1965278"/>
          <a:ext cx="12192001" cy="4892722"/>
        </p:xfrm>
        <a:graphic>
          <a:graphicData uri="http://schemas.openxmlformats.org/drawingml/2006/table">
            <a:tbl>
              <a:tblPr firstRow="1" bandRow="1">
                <a:tableStyleId>{0505E3EF-67EA-436B-97B2-0124C06EBD24}</a:tableStyleId>
              </a:tblPr>
              <a:tblGrid>
                <a:gridCol w="1767173"/>
                <a:gridCol w="1794895"/>
                <a:gridCol w="1472146"/>
                <a:gridCol w="1945374"/>
                <a:gridCol w="2079025"/>
                <a:gridCol w="1245449"/>
                <a:gridCol w="1887939"/>
              </a:tblGrid>
              <a:tr h="1081232">
                <a:tc grid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0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ru-RU" sz="2400" dirty="0" smtClean="0">
                          <a:solidFill>
                            <a:schemeClr val="bg1"/>
                          </a:solidFill>
                        </a:rPr>
                        <a:t>Ожидаемые результаты</a:t>
                      </a:r>
                    </a:p>
                    <a:p>
                      <a:pPr algn="ctr"/>
                      <a:endParaRPr lang="ru-RU" dirty="0"/>
                    </a:p>
                  </a:txBody>
                  <a:tcPr>
                    <a:solidFill>
                      <a:schemeClr val="accent3"/>
                    </a:solidFill>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a:p>
                  </a:txBody>
                  <a:tcPr/>
                </a:tc>
              </a:tr>
              <a:tr h="38114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kern="1200" dirty="0" smtClean="0"/>
                        <a:t>100 %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детей дошкольного возраста будут охвачены услугами дошкольного образования (от числа детей дошкольного возраста, нуждающихся в этой услуге) соответствующими современным требованиям, в том числе к материально-технической базе</a:t>
                      </a:r>
                      <a:r>
                        <a:rPr lang="ru-RU" sz="1100" kern="1200" dirty="0" smtClean="0"/>
                        <a:t>.</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0" kern="1200" dirty="0" smtClean="0"/>
                        <a:t> </a:t>
                      </a:r>
                      <a:r>
                        <a:rPr lang="ru-RU" sz="1600" b="1" kern="1200" dirty="0" smtClean="0"/>
                        <a:t>100%</a:t>
                      </a:r>
                    </a:p>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 детей и молодежи в возрасте 5-18 лет, получающих образование по программам начального общего, основного общего и среднего общего образования в общеобразовательных организациях</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kern="1200" dirty="0" smtClean="0"/>
                        <a:t>83,6%</a:t>
                      </a:r>
                    </a:p>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 детей в возрасте 5-18 лет охвачены программами дополнительного образования</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kern="1200" dirty="0" smtClean="0"/>
                        <a:t>100 % </a:t>
                      </a:r>
                      <a:r>
                        <a:rPr lang="ru-RU" sz="1100" b="1" kern="1200" dirty="0" smtClean="0"/>
                        <a:t>образовательных организаций обеспечены высококвалифицированными педагогическими кадрами в соответствии с требованиями </a:t>
                      </a:r>
                      <a:r>
                        <a:rPr lang="ru-RU" sz="1100" b="1" kern="1200" dirty="0" err="1" smtClean="0"/>
                        <a:t>профстандарта</a:t>
                      </a:r>
                      <a:r>
                        <a:rPr lang="ru-RU" sz="1100" b="1" kern="1200" dirty="0" smtClean="0"/>
                        <a:t>; среднемесячная заработная плата педагогических работников соответствует установленным «дорожными картами» показателям</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kern="1200" dirty="0" smtClean="0"/>
                        <a:t>55,4%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Численность детей от 6,5 до 18 лет (включительно), зарегистрированных на территории района, охваченных организованными формами оздоровления (в общей численности детей от 6,5 до 18 лет (включительно), зарегистрированных на территории района) сохраниться на уровне</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kern="1200" dirty="0" smtClean="0"/>
                        <a:t>Обеспечена </a:t>
                      </a:r>
                      <a:r>
                        <a:rPr lang="ru-RU" sz="1100" b="1" kern="1200" dirty="0" smtClean="0"/>
                        <a:t>информационная прозрачность и открытость системы образования</a:t>
                      </a:r>
                      <a:endParaRPr lang="ru-RU" sz="6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b="1" kern="1200" dirty="0" smtClean="0"/>
                        <a:t> </a:t>
                      </a:r>
                      <a:r>
                        <a:rPr lang="ru-RU" sz="1600" b="1" kern="1200" dirty="0" smtClean="0"/>
                        <a:t>100%</a:t>
                      </a:r>
                      <a:endParaRPr lang="ru-RU" sz="1600" b="1" dirty="0" smtClean="0"/>
                    </a:p>
                    <a:p>
                      <a:pPr algn="ctr"/>
                      <a:r>
                        <a:rPr lang="ru-RU" sz="1100" b="1" kern="1200" dirty="0" smtClean="0"/>
                        <a:t>Доля образовательных организаций, которым осуществлено финансово-бухгалтерское обслуживание, созданы условия по психолого-педагогической и медико-социальной помощи обучающимся, созданы условия для хозяйственно-эксплуатационного обслуживания составляют</a:t>
                      </a:r>
                      <a:endParaRPr lang="ru-RU" sz="600" b="1" dirty="0"/>
                    </a:p>
                  </a:txBody>
                  <a:tcPr/>
                </a:tc>
              </a:tr>
            </a:tbl>
          </a:graphicData>
        </a:graphic>
      </p:graphicFrame>
      <p:sp>
        <p:nvSpPr>
          <p:cNvPr id="7" name="Rectangle 4"/>
          <p:cNvSpPr>
            <a:spLocks noChangeArrowheads="1"/>
          </p:cNvSpPr>
          <p:nvPr/>
        </p:nvSpPr>
        <p:spPr bwMode="auto">
          <a:xfrm>
            <a:off x="7594015" y="1193586"/>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Tree>
    <p:extLst>
      <p:ext uri="{BB962C8B-B14F-4D97-AF65-F5344CB8AC3E}">
        <p14:creationId xmlns:p14="http://schemas.microsoft.com/office/powerpoint/2010/main" xmlns="" val="39671573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flipV="1">
            <a:off x="0" y="0"/>
            <a:ext cx="1113431" cy="1113431"/>
          </a:xfrm>
          <a:prstGeom prst="rect">
            <a:avLst/>
          </a:prstGeom>
        </p:spPr>
      </p:pic>
      <p:sp>
        <p:nvSpPr>
          <p:cNvPr id="16" name="Заголовок 15"/>
          <p:cNvSpPr>
            <a:spLocks noGrp="1"/>
          </p:cNvSpPr>
          <p:nvPr>
            <p:ph type="title"/>
          </p:nvPr>
        </p:nvSpPr>
        <p:spPr>
          <a:xfrm>
            <a:off x="1255594" y="638081"/>
            <a:ext cx="9880979" cy="726695"/>
          </a:xfrm>
        </p:spPr>
        <p:txBody>
          <a:bodyPr>
            <a:normAutofit fontScale="90000"/>
          </a:bodyPr>
          <a:lstStyle/>
          <a:p>
            <a:r>
              <a:rPr lang="ru-RU" dirty="0" smtClean="0">
                <a:solidFill>
                  <a:schemeClr val="accent1">
                    <a:lumMod val="75000"/>
                  </a:schemeClr>
                </a:solidFill>
              </a:rPr>
              <a:t>Муниципальная программа «Культура, молодежная политика, физическая культура и спорт»</a:t>
            </a:r>
            <a:r>
              <a:rPr lang="ru-RU" dirty="0" smtClean="0"/>
              <a:t/>
            </a:r>
            <a:br>
              <a:rPr lang="ru-RU" dirty="0" smtClean="0"/>
            </a:br>
            <a:endParaRPr lang="ru-RU" dirty="0"/>
          </a:p>
        </p:txBody>
      </p:sp>
      <p:sp>
        <p:nvSpPr>
          <p:cNvPr id="17" name="Прямоугольник 16"/>
          <p:cNvSpPr/>
          <p:nvPr/>
        </p:nvSpPr>
        <p:spPr>
          <a:xfrm>
            <a:off x="805218" y="1460310"/>
            <a:ext cx="6933063" cy="272956"/>
          </a:xfrm>
          <a:prstGeom prst="rect">
            <a:avLst/>
          </a:prstGeom>
          <a:solidFill>
            <a:schemeClr val="bg1"/>
          </a:solidFill>
          <a:ln w="12700" cap="flat">
            <a:noFill/>
            <a:prstDash val="solid"/>
            <a:miter/>
          </a:ln>
        </p:spPr>
        <p:txBody>
          <a:bodyPr rtlCol="0" anchor="ctr"/>
          <a:lstStyle/>
          <a:p>
            <a:pPr algn="l"/>
            <a:endParaRPr lang="ru-RU" dirty="0"/>
          </a:p>
        </p:txBody>
      </p:sp>
      <p:graphicFrame>
        <p:nvGraphicFramePr>
          <p:cNvPr id="18" name="Диаграмма 17"/>
          <p:cNvGraphicFramePr/>
          <p:nvPr/>
        </p:nvGraphicFramePr>
        <p:xfrm>
          <a:off x="0" y="1323832"/>
          <a:ext cx="8215953" cy="3364174"/>
        </p:xfrm>
        <a:graphic>
          <a:graphicData uri="http://schemas.openxmlformats.org/drawingml/2006/chart">
            <c:chart xmlns:c="http://schemas.openxmlformats.org/drawingml/2006/chart" xmlns:r="http://schemas.openxmlformats.org/officeDocument/2006/relationships" r:id="rId3"/>
          </a:graphicData>
        </a:graphic>
      </p:graphicFrame>
      <p:sp>
        <p:nvSpPr>
          <p:cNvPr id="19" name="Прямоугольник 18"/>
          <p:cNvSpPr/>
          <p:nvPr/>
        </p:nvSpPr>
        <p:spPr>
          <a:xfrm>
            <a:off x="3248446" y="2020977"/>
            <a:ext cx="2992871" cy="707886"/>
          </a:xfrm>
          <a:prstGeom prst="rect">
            <a:avLst/>
          </a:prstGeom>
        </p:spPr>
        <p:txBody>
          <a:bodyPr wrap="none">
            <a:spAutoFit/>
          </a:bodyPr>
          <a:lstStyle/>
          <a:p>
            <a:pPr algn="ctr"/>
            <a:r>
              <a:rPr lang="ru-RU" sz="4000" b="1" dirty="0" smtClean="0">
                <a:solidFill>
                  <a:srgbClr val="197DCE"/>
                </a:solidFill>
              </a:rPr>
              <a:t>117,5 </a:t>
            </a:r>
            <a:r>
              <a:rPr lang="ru-RU" sz="2400" b="1" dirty="0" smtClean="0">
                <a:solidFill>
                  <a:srgbClr val="197DCE"/>
                </a:solidFill>
              </a:rPr>
              <a:t>млн. руб.</a:t>
            </a:r>
            <a:endParaRPr lang="ru-RU" sz="2400" b="1" dirty="0">
              <a:solidFill>
                <a:srgbClr val="197DCE"/>
              </a:solidFill>
            </a:endParaRPr>
          </a:p>
        </p:txBody>
      </p:sp>
      <p:sp>
        <p:nvSpPr>
          <p:cNvPr id="20" name="Прямоугольник 19"/>
          <p:cNvSpPr/>
          <p:nvPr/>
        </p:nvSpPr>
        <p:spPr>
          <a:xfrm>
            <a:off x="3153596" y="3005893"/>
            <a:ext cx="2695802" cy="923330"/>
          </a:xfrm>
          <a:prstGeom prst="rect">
            <a:avLst/>
          </a:prstGeom>
        </p:spPr>
        <p:txBody>
          <a:bodyPr wrap="none">
            <a:spAutoFit/>
          </a:bodyPr>
          <a:lstStyle/>
          <a:p>
            <a:pPr algn="ctr"/>
            <a:r>
              <a:rPr lang="ru-RU" sz="4000" b="1" dirty="0" smtClean="0">
                <a:solidFill>
                  <a:srgbClr val="197DCE"/>
                </a:solidFill>
              </a:rPr>
              <a:t>5,9 % </a:t>
            </a:r>
          </a:p>
          <a:p>
            <a:pPr algn="ctr"/>
            <a:r>
              <a:rPr lang="ru-RU" sz="1400" b="1" dirty="0" smtClean="0">
                <a:solidFill>
                  <a:srgbClr val="197DCE"/>
                </a:solidFill>
              </a:rPr>
              <a:t>от общего объема расходов</a:t>
            </a:r>
            <a:endParaRPr lang="ru-RU" sz="1400" b="1" dirty="0">
              <a:solidFill>
                <a:srgbClr val="197DCE"/>
              </a:solidFill>
            </a:endParaRPr>
          </a:p>
        </p:txBody>
      </p:sp>
      <p:cxnSp>
        <p:nvCxnSpPr>
          <p:cNvPr id="21" name="Скругленная соединительная линия 20"/>
          <p:cNvCxnSpPr/>
          <p:nvPr/>
        </p:nvCxnSpPr>
        <p:spPr>
          <a:xfrm flipV="1">
            <a:off x="2060812" y="3534770"/>
            <a:ext cx="1351128" cy="696036"/>
          </a:xfrm>
          <a:prstGeom prst="curvedConnector3">
            <a:avLst>
              <a:gd name="adj1" fmla="val 50000"/>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Овал 23"/>
          <p:cNvSpPr/>
          <p:nvPr/>
        </p:nvSpPr>
        <p:spPr>
          <a:xfrm>
            <a:off x="8024878" y="2183648"/>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25" name="Скругленный прямоугольник 24"/>
          <p:cNvSpPr/>
          <p:nvPr/>
        </p:nvSpPr>
        <p:spPr>
          <a:xfrm>
            <a:off x="7465326" y="3534770"/>
            <a:ext cx="3643952" cy="2088108"/>
          </a:xfrm>
          <a:prstGeom prst="roundRect">
            <a:avLst/>
          </a:prstGeom>
          <a:solidFill>
            <a:schemeClr val="bg1"/>
          </a:solidFill>
          <a:ln w="38100" cap="flat">
            <a:solidFill>
              <a:schemeClr val="accent1">
                <a:lumMod val="75000"/>
              </a:schemeClr>
            </a:solidFill>
            <a:prstDash val="solid"/>
            <a:miter/>
          </a:ln>
        </p:spPr>
        <p:txBody>
          <a:bodyPr rtlCol="0" anchor="ctr"/>
          <a:lstStyle/>
          <a:p>
            <a:pPr algn="ctr"/>
            <a:r>
              <a:rPr lang="ru-RU" sz="2000" b="1" dirty="0" smtClean="0">
                <a:solidFill>
                  <a:schemeClr val="accent1">
                    <a:lumMod val="75000"/>
                  </a:schemeClr>
                </a:solidFill>
              </a:rPr>
              <a:t>Устойчивое развитие культуры, молодежной политики и физической культуры и спорта в Бокситогорском муниципальном районе</a:t>
            </a:r>
            <a:endParaRPr lang="ru-RU" sz="2000" b="1" dirty="0">
              <a:solidFill>
                <a:schemeClr val="accent1">
                  <a:lumMod val="75000"/>
                </a:schemeClr>
              </a:solidFill>
            </a:endParaRPr>
          </a:p>
        </p:txBody>
      </p:sp>
      <p:pic>
        <p:nvPicPr>
          <p:cNvPr id="28" name="Рисунок 27" descr="1646735806_55-kartinkin-net-p-molodezh-kartinki-dlya-prezentatsii-57.jpg"/>
          <p:cNvPicPr>
            <a:picLocks noChangeAspect="1"/>
          </p:cNvPicPr>
          <p:nvPr/>
        </p:nvPicPr>
        <p:blipFill>
          <a:blip r:embed="rId4"/>
          <a:stretch>
            <a:fillRect/>
          </a:stretch>
        </p:blipFill>
        <p:spPr>
          <a:xfrm>
            <a:off x="0" y="4608114"/>
            <a:ext cx="3125337" cy="2208942"/>
          </a:xfrm>
          <a:prstGeom prst="rect">
            <a:avLst/>
          </a:prstGeom>
        </p:spPr>
      </p:pic>
      <p:pic>
        <p:nvPicPr>
          <p:cNvPr id="29" name="Рисунок 28" descr="1580201958_3a9f9e422d36770b4bebb925fb5942f2.jpg"/>
          <p:cNvPicPr>
            <a:picLocks noChangeAspect="1"/>
          </p:cNvPicPr>
          <p:nvPr/>
        </p:nvPicPr>
        <p:blipFill>
          <a:blip r:embed="rId5"/>
          <a:stretch>
            <a:fillRect/>
          </a:stretch>
        </p:blipFill>
        <p:spPr>
          <a:xfrm>
            <a:off x="3289109" y="4510584"/>
            <a:ext cx="3784979" cy="2129051"/>
          </a:xfrm>
          <a:prstGeom prst="rect">
            <a:avLst/>
          </a:prstGeom>
        </p:spPr>
      </p:pic>
    </p:spTree>
    <p:extLst>
      <p:ext uri="{BB962C8B-B14F-4D97-AF65-F5344CB8AC3E}">
        <p14:creationId xmlns:p14="http://schemas.microsoft.com/office/powerpoint/2010/main" xmlns="" val="39628583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96084" y="134320"/>
            <a:ext cx="9780422" cy="1570037"/>
          </a:xfrm>
          <a:prstGeom prst="rect">
            <a:avLst/>
          </a:prstGeom>
        </p:spPr>
        <p:txBody>
          <a:bodyPr/>
          <a:lst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a:lstStyle>
          <a:p>
            <a:r>
              <a:rPr lang="ru-RU" sz="3200" dirty="0" smtClean="0">
                <a:solidFill>
                  <a:schemeClr val="accent1">
                    <a:lumMod val="75000"/>
                  </a:schemeClr>
                </a:solidFill>
              </a:rPr>
              <a:t>Муниципальная программа «Культура, молодежная политика, физическая культура и спорт»</a:t>
            </a:r>
            <a:endParaRPr lang="ru-RU" sz="3200" dirty="0">
              <a:solidFill>
                <a:schemeClr val="accent1">
                  <a:lumMod val="75000"/>
                </a:schemeClr>
              </a:solidFill>
            </a:endParaRPr>
          </a:p>
        </p:txBody>
      </p:sp>
      <p:sp>
        <p:nvSpPr>
          <p:cNvPr id="17" name="Rectangle 4"/>
          <p:cNvSpPr>
            <a:spLocks noChangeArrowheads="1"/>
          </p:cNvSpPr>
          <p:nvPr/>
        </p:nvSpPr>
        <p:spPr bwMode="auto">
          <a:xfrm>
            <a:off x="522904" y="1861521"/>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6" name="Овал 5"/>
          <p:cNvSpPr/>
          <p:nvPr/>
        </p:nvSpPr>
        <p:spPr>
          <a:xfrm>
            <a:off x="1542196" y="1787851"/>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7" name="Прямоугольник 6"/>
          <p:cNvSpPr/>
          <p:nvPr/>
        </p:nvSpPr>
        <p:spPr>
          <a:xfrm>
            <a:off x="900273" y="3080562"/>
            <a:ext cx="4823180" cy="461665"/>
          </a:xfrm>
          <a:prstGeom prst="rect">
            <a:avLst/>
          </a:prstGeom>
        </p:spPr>
        <p:txBody>
          <a:bodyPr wrap="none">
            <a:spAutoFit/>
          </a:bodyPr>
          <a:lstStyle/>
          <a:p>
            <a:pPr algn="ctr">
              <a:defRPr/>
            </a:pPr>
            <a:r>
              <a:rPr lang="ru-RU" sz="2000" b="1" dirty="0" smtClean="0">
                <a:solidFill>
                  <a:schemeClr val="accent1">
                    <a:lumMod val="75000"/>
                  </a:schemeClr>
                </a:solidFill>
              </a:rPr>
              <a:t>Молодежная политика – </a:t>
            </a:r>
            <a:r>
              <a:rPr lang="ru-RU" sz="2400" b="1" dirty="0" smtClean="0">
                <a:solidFill>
                  <a:schemeClr val="accent1">
                    <a:lumMod val="75000"/>
                  </a:schemeClr>
                </a:solidFill>
              </a:rPr>
              <a:t>0,4</a:t>
            </a:r>
            <a:r>
              <a:rPr lang="ru-RU" sz="2000" b="1" dirty="0" smtClean="0">
                <a:solidFill>
                  <a:schemeClr val="accent1">
                    <a:lumMod val="75000"/>
                  </a:schemeClr>
                </a:solidFill>
              </a:rPr>
              <a:t> </a:t>
            </a:r>
            <a:r>
              <a:rPr lang="ru-RU" sz="2000" dirty="0" smtClean="0">
                <a:solidFill>
                  <a:schemeClr val="accent1">
                    <a:lumMod val="75000"/>
                  </a:schemeClr>
                </a:solidFill>
              </a:rPr>
              <a:t>млн.руб.</a:t>
            </a:r>
          </a:p>
        </p:txBody>
      </p:sp>
      <p:sp>
        <p:nvSpPr>
          <p:cNvPr id="8" name="Прямоугольник 7"/>
          <p:cNvSpPr/>
          <p:nvPr/>
        </p:nvSpPr>
        <p:spPr>
          <a:xfrm>
            <a:off x="902251" y="3790246"/>
            <a:ext cx="3236079" cy="461665"/>
          </a:xfrm>
          <a:prstGeom prst="rect">
            <a:avLst/>
          </a:prstGeom>
        </p:spPr>
        <p:txBody>
          <a:bodyPr wrap="none">
            <a:spAutoFit/>
          </a:bodyPr>
          <a:lstStyle/>
          <a:p>
            <a:pPr algn="ctr">
              <a:defRPr/>
            </a:pPr>
            <a:r>
              <a:rPr lang="ru-RU" sz="2000" b="1" dirty="0" smtClean="0">
                <a:solidFill>
                  <a:schemeClr val="accent1">
                    <a:lumMod val="75000"/>
                  </a:schemeClr>
                </a:solidFill>
              </a:rPr>
              <a:t>Культура – </a:t>
            </a:r>
            <a:r>
              <a:rPr lang="ru-RU" sz="2400" b="1" dirty="0" smtClean="0">
                <a:solidFill>
                  <a:schemeClr val="accent1">
                    <a:lumMod val="75000"/>
                  </a:schemeClr>
                </a:solidFill>
              </a:rPr>
              <a:t>2,1</a:t>
            </a:r>
            <a:r>
              <a:rPr lang="ru-RU" sz="2000" b="1" dirty="0" smtClean="0">
                <a:solidFill>
                  <a:schemeClr val="accent1">
                    <a:lumMod val="75000"/>
                  </a:schemeClr>
                </a:solidFill>
              </a:rPr>
              <a:t> </a:t>
            </a:r>
            <a:r>
              <a:rPr lang="ru-RU" sz="2000" dirty="0" smtClean="0">
                <a:solidFill>
                  <a:schemeClr val="accent1">
                    <a:lumMod val="75000"/>
                  </a:schemeClr>
                </a:solidFill>
              </a:rPr>
              <a:t>млн.руб.</a:t>
            </a:r>
          </a:p>
        </p:txBody>
      </p:sp>
      <p:sp>
        <p:nvSpPr>
          <p:cNvPr id="9" name="Прямоугольник 8"/>
          <p:cNvSpPr/>
          <p:nvPr/>
        </p:nvSpPr>
        <p:spPr>
          <a:xfrm>
            <a:off x="844604" y="4472633"/>
            <a:ext cx="6135527" cy="461665"/>
          </a:xfrm>
          <a:prstGeom prst="rect">
            <a:avLst/>
          </a:prstGeom>
        </p:spPr>
        <p:txBody>
          <a:bodyPr wrap="none">
            <a:spAutoFit/>
          </a:bodyPr>
          <a:lstStyle/>
          <a:p>
            <a:pPr algn="ctr">
              <a:defRPr/>
            </a:pPr>
            <a:r>
              <a:rPr lang="ru-RU" sz="2000" b="1" dirty="0" smtClean="0">
                <a:solidFill>
                  <a:schemeClr val="accent1">
                    <a:lumMod val="75000"/>
                  </a:schemeClr>
                </a:solidFill>
              </a:rPr>
              <a:t>Физическая культура и спорт – </a:t>
            </a:r>
            <a:r>
              <a:rPr lang="ru-RU" sz="2400" b="1" dirty="0" smtClean="0">
                <a:solidFill>
                  <a:schemeClr val="accent1">
                    <a:lumMod val="75000"/>
                  </a:schemeClr>
                </a:solidFill>
              </a:rPr>
              <a:t>35,0</a:t>
            </a:r>
            <a:r>
              <a:rPr lang="ru-RU" sz="2000" b="1" dirty="0" smtClean="0">
                <a:solidFill>
                  <a:schemeClr val="accent1">
                    <a:lumMod val="75000"/>
                  </a:schemeClr>
                </a:solidFill>
              </a:rPr>
              <a:t> </a:t>
            </a:r>
            <a:r>
              <a:rPr lang="ru-RU" sz="2000" dirty="0" smtClean="0">
                <a:solidFill>
                  <a:schemeClr val="accent1">
                    <a:lumMod val="75000"/>
                  </a:schemeClr>
                </a:solidFill>
              </a:rPr>
              <a:t>млн.руб.  </a:t>
            </a:r>
          </a:p>
        </p:txBody>
      </p:sp>
      <p:sp>
        <p:nvSpPr>
          <p:cNvPr id="10" name="Нашивка 9"/>
          <p:cNvSpPr/>
          <p:nvPr/>
        </p:nvSpPr>
        <p:spPr>
          <a:xfrm rot="5400000">
            <a:off x="365007" y="3224335"/>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1" name="Нашивка 10"/>
          <p:cNvSpPr/>
          <p:nvPr/>
        </p:nvSpPr>
        <p:spPr>
          <a:xfrm rot="5400000">
            <a:off x="394577" y="3895351"/>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2" name="Нашивка 11"/>
          <p:cNvSpPr/>
          <p:nvPr/>
        </p:nvSpPr>
        <p:spPr>
          <a:xfrm rot="5400000">
            <a:off x="424148" y="4566366"/>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pic>
        <p:nvPicPr>
          <p:cNvPr id="14" name="Рисунок 13" descr="1619757316_16-phonoteka_org-p-fon-dlya-prezentatsii-dopolnitelnoe-obrazo-16.png"/>
          <p:cNvPicPr>
            <a:picLocks noChangeAspect="1"/>
          </p:cNvPicPr>
          <p:nvPr/>
        </p:nvPicPr>
        <p:blipFill>
          <a:blip r:embed="rId2"/>
          <a:stretch>
            <a:fillRect/>
          </a:stretch>
        </p:blipFill>
        <p:spPr>
          <a:xfrm>
            <a:off x="6914098" y="1719616"/>
            <a:ext cx="4029235" cy="4046561"/>
          </a:xfrm>
          <a:prstGeom prst="rect">
            <a:avLst/>
          </a:prstGeom>
        </p:spPr>
      </p:pic>
    </p:spTree>
    <p:extLst>
      <p:ext uri="{BB962C8B-B14F-4D97-AF65-F5344CB8AC3E}">
        <p14:creationId xmlns:p14="http://schemas.microsoft.com/office/powerpoint/2010/main" xmlns="" val="38757944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grayscl/>
            <a:extLst>
              <a:ext uri="{28A0092B-C50C-407E-A947-70E740481C1C}">
                <a14:useLocalDpi xmlns:a14="http://schemas.microsoft.com/office/drawing/2010/main" xmlns="" val="0"/>
              </a:ext>
            </a:extLst>
          </a:blip>
          <a:srcRect l="7866" r="7512"/>
          <a:stretch/>
        </p:blipFill>
        <p:spPr>
          <a:xfrm>
            <a:off x="0" y="0"/>
            <a:ext cx="1493680" cy="1323833"/>
          </a:xfrm>
          <a:prstGeom prst="rect">
            <a:avLst/>
          </a:prstGeom>
        </p:spPr>
      </p:pic>
      <p:sp>
        <p:nvSpPr>
          <p:cNvPr id="2" name="Прямоугольник 1"/>
          <p:cNvSpPr/>
          <p:nvPr/>
        </p:nvSpPr>
        <p:spPr>
          <a:xfrm>
            <a:off x="1478516" y="0"/>
            <a:ext cx="10572465"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«Социальная поддержка отдельных категорий граждан в Бокситогорском районе»</a:t>
            </a:r>
          </a:p>
        </p:txBody>
      </p:sp>
      <p:graphicFrame>
        <p:nvGraphicFramePr>
          <p:cNvPr id="8" name="Диаграмма 7"/>
          <p:cNvGraphicFramePr/>
          <p:nvPr/>
        </p:nvGraphicFramePr>
        <p:xfrm>
          <a:off x="0" y="1323832"/>
          <a:ext cx="8215953" cy="3364174"/>
        </p:xfrm>
        <a:graphic>
          <a:graphicData uri="http://schemas.openxmlformats.org/drawingml/2006/chart">
            <c:chart xmlns:c="http://schemas.openxmlformats.org/drawingml/2006/chart" xmlns:r="http://schemas.openxmlformats.org/officeDocument/2006/relationships" r:id="rId3"/>
          </a:graphicData>
        </a:graphic>
      </p:graphicFrame>
      <p:sp>
        <p:nvSpPr>
          <p:cNvPr id="10" name="Прямоугольник 9"/>
          <p:cNvSpPr/>
          <p:nvPr/>
        </p:nvSpPr>
        <p:spPr>
          <a:xfrm>
            <a:off x="3235483" y="3074131"/>
            <a:ext cx="2695802" cy="923330"/>
          </a:xfrm>
          <a:prstGeom prst="rect">
            <a:avLst/>
          </a:prstGeom>
        </p:spPr>
        <p:txBody>
          <a:bodyPr wrap="none">
            <a:spAutoFit/>
          </a:bodyPr>
          <a:lstStyle/>
          <a:p>
            <a:pPr algn="ctr"/>
            <a:r>
              <a:rPr lang="ru-RU" sz="4000" b="1" smtClean="0">
                <a:solidFill>
                  <a:srgbClr val="197DCE"/>
                </a:solidFill>
              </a:rPr>
              <a:t>3,7</a:t>
            </a:r>
            <a:r>
              <a:rPr lang="ru-RU" sz="4000" b="1" smtClean="0">
                <a:solidFill>
                  <a:srgbClr val="197DCE"/>
                </a:solidFill>
              </a:rPr>
              <a:t>% </a:t>
            </a:r>
            <a:endParaRPr lang="ru-RU" sz="4000" b="1" dirty="0" smtClean="0">
              <a:solidFill>
                <a:srgbClr val="197DCE"/>
              </a:solidFill>
            </a:endParaRPr>
          </a:p>
          <a:p>
            <a:pPr algn="ctr"/>
            <a:r>
              <a:rPr lang="ru-RU" sz="1400" b="1" dirty="0" smtClean="0">
                <a:solidFill>
                  <a:srgbClr val="197DCE"/>
                </a:solidFill>
              </a:rPr>
              <a:t>от общего объема расходов</a:t>
            </a:r>
            <a:endParaRPr lang="ru-RU" sz="1400" b="1" dirty="0">
              <a:solidFill>
                <a:srgbClr val="197DCE"/>
              </a:solidFill>
            </a:endParaRPr>
          </a:p>
        </p:txBody>
      </p:sp>
      <p:sp>
        <p:nvSpPr>
          <p:cNvPr id="12" name="Прямоугольник 11"/>
          <p:cNvSpPr/>
          <p:nvPr/>
        </p:nvSpPr>
        <p:spPr>
          <a:xfrm>
            <a:off x="3529375" y="2173377"/>
            <a:ext cx="2735814" cy="707886"/>
          </a:xfrm>
          <a:prstGeom prst="rect">
            <a:avLst/>
          </a:prstGeom>
        </p:spPr>
        <p:txBody>
          <a:bodyPr wrap="none">
            <a:spAutoFit/>
          </a:bodyPr>
          <a:lstStyle/>
          <a:p>
            <a:pPr algn="ctr"/>
            <a:r>
              <a:rPr lang="ru-RU" sz="4000" b="1" dirty="0" smtClean="0">
                <a:solidFill>
                  <a:srgbClr val="197DCE"/>
                </a:solidFill>
              </a:rPr>
              <a:t>74,5 </a:t>
            </a:r>
            <a:r>
              <a:rPr lang="ru-RU" sz="2400" b="1" dirty="0" smtClean="0">
                <a:solidFill>
                  <a:srgbClr val="197DCE"/>
                </a:solidFill>
              </a:rPr>
              <a:t>млн</a:t>
            </a:r>
            <a:r>
              <a:rPr lang="ru-RU" sz="2400" b="1" dirty="0" smtClean="0">
                <a:solidFill>
                  <a:srgbClr val="197DCE"/>
                </a:solidFill>
              </a:rPr>
              <a:t>. руб.</a:t>
            </a:r>
            <a:endParaRPr lang="ru-RU" sz="2400" b="1" dirty="0">
              <a:solidFill>
                <a:srgbClr val="197DCE"/>
              </a:solidFill>
            </a:endParaRPr>
          </a:p>
        </p:txBody>
      </p:sp>
      <p:cxnSp>
        <p:nvCxnSpPr>
          <p:cNvPr id="13" name="Скругленная соединительная линия 12"/>
          <p:cNvCxnSpPr/>
          <p:nvPr/>
        </p:nvCxnSpPr>
        <p:spPr>
          <a:xfrm flipV="1">
            <a:off x="2060812" y="3534770"/>
            <a:ext cx="1351128" cy="696036"/>
          </a:xfrm>
          <a:prstGeom prst="curvedConnector3">
            <a:avLst>
              <a:gd name="adj1" fmla="val 50000"/>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Овал 14"/>
          <p:cNvSpPr/>
          <p:nvPr/>
        </p:nvSpPr>
        <p:spPr>
          <a:xfrm>
            <a:off x="7915696" y="2129056"/>
            <a:ext cx="2579427" cy="1009934"/>
          </a:xfrm>
          <a:prstGeom prst="ellipse">
            <a:avLst/>
          </a:pr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pPr algn="ctr"/>
            <a:r>
              <a:rPr lang="ru-RU" sz="3600" b="1" dirty="0" smtClean="0">
                <a:solidFill>
                  <a:schemeClr val="bg1"/>
                </a:solidFill>
              </a:rPr>
              <a:t>ЦЕЛЬ </a:t>
            </a:r>
            <a:endParaRPr lang="ru-RU" sz="3600" b="1" dirty="0">
              <a:solidFill>
                <a:schemeClr val="bg1"/>
              </a:solidFill>
            </a:endParaRPr>
          </a:p>
        </p:txBody>
      </p:sp>
      <p:sp>
        <p:nvSpPr>
          <p:cNvPr id="16" name="Скругленный прямоугольник 15"/>
          <p:cNvSpPr/>
          <p:nvPr/>
        </p:nvSpPr>
        <p:spPr>
          <a:xfrm>
            <a:off x="7369792" y="3411941"/>
            <a:ext cx="3944203" cy="1132763"/>
          </a:xfrm>
          <a:prstGeom prst="roundRect">
            <a:avLst/>
          </a:prstGeom>
          <a:solidFill>
            <a:schemeClr val="bg1"/>
          </a:solidFill>
          <a:ln w="38100" cap="flat">
            <a:solidFill>
              <a:schemeClr val="accent1">
                <a:lumMod val="75000"/>
              </a:schemeClr>
            </a:solidFill>
            <a:prstDash val="solid"/>
            <a:miter/>
          </a:ln>
        </p:spPr>
        <p:txBody>
          <a:bodyPr rtlCol="0" anchor="ctr"/>
          <a:lstStyle/>
          <a:p>
            <a:pPr algn="ctr"/>
            <a:r>
              <a:rPr lang="ru-RU" sz="2000" b="1" dirty="0" smtClean="0">
                <a:solidFill>
                  <a:schemeClr val="accent1">
                    <a:lumMod val="75000"/>
                  </a:schemeClr>
                </a:solidFill>
              </a:rPr>
              <a:t>Создание условий для роста благосостояния граждан</a:t>
            </a:r>
            <a:endParaRPr lang="ru-RU" sz="2000" b="1" dirty="0">
              <a:solidFill>
                <a:schemeClr val="accent1">
                  <a:lumMod val="75000"/>
                </a:schemeClr>
              </a:solidFill>
            </a:endParaRPr>
          </a:p>
        </p:txBody>
      </p:sp>
      <p:pic>
        <p:nvPicPr>
          <p:cNvPr id="17" name="Рисунок 16" descr="dubSBbThnbomvYG-1600x900-noPad.jpg"/>
          <p:cNvPicPr>
            <a:picLocks noChangeAspect="1"/>
          </p:cNvPicPr>
          <p:nvPr/>
        </p:nvPicPr>
        <p:blipFill>
          <a:blip r:embed="rId4"/>
          <a:stretch>
            <a:fillRect/>
          </a:stretch>
        </p:blipFill>
        <p:spPr>
          <a:xfrm>
            <a:off x="0" y="4477318"/>
            <a:ext cx="3775881" cy="2123933"/>
          </a:xfrm>
          <a:prstGeom prst="rect">
            <a:avLst/>
          </a:prstGeom>
        </p:spPr>
      </p:pic>
      <p:pic>
        <p:nvPicPr>
          <p:cNvPr id="18" name="Рисунок 17" descr="vzo-blago.png"/>
          <p:cNvPicPr>
            <a:picLocks noChangeAspect="1"/>
          </p:cNvPicPr>
          <p:nvPr/>
        </p:nvPicPr>
        <p:blipFill>
          <a:blip r:embed="rId5"/>
          <a:stretch>
            <a:fillRect/>
          </a:stretch>
        </p:blipFill>
        <p:spPr>
          <a:xfrm>
            <a:off x="3562063" y="4500630"/>
            <a:ext cx="4045993" cy="2106591"/>
          </a:xfrm>
          <a:prstGeom prst="rect">
            <a:avLst/>
          </a:prstGeom>
        </p:spPr>
      </p:pic>
    </p:spTree>
    <p:extLst>
      <p:ext uri="{BB962C8B-B14F-4D97-AF65-F5344CB8AC3E}">
        <p14:creationId xmlns:p14="http://schemas.microsoft.com/office/powerpoint/2010/main" xmlns="" val="9884930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9388" y="33065"/>
            <a:ext cx="10572465" cy="1569660"/>
          </a:xfrm>
          <a:prstGeom prst="rect">
            <a:avLst/>
          </a:prstGeom>
        </p:spPr>
        <p:txBody>
          <a:bodyPr wrap="square">
            <a:spAutoFit/>
          </a:bodyPr>
          <a:lstStyle/>
          <a:p>
            <a:r>
              <a:rPr lang="ru-RU" sz="3200" b="1" dirty="0">
                <a:solidFill>
                  <a:schemeClr val="accent1">
                    <a:lumMod val="75000"/>
                  </a:schemeClr>
                </a:solidFill>
                <a:latin typeface="+mj-lt"/>
                <a:ea typeface="+mj-ea"/>
                <a:cs typeface="+mj-cs"/>
              </a:rPr>
              <a:t>Муниципальная программа «Социальная поддержка отдельных категорий граждан в Бокситогорском районе»</a:t>
            </a:r>
          </a:p>
        </p:txBody>
      </p:sp>
      <p:sp>
        <p:nvSpPr>
          <p:cNvPr id="11" name="Rectangle 4"/>
          <p:cNvSpPr>
            <a:spLocks noChangeArrowheads="1"/>
          </p:cNvSpPr>
          <p:nvPr/>
        </p:nvSpPr>
        <p:spPr bwMode="auto">
          <a:xfrm>
            <a:off x="468313" y="1916113"/>
            <a:ext cx="1584325" cy="576262"/>
          </a:xfrm>
          <a:prstGeom prst="rect">
            <a:avLst/>
          </a:prstGeom>
          <a:noFill/>
          <a:ln w="9525">
            <a:noFill/>
            <a:miter lim="800000"/>
            <a:headEnd/>
            <a:tailEnd/>
          </a:ln>
          <a:effectLst/>
        </p:spPr>
        <p:txBody>
          <a:bodyPr/>
          <a:lstStyle/>
          <a:p>
            <a:pPr marL="342900" indent="-342900">
              <a:lnSpc>
                <a:spcPct val="80000"/>
              </a:lnSpc>
              <a:spcBef>
                <a:spcPct val="20000"/>
              </a:spcBef>
            </a:pPr>
            <a:endParaRPr lang="ru-RU" sz="2000" dirty="0"/>
          </a:p>
        </p:txBody>
      </p:sp>
      <p:sp>
        <p:nvSpPr>
          <p:cNvPr id="6" name="Овал 5"/>
          <p:cNvSpPr/>
          <p:nvPr/>
        </p:nvSpPr>
        <p:spPr>
          <a:xfrm>
            <a:off x="1542196" y="1705964"/>
            <a:ext cx="3002508" cy="818863"/>
          </a:xfrm>
          <a:prstGeom prst="ellipse">
            <a:avLst/>
          </a:prstGeom>
          <a:solidFill>
            <a:schemeClr val="accent3">
              <a:lumMod val="20000"/>
              <a:lumOff val="80000"/>
            </a:schemeClr>
          </a:solidFill>
          <a:ln w="38100" cap="flat">
            <a:solidFill>
              <a:schemeClr val="accent1">
                <a:lumMod val="75000"/>
              </a:schemeClr>
            </a:solidFill>
            <a:prstDash val="solid"/>
            <a:miter/>
          </a:ln>
        </p:spPr>
        <p:txBody>
          <a:bodyPr rtlCol="0" anchor="ctr"/>
          <a:lstStyle/>
          <a:p>
            <a:pPr algn="ctr"/>
            <a:r>
              <a:rPr lang="ru-RU" sz="3000" b="1" dirty="0" smtClean="0">
                <a:solidFill>
                  <a:schemeClr val="accent1">
                    <a:lumMod val="75000"/>
                  </a:schemeClr>
                </a:solidFill>
              </a:rPr>
              <a:t>РАСХОДЫ</a:t>
            </a:r>
            <a:endParaRPr lang="ru-RU" sz="3000" b="1" dirty="0">
              <a:solidFill>
                <a:schemeClr val="accent1">
                  <a:lumMod val="75000"/>
                </a:schemeClr>
              </a:solidFill>
            </a:endParaRPr>
          </a:p>
        </p:txBody>
      </p:sp>
      <p:sp>
        <p:nvSpPr>
          <p:cNvPr id="7" name="Прямоугольник 6"/>
          <p:cNvSpPr/>
          <p:nvPr/>
        </p:nvSpPr>
        <p:spPr>
          <a:xfrm>
            <a:off x="655093" y="2690336"/>
            <a:ext cx="8488907" cy="1292662"/>
          </a:xfrm>
          <a:prstGeom prst="rect">
            <a:avLst/>
          </a:prstGeom>
        </p:spPr>
        <p:txBody>
          <a:bodyPr wrap="square">
            <a:spAutoFit/>
          </a:bodyPr>
          <a:lstStyle/>
          <a:p>
            <a:r>
              <a:rPr lang="ru-RU" b="1" dirty="0" smtClean="0">
                <a:solidFill>
                  <a:schemeClr val="accent1">
                    <a:lumMod val="75000"/>
                  </a:schemeClr>
                </a:solidFill>
              </a:rPr>
              <a:t>Оказание мер социальной поддержки детям-сиротам, детям, оставшимся без попечения родителей, лицам из числа указанной категории детей, а также гражданам, желающим взять детей на воспитание в семью – </a:t>
            </a:r>
            <a:r>
              <a:rPr lang="ru-RU" sz="2400" b="1" dirty="0" smtClean="0">
                <a:solidFill>
                  <a:schemeClr val="accent1">
                    <a:lumMod val="75000"/>
                  </a:schemeClr>
                </a:solidFill>
              </a:rPr>
              <a:t>60,9</a:t>
            </a:r>
            <a:r>
              <a:rPr lang="ru-RU" b="1" dirty="0" smtClean="0">
                <a:solidFill>
                  <a:schemeClr val="accent1">
                    <a:lumMod val="75000"/>
                  </a:schemeClr>
                </a:solidFill>
              </a:rPr>
              <a:t> млн. руб.</a:t>
            </a:r>
            <a:endParaRPr lang="ru-RU" dirty="0">
              <a:solidFill>
                <a:schemeClr val="accent1">
                  <a:lumMod val="75000"/>
                </a:schemeClr>
              </a:solidFill>
            </a:endParaRPr>
          </a:p>
        </p:txBody>
      </p:sp>
      <p:sp>
        <p:nvSpPr>
          <p:cNvPr id="9" name="Прямоугольник 8"/>
          <p:cNvSpPr/>
          <p:nvPr/>
        </p:nvSpPr>
        <p:spPr>
          <a:xfrm>
            <a:off x="755177" y="4152669"/>
            <a:ext cx="7297002" cy="1292662"/>
          </a:xfrm>
          <a:prstGeom prst="rect">
            <a:avLst/>
          </a:prstGeom>
        </p:spPr>
        <p:txBody>
          <a:bodyPr wrap="square">
            <a:spAutoFit/>
          </a:bodyPr>
          <a:lstStyle/>
          <a:p>
            <a:r>
              <a:rPr lang="ru-RU" b="1" dirty="0" smtClean="0">
                <a:solidFill>
                  <a:schemeClr val="accent1">
                    <a:lumMod val="75000"/>
                  </a:schemeClr>
                </a:solidFill>
              </a:rPr>
              <a:t>Улучшение жилищных условий отдельных категорий граждан и выполнение государственных обязательств по обеспечению жильем отдельных категорий граждан – </a:t>
            </a:r>
            <a:r>
              <a:rPr lang="ru-RU" sz="2400" b="1" dirty="0" smtClean="0">
                <a:solidFill>
                  <a:schemeClr val="accent1">
                    <a:lumMod val="75000"/>
                  </a:schemeClr>
                </a:solidFill>
              </a:rPr>
              <a:t>0,8 </a:t>
            </a:r>
            <a:r>
              <a:rPr lang="ru-RU" b="1" dirty="0" smtClean="0">
                <a:solidFill>
                  <a:schemeClr val="accent1">
                    <a:lumMod val="75000"/>
                  </a:schemeClr>
                </a:solidFill>
              </a:rPr>
              <a:t>млн. руб. </a:t>
            </a:r>
            <a:endParaRPr lang="ru-RU" dirty="0">
              <a:solidFill>
                <a:schemeClr val="accent1">
                  <a:lumMod val="75000"/>
                </a:schemeClr>
              </a:solidFill>
            </a:endParaRPr>
          </a:p>
        </p:txBody>
      </p:sp>
      <p:sp>
        <p:nvSpPr>
          <p:cNvPr id="10" name="Прямоугольник 9"/>
          <p:cNvSpPr/>
          <p:nvPr/>
        </p:nvSpPr>
        <p:spPr>
          <a:xfrm>
            <a:off x="796118" y="5642296"/>
            <a:ext cx="7228765" cy="1015663"/>
          </a:xfrm>
          <a:prstGeom prst="rect">
            <a:avLst/>
          </a:prstGeom>
        </p:spPr>
        <p:txBody>
          <a:bodyPr wrap="square">
            <a:spAutoFit/>
          </a:bodyPr>
          <a:lstStyle/>
          <a:p>
            <a:r>
              <a:rPr lang="ru-RU" b="1" dirty="0" smtClean="0">
                <a:solidFill>
                  <a:schemeClr val="accent1">
                    <a:lumMod val="75000"/>
                  </a:schemeClr>
                </a:solidFill>
              </a:rPr>
              <a:t>Обеспечение предоставления мер социальной поддержки отдельным категориям граждан с усилением их </a:t>
            </a:r>
            <a:r>
              <a:rPr lang="ru-RU" b="1" dirty="0" err="1" smtClean="0">
                <a:solidFill>
                  <a:schemeClr val="accent1">
                    <a:lumMod val="75000"/>
                  </a:schemeClr>
                </a:solidFill>
              </a:rPr>
              <a:t>адресности</a:t>
            </a:r>
            <a:r>
              <a:rPr lang="ru-RU" b="1" dirty="0" smtClean="0">
                <a:solidFill>
                  <a:schemeClr val="accent1">
                    <a:lumMod val="75000"/>
                  </a:schemeClr>
                </a:solidFill>
              </a:rPr>
              <a:t> – </a:t>
            </a:r>
            <a:r>
              <a:rPr lang="ru-RU" sz="2400" b="1" dirty="0" smtClean="0">
                <a:solidFill>
                  <a:schemeClr val="accent1">
                    <a:lumMod val="75000"/>
                  </a:schemeClr>
                </a:solidFill>
              </a:rPr>
              <a:t>12,8 </a:t>
            </a:r>
            <a:r>
              <a:rPr lang="ru-RU" b="1" dirty="0" smtClean="0">
                <a:solidFill>
                  <a:schemeClr val="accent1">
                    <a:lumMod val="75000"/>
                  </a:schemeClr>
                </a:solidFill>
              </a:rPr>
              <a:t>млн. руб.</a:t>
            </a:r>
            <a:endParaRPr lang="ru-RU" dirty="0">
              <a:solidFill>
                <a:schemeClr val="accent1">
                  <a:lumMod val="75000"/>
                </a:schemeClr>
              </a:solidFill>
            </a:endParaRPr>
          </a:p>
        </p:txBody>
      </p:sp>
      <p:sp>
        <p:nvSpPr>
          <p:cNvPr id="12" name="Нашивка 11"/>
          <p:cNvSpPr/>
          <p:nvPr/>
        </p:nvSpPr>
        <p:spPr>
          <a:xfrm rot="5400000">
            <a:off x="214882" y="3060561"/>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3" name="Нашивка 12"/>
          <p:cNvSpPr/>
          <p:nvPr/>
        </p:nvSpPr>
        <p:spPr>
          <a:xfrm rot="5400000">
            <a:off x="242177" y="4493576"/>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sp>
        <p:nvSpPr>
          <p:cNvPr id="14" name="Нашивка 13"/>
          <p:cNvSpPr/>
          <p:nvPr/>
        </p:nvSpPr>
        <p:spPr>
          <a:xfrm rot="5400000">
            <a:off x="255825" y="5899297"/>
            <a:ext cx="348155" cy="286603"/>
          </a:xfrm>
          <a:prstGeom prst="chevron">
            <a:avLst/>
          </a:prstGeom>
          <a:solidFill>
            <a:schemeClr val="tx2">
              <a:lumMod val="60000"/>
              <a:lumOff val="40000"/>
            </a:schemeClr>
          </a:solidFill>
          <a:ln w="12700" cap="flat">
            <a:noFill/>
            <a:prstDash val="solid"/>
            <a:miter/>
          </a:ln>
        </p:spPr>
        <p:txBody>
          <a:bodyPr rtlCol="0" anchor="ctr"/>
          <a:lstStyle/>
          <a:p>
            <a:pPr algn="l"/>
            <a:endParaRPr lang="ru-RU" dirty="0"/>
          </a:p>
        </p:txBody>
      </p:sp>
      <p:pic>
        <p:nvPicPr>
          <p:cNvPr id="16" name="Рисунок 15" descr="cfee1df0aef1bf88281266898fc4ff19_xl.jpg"/>
          <p:cNvPicPr>
            <a:picLocks noChangeAspect="1"/>
          </p:cNvPicPr>
          <p:nvPr/>
        </p:nvPicPr>
        <p:blipFill>
          <a:blip r:embed="rId2"/>
          <a:stretch>
            <a:fillRect/>
          </a:stretch>
        </p:blipFill>
        <p:spPr>
          <a:xfrm>
            <a:off x="8330823" y="2251884"/>
            <a:ext cx="3487000" cy="3487000"/>
          </a:xfrm>
          <a:prstGeom prst="rect">
            <a:avLst/>
          </a:prstGeom>
        </p:spPr>
      </p:pic>
    </p:spTree>
    <p:extLst>
      <p:ext uri="{BB962C8B-B14F-4D97-AF65-F5344CB8AC3E}">
        <p14:creationId xmlns:p14="http://schemas.microsoft.com/office/powerpoint/2010/main" xmlns="" val="39964326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 xmlns:a16="http://schemas.microsoft.com/office/drawing/2014/main" id="{9AE9B74E-83A6-4E11-8B41-300A15318533}"/>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xmlns="" val="0"/>
              </a:ext>
            </a:extLst>
          </a:blip>
          <a:srcRect t="2179"/>
          <a:stretch/>
        </p:blipFill>
        <p:spPr>
          <a:xfrm>
            <a:off x="5213445" y="-204717"/>
            <a:ext cx="6978555" cy="6400800"/>
          </a:xfrm>
        </p:spPr>
        <p:style>
          <a:lnRef idx="2">
            <a:schemeClr val="accent1"/>
          </a:lnRef>
          <a:fillRef idx="1">
            <a:schemeClr val="lt1"/>
          </a:fillRef>
          <a:effectRef idx="0">
            <a:schemeClr val="accent1"/>
          </a:effectRef>
          <a:fontRef idx="minor">
            <a:schemeClr val="dk1"/>
          </a:fontRef>
        </p:style>
      </p:pic>
      <p:sp>
        <p:nvSpPr>
          <p:cNvPr id="2" name="Заголовок 1">
            <a:extLst>
              <a:ext uri="{FF2B5EF4-FFF2-40B4-BE49-F238E27FC236}">
                <a16:creationId xmlns="" xmlns:a16="http://schemas.microsoft.com/office/drawing/2014/main" id="{DE4D24B6-BECF-4BE6-9971-53768392C0BB}"/>
              </a:ext>
            </a:extLst>
          </p:cNvPr>
          <p:cNvSpPr>
            <a:spLocks noGrp="1"/>
          </p:cNvSpPr>
          <p:nvPr>
            <p:ph type="title"/>
          </p:nvPr>
        </p:nvSpPr>
        <p:spPr/>
        <p:txBody>
          <a:bodyPr rtlCol="0">
            <a:normAutofit/>
          </a:bodyPr>
          <a:lstStyle/>
          <a:p>
            <a:r>
              <a:rPr lang="ru-RU" sz="4400" dirty="0"/>
              <a:t>Благодарим вас</a:t>
            </a:r>
            <a:r>
              <a:rPr lang="ru-RU" sz="4400" dirty="0" smtClean="0"/>
              <a:t>!</a:t>
            </a:r>
            <a:endParaRPr lang="ru-RU" sz="4400" dirty="0"/>
          </a:p>
        </p:txBody>
      </p:sp>
      <p:sp>
        <p:nvSpPr>
          <p:cNvPr id="4" name="Текст 3">
            <a:extLst>
              <a:ext uri="{FF2B5EF4-FFF2-40B4-BE49-F238E27FC236}">
                <a16:creationId xmlns="" xmlns:a16="http://schemas.microsoft.com/office/drawing/2014/main" id="{EE5A967A-4C75-4949-9D48-17FD2D8B8B59}"/>
              </a:ext>
            </a:extLst>
          </p:cNvPr>
          <p:cNvSpPr>
            <a:spLocks noGrp="1"/>
          </p:cNvSpPr>
          <p:nvPr>
            <p:ph type="body" sz="quarter" idx="16"/>
          </p:nvPr>
        </p:nvSpPr>
        <p:spPr>
          <a:xfrm>
            <a:off x="715237" y="2258652"/>
            <a:ext cx="4367531" cy="365125"/>
          </a:xfrm>
        </p:spPr>
        <p:txBody>
          <a:bodyPr rtlCol="0"/>
          <a:lstStyle/>
          <a:p>
            <a:pPr rtl="0"/>
            <a:r>
              <a:rPr lang="ru-RU" dirty="0">
                <a:solidFill>
                  <a:schemeClr val="accent3"/>
                </a:solidFill>
              </a:rPr>
              <a:t>Телефон:</a:t>
            </a:r>
          </a:p>
        </p:txBody>
      </p:sp>
      <p:sp>
        <p:nvSpPr>
          <p:cNvPr id="5" name="Текст 4">
            <a:extLst>
              <a:ext uri="{FF2B5EF4-FFF2-40B4-BE49-F238E27FC236}">
                <a16:creationId xmlns="" xmlns:a16="http://schemas.microsoft.com/office/drawing/2014/main" id="{E15085CC-458F-4E9F-AF16-A815111FBF00}"/>
              </a:ext>
            </a:extLst>
          </p:cNvPr>
          <p:cNvSpPr>
            <a:spLocks noGrp="1"/>
          </p:cNvSpPr>
          <p:nvPr>
            <p:ph type="body" sz="quarter" idx="17"/>
          </p:nvPr>
        </p:nvSpPr>
        <p:spPr>
          <a:xfrm>
            <a:off x="756181" y="2873108"/>
            <a:ext cx="4367531" cy="365125"/>
          </a:xfrm>
        </p:spPr>
        <p:txBody>
          <a:bodyPr rtlCol="0"/>
          <a:lstStyle/>
          <a:p>
            <a:pPr rtl="0"/>
            <a:r>
              <a:rPr lang="ru-RU" sz="2000" dirty="0" smtClean="0"/>
              <a:t>8(813)66-2-16-88</a:t>
            </a:r>
            <a:endParaRPr lang="ru-RU" sz="2000" dirty="0"/>
          </a:p>
        </p:txBody>
      </p:sp>
      <p:sp>
        <p:nvSpPr>
          <p:cNvPr id="6" name="Текст 5">
            <a:extLst>
              <a:ext uri="{FF2B5EF4-FFF2-40B4-BE49-F238E27FC236}">
                <a16:creationId xmlns="" xmlns:a16="http://schemas.microsoft.com/office/drawing/2014/main" id="{459230DA-C209-4406-A9FA-EE60A7827F74}"/>
              </a:ext>
            </a:extLst>
          </p:cNvPr>
          <p:cNvSpPr>
            <a:spLocks noGrp="1"/>
          </p:cNvSpPr>
          <p:nvPr>
            <p:ph type="body" sz="quarter" idx="18"/>
          </p:nvPr>
        </p:nvSpPr>
        <p:spPr>
          <a:xfrm>
            <a:off x="728885" y="3560091"/>
            <a:ext cx="4367531" cy="365125"/>
          </a:xfrm>
        </p:spPr>
        <p:txBody>
          <a:bodyPr rtlCol="0"/>
          <a:lstStyle/>
          <a:p>
            <a:pPr rtl="0"/>
            <a:r>
              <a:rPr lang="ru-RU" sz="2800" dirty="0"/>
              <a:t>Эл. почта:</a:t>
            </a:r>
          </a:p>
        </p:txBody>
      </p:sp>
      <p:sp>
        <p:nvSpPr>
          <p:cNvPr id="7" name="Текст 6">
            <a:extLst>
              <a:ext uri="{FF2B5EF4-FFF2-40B4-BE49-F238E27FC236}">
                <a16:creationId xmlns="" xmlns:a16="http://schemas.microsoft.com/office/drawing/2014/main" id="{D10F5C8F-9E7F-4E64-9AF6-329D1654118B}"/>
              </a:ext>
            </a:extLst>
          </p:cNvPr>
          <p:cNvSpPr>
            <a:spLocks noGrp="1"/>
          </p:cNvSpPr>
          <p:nvPr>
            <p:ph type="body" sz="quarter" idx="19"/>
          </p:nvPr>
        </p:nvSpPr>
        <p:spPr>
          <a:xfrm>
            <a:off x="756181" y="4119957"/>
            <a:ext cx="4367531" cy="365125"/>
          </a:xfrm>
        </p:spPr>
        <p:txBody>
          <a:bodyPr rtlCol="0"/>
          <a:lstStyle/>
          <a:p>
            <a:r>
              <a:rPr lang="en-US" sz="2000" dirty="0"/>
              <a:t>bokskomfin@gmail.com</a:t>
            </a:r>
            <a:endParaRPr lang="ru-RU" sz="2000" dirty="0"/>
          </a:p>
        </p:txBody>
      </p:sp>
      <p:sp>
        <p:nvSpPr>
          <p:cNvPr id="11" name="Текст 22">
            <a:extLst>
              <a:ext uri="{FF2B5EF4-FFF2-40B4-BE49-F238E27FC236}">
                <a16:creationId xmlns="" xmlns:a16="http://schemas.microsoft.com/office/drawing/2014/main" id="{A0B41C33-430D-4B31-A546-F85646919475}"/>
              </a:ext>
            </a:extLst>
          </p:cNvPr>
          <p:cNvSpPr txBox="1">
            <a:spLocks/>
          </p:cNvSpPr>
          <p:nvPr/>
        </p:nvSpPr>
        <p:spPr>
          <a:xfrm>
            <a:off x="763320" y="4966809"/>
            <a:ext cx="3445783" cy="28907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800" dirty="0">
                <a:solidFill>
                  <a:schemeClr val="accent3"/>
                </a:solidFill>
              </a:rPr>
              <a:t>Сайт:</a:t>
            </a:r>
          </a:p>
        </p:txBody>
      </p:sp>
      <p:sp>
        <p:nvSpPr>
          <p:cNvPr id="12" name="Текст 23">
            <a:extLst>
              <a:ext uri="{FF2B5EF4-FFF2-40B4-BE49-F238E27FC236}">
                <a16:creationId xmlns="" xmlns:a16="http://schemas.microsoft.com/office/drawing/2014/main" id="{E62065D0-127B-4884-9760-D1FFEC38A6F9}"/>
              </a:ext>
            </a:extLst>
          </p:cNvPr>
          <p:cNvSpPr txBox="1">
            <a:spLocks/>
          </p:cNvSpPr>
          <p:nvPr/>
        </p:nvSpPr>
        <p:spPr>
          <a:xfrm>
            <a:off x="763323" y="5501537"/>
            <a:ext cx="4518361" cy="4137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500" b="1" i="0" kern="1200">
                <a:solidFill>
                  <a:schemeClr val="accent3"/>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1" i="1"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chemeClr val="accent1"/>
                </a:solidFill>
              </a:rPr>
              <a:t>http://adm.boksitogorsk.ru</a:t>
            </a:r>
            <a:endParaRPr lang="ru-RU" dirty="0">
              <a:solidFill>
                <a:schemeClr val="accent1"/>
              </a:solidFill>
            </a:endParaRPr>
          </a:p>
        </p:txBody>
      </p:sp>
    </p:spTree>
    <p:extLst>
      <p:ext uri="{BB962C8B-B14F-4D97-AF65-F5344CB8AC3E}">
        <p14:creationId xmlns:p14="http://schemas.microsoft.com/office/powerpoint/2010/main" xmlns="" val="1316663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2770495"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2" name="Заголовок 1"/>
          <p:cNvSpPr>
            <a:spLocks noGrp="1"/>
          </p:cNvSpPr>
          <p:nvPr>
            <p:ph type="ctrTitle"/>
          </p:nvPr>
        </p:nvSpPr>
        <p:spPr>
          <a:xfrm>
            <a:off x="109184" y="179022"/>
            <a:ext cx="11928143" cy="655621"/>
          </a:xfrm>
        </p:spPr>
        <p:txBody>
          <a:bodyPr>
            <a:normAutofit fontScale="90000"/>
          </a:bodyPr>
          <a:lstStyle/>
          <a:p>
            <a:r>
              <a:rPr lang="ru-RU" dirty="0" smtClean="0">
                <a:solidFill>
                  <a:schemeClr val="accent1">
                    <a:lumMod val="75000"/>
                  </a:schemeClr>
                </a:solidFill>
              </a:rPr>
              <a:t>Показатели социально-экономического развития </a:t>
            </a:r>
            <a:endParaRPr lang="ru-RU" dirty="0">
              <a:solidFill>
                <a:schemeClr val="accent1">
                  <a:lumMod val="75000"/>
                </a:schemeClr>
              </a:solidFill>
            </a:endParaRPr>
          </a:p>
        </p:txBody>
      </p:sp>
      <p:sp>
        <p:nvSpPr>
          <p:cNvPr id="3" name="Подзаголовок 2"/>
          <p:cNvSpPr>
            <a:spLocks noGrp="1"/>
          </p:cNvSpPr>
          <p:nvPr>
            <p:ph type="subTitle" idx="1"/>
          </p:nvPr>
        </p:nvSpPr>
        <p:spPr>
          <a:xfrm>
            <a:off x="450376" y="962652"/>
            <a:ext cx="6843278" cy="496223"/>
          </a:xfrm>
        </p:spPr>
        <p:txBody>
          <a:bodyPr/>
          <a:lstStyle/>
          <a:p>
            <a:r>
              <a:rPr lang="ru-RU" dirty="0" smtClean="0"/>
              <a:t>Численность населения</a:t>
            </a:r>
            <a:endParaRPr lang="ru-RU" dirty="0"/>
          </a:p>
        </p:txBody>
      </p:sp>
      <p:sp>
        <p:nvSpPr>
          <p:cNvPr id="19" name="Прямоугольник 18"/>
          <p:cNvSpPr/>
          <p:nvPr/>
        </p:nvSpPr>
        <p:spPr>
          <a:xfrm>
            <a:off x="6534262" y="1595228"/>
            <a:ext cx="1340497" cy="369332"/>
          </a:xfrm>
          <a:prstGeom prst="rect">
            <a:avLst/>
          </a:prstGeom>
        </p:spPr>
        <p:txBody>
          <a:bodyPr wrap="square">
            <a:spAutoFit/>
          </a:bodyPr>
          <a:lstStyle/>
          <a:p>
            <a:r>
              <a:rPr lang="ru-RU" dirty="0" smtClean="0"/>
              <a:t>Человек </a:t>
            </a:r>
            <a:endParaRPr lang="ru-RU" dirty="0"/>
          </a:p>
        </p:txBody>
      </p:sp>
      <p:sp>
        <p:nvSpPr>
          <p:cNvPr id="10" name="Прямоугольник 9"/>
          <p:cNvSpPr/>
          <p:nvPr/>
        </p:nvSpPr>
        <p:spPr>
          <a:xfrm>
            <a:off x="2455855" y="2320834"/>
            <a:ext cx="1340497" cy="369332"/>
          </a:xfrm>
          <a:prstGeom prst="rect">
            <a:avLst/>
          </a:prstGeom>
        </p:spPr>
        <p:txBody>
          <a:bodyPr wrap="square">
            <a:spAutoFit/>
          </a:bodyPr>
          <a:lstStyle/>
          <a:p>
            <a:r>
              <a:rPr lang="ru-RU" dirty="0" smtClean="0"/>
              <a:t> </a:t>
            </a:r>
            <a:endParaRPr lang="ru-RU" dirty="0"/>
          </a:p>
        </p:txBody>
      </p:sp>
      <p:graphicFrame>
        <p:nvGraphicFramePr>
          <p:cNvPr id="20" name="Диаграмма 19"/>
          <p:cNvGraphicFramePr/>
          <p:nvPr/>
        </p:nvGraphicFramePr>
        <p:xfrm>
          <a:off x="0" y="1760561"/>
          <a:ext cx="8128000" cy="5097439"/>
        </p:xfrm>
        <a:graphic>
          <a:graphicData uri="http://schemas.openxmlformats.org/drawingml/2006/chart">
            <c:chart xmlns:c="http://schemas.openxmlformats.org/drawingml/2006/chart" xmlns:r="http://schemas.openxmlformats.org/officeDocument/2006/relationships" r:id="rId2"/>
          </a:graphicData>
        </a:graphic>
      </p:graphicFrame>
      <p:sp>
        <p:nvSpPr>
          <p:cNvPr id="21" name="Прямоугольник 20"/>
          <p:cNvSpPr/>
          <p:nvPr/>
        </p:nvSpPr>
        <p:spPr>
          <a:xfrm>
            <a:off x="6934595" y="4070021"/>
            <a:ext cx="942437" cy="369332"/>
          </a:xfrm>
          <a:prstGeom prst="rect">
            <a:avLst/>
          </a:prstGeom>
        </p:spPr>
        <p:txBody>
          <a:bodyPr wrap="square">
            <a:spAutoFit/>
          </a:bodyPr>
          <a:lstStyle/>
          <a:p>
            <a:r>
              <a:rPr lang="ru-RU" dirty="0" smtClean="0"/>
              <a:t>45544</a:t>
            </a:r>
            <a:endParaRPr lang="ru-RU" dirty="0"/>
          </a:p>
        </p:txBody>
      </p:sp>
      <p:sp>
        <p:nvSpPr>
          <p:cNvPr id="17" name="Прямоугольник 16"/>
          <p:cNvSpPr/>
          <p:nvPr/>
        </p:nvSpPr>
        <p:spPr>
          <a:xfrm>
            <a:off x="5403772" y="3617372"/>
            <a:ext cx="942437" cy="369332"/>
          </a:xfrm>
          <a:prstGeom prst="rect">
            <a:avLst/>
          </a:prstGeom>
        </p:spPr>
        <p:txBody>
          <a:bodyPr wrap="square">
            <a:spAutoFit/>
          </a:bodyPr>
          <a:lstStyle/>
          <a:p>
            <a:r>
              <a:rPr lang="ru-RU" dirty="0" smtClean="0"/>
              <a:t>46024</a:t>
            </a:r>
            <a:endParaRPr lang="ru-RU" dirty="0"/>
          </a:p>
        </p:txBody>
      </p:sp>
      <p:sp>
        <p:nvSpPr>
          <p:cNvPr id="12" name="Прямоугольник 11"/>
          <p:cNvSpPr/>
          <p:nvPr/>
        </p:nvSpPr>
        <p:spPr>
          <a:xfrm>
            <a:off x="3998053" y="3248883"/>
            <a:ext cx="956084" cy="369332"/>
          </a:xfrm>
          <a:prstGeom prst="rect">
            <a:avLst/>
          </a:prstGeom>
        </p:spPr>
        <p:txBody>
          <a:bodyPr wrap="square">
            <a:spAutoFit/>
          </a:bodyPr>
          <a:lstStyle/>
          <a:p>
            <a:r>
              <a:rPr lang="ru-RU" dirty="0" smtClean="0"/>
              <a:t>46504 </a:t>
            </a:r>
            <a:endParaRPr lang="ru-RU" dirty="0"/>
          </a:p>
        </p:txBody>
      </p:sp>
      <p:sp>
        <p:nvSpPr>
          <p:cNvPr id="13" name="Прямоугольник 12"/>
          <p:cNvSpPr/>
          <p:nvPr/>
        </p:nvSpPr>
        <p:spPr>
          <a:xfrm>
            <a:off x="2676499" y="2473235"/>
            <a:ext cx="1022048" cy="369332"/>
          </a:xfrm>
          <a:prstGeom prst="rect">
            <a:avLst/>
          </a:prstGeom>
        </p:spPr>
        <p:txBody>
          <a:bodyPr wrap="square">
            <a:spAutoFit/>
          </a:bodyPr>
          <a:lstStyle/>
          <a:p>
            <a:r>
              <a:rPr lang="ru-RU" dirty="0" smtClean="0"/>
              <a:t>47236 </a:t>
            </a:r>
            <a:endParaRPr lang="ru-RU" dirty="0"/>
          </a:p>
        </p:txBody>
      </p:sp>
      <p:sp>
        <p:nvSpPr>
          <p:cNvPr id="16" name="Прямоугольник 15"/>
          <p:cNvSpPr/>
          <p:nvPr/>
        </p:nvSpPr>
        <p:spPr>
          <a:xfrm>
            <a:off x="1122924" y="1888655"/>
            <a:ext cx="951535" cy="369332"/>
          </a:xfrm>
          <a:prstGeom prst="rect">
            <a:avLst/>
          </a:prstGeom>
        </p:spPr>
        <p:txBody>
          <a:bodyPr wrap="square">
            <a:spAutoFit/>
          </a:bodyPr>
          <a:lstStyle/>
          <a:p>
            <a:r>
              <a:rPr lang="ru-RU" dirty="0" smtClean="0"/>
              <a:t>48048 </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3289110"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3" name="Подзаголовок 2"/>
          <p:cNvSpPr>
            <a:spLocks noGrp="1"/>
          </p:cNvSpPr>
          <p:nvPr>
            <p:ph type="subTitle" idx="1"/>
          </p:nvPr>
        </p:nvSpPr>
        <p:spPr>
          <a:xfrm>
            <a:off x="304453" y="921707"/>
            <a:ext cx="6843278" cy="496223"/>
          </a:xfrm>
        </p:spPr>
        <p:txBody>
          <a:bodyPr/>
          <a:lstStyle/>
          <a:p>
            <a:r>
              <a:rPr lang="ru-RU" dirty="0" smtClean="0"/>
              <a:t>Уровень зарегистрированной безработицы</a:t>
            </a:r>
            <a:endParaRPr lang="ru-RU" dirty="0"/>
          </a:p>
        </p:txBody>
      </p:sp>
      <p:sp>
        <p:nvSpPr>
          <p:cNvPr id="19" name="Прямоугольник 18"/>
          <p:cNvSpPr/>
          <p:nvPr/>
        </p:nvSpPr>
        <p:spPr>
          <a:xfrm>
            <a:off x="6861808" y="1172148"/>
            <a:ext cx="1340497" cy="369332"/>
          </a:xfrm>
          <a:prstGeom prst="rect">
            <a:avLst/>
          </a:prstGeom>
        </p:spPr>
        <p:txBody>
          <a:bodyPr wrap="square">
            <a:spAutoFit/>
          </a:bodyPr>
          <a:lstStyle/>
          <a:p>
            <a:r>
              <a:rPr lang="ru-RU" dirty="0" smtClean="0"/>
              <a:t>%</a:t>
            </a:r>
            <a:endParaRPr lang="ru-RU" dirty="0"/>
          </a:p>
        </p:txBody>
      </p:sp>
      <p:sp>
        <p:nvSpPr>
          <p:cNvPr id="18" name="Прямоугольник 17"/>
          <p:cNvSpPr/>
          <p:nvPr/>
        </p:nvSpPr>
        <p:spPr>
          <a:xfrm>
            <a:off x="2027385" y="2031959"/>
            <a:ext cx="505267" cy="369332"/>
          </a:xfrm>
          <a:prstGeom prst="rect">
            <a:avLst/>
          </a:prstGeom>
        </p:spPr>
        <p:txBody>
          <a:bodyPr wrap="none">
            <a:spAutoFit/>
          </a:bodyPr>
          <a:lstStyle/>
          <a:p>
            <a:r>
              <a:rPr lang="ru-RU" dirty="0" smtClean="0"/>
              <a:t>0,7</a:t>
            </a:r>
            <a:endParaRPr lang="ru-RU" dirty="0"/>
          </a:p>
        </p:txBody>
      </p:sp>
      <p:sp>
        <p:nvSpPr>
          <p:cNvPr id="20" name="Прямоугольник 19"/>
          <p:cNvSpPr/>
          <p:nvPr/>
        </p:nvSpPr>
        <p:spPr>
          <a:xfrm>
            <a:off x="4336131" y="3985861"/>
            <a:ext cx="604358" cy="369332"/>
          </a:xfrm>
          <a:prstGeom prst="rect">
            <a:avLst/>
          </a:prstGeom>
        </p:spPr>
        <p:txBody>
          <a:bodyPr wrap="square">
            <a:spAutoFit/>
          </a:bodyPr>
          <a:lstStyle/>
          <a:p>
            <a:r>
              <a:rPr lang="ru-RU" dirty="0" smtClean="0"/>
              <a:t>0,6</a:t>
            </a:r>
            <a:endParaRPr lang="ru-RU" dirty="0"/>
          </a:p>
        </p:txBody>
      </p:sp>
      <p:sp>
        <p:nvSpPr>
          <p:cNvPr id="21" name="Прямоугольник 20"/>
          <p:cNvSpPr/>
          <p:nvPr/>
        </p:nvSpPr>
        <p:spPr>
          <a:xfrm>
            <a:off x="5853308" y="3974489"/>
            <a:ext cx="505267" cy="369332"/>
          </a:xfrm>
          <a:prstGeom prst="rect">
            <a:avLst/>
          </a:prstGeom>
        </p:spPr>
        <p:txBody>
          <a:bodyPr wrap="none">
            <a:spAutoFit/>
          </a:bodyPr>
          <a:lstStyle/>
          <a:p>
            <a:r>
              <a:rPr lang="ru-RU" dirty="0" smtClean="0"/>
              <a:t>0,6</a:t>
            </a:r>
            <a:endParaRPr lang="ru-RU" dirty="0"/>
          </a:p>
        </p:txBody>
      </p:sp>
      <p:sp>
        <p:nvSpPr>
          <p:cNvPr id="22" name="Прямоугольник 21"/>
          <p:cNvSpPr/>
          <p:nvPr/>
        </p:nvSpPr>
        <p:spPr>
          <a:xfrm>
            <a:off x="7274949" y="3990411"/>
            <a:ext cx="505267" cy="369332"/>
          </a:xfrm>
          <a:prstGeom prst="rect">
            <a:avLst/>
          </a:prstGeom>
        </p:spPr>
        <p:txBody>
          <a:bodyPr wrap="none">
            <a:spAutoFit/>
          </a:bodyPr>
          <a:lstStyle/>
          <a:p>
            <a:r>
              <a:rPr lang="ru-RU" dirty="0" smtClean="0"/>
              <a:t>0,6</a:t>
            </a:r>
            <a:endParaRPr lang="ru-RU" dirty="0"/>
          </a:p>
        </p:txBody>
      </p:sp>
      <p:sp>
        <p:nvSpPr>
          <p:cNvPr id="16" name="Заголовок 1"/>
          <p:cNvSpPr txBox="1">
            <a:spLocks/>
          </p:cNvSpPr>
          <p:nvPr/>
        </p:nvSpPr>
        <p:spPr>
          <a:xfrm>
            <a:off x="68240" y="179022"/>
            <a:ext cx="11928143" cy="655621"/>
          </a:xfrm>
          <a:prstGeom prst="rect">
            <a:avLst/>
          </a:prstGeom>
        </p:spPr>
        <p:txBody>
          <a:bodyPr vert="horz" lIns="91440" tIns="45720" rIns="91440" bIns="45720" rtlCol="0" anchor="b">
            <a:normAutofit fontScale="9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Показатели социально-экономического развития </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graphicFrame>
        <p:nvGraphicFramePr>
          <p:cNvPr id="17" name="Диаграмма 16"/>
          <p:cNvGraphicFramePr/>
          <p:nvPr/>
        </p:nvGraphicFramePr>
        <p:xfrm>
          <a:off x="339678" y="1439333"/>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5117911" y="4544704"/>
            <a:ext cx="3289110" cy="914400"/>
          </a:xfrm>
          <a:prstGeom prst="rect">
            <a:avLst/>
          </a:prstGeom>
          <a:solidFill>
            <a:schemeClr val="bg1"/>
          </a:solidFill>
          <a:ln w="12700" cap="flat">
            <a:noFill/>
            <a:prstDash val="solid"/>
            <a:miter/>
          </a:ln>
        </p:spPr>
        <p:txBody>
          <a:bodyPr rtlCol="0" anchor="ctr"/>
          <a:lstStyle/>
          <a:p>
            <a:pPr algn="l"/>
            <a:endParaRPr lang="ru-RU" dirty="0"/>
          </a:p>
        </p:txBody>
      </p:sp>
      <p:sp>
        <p:nvSpPr>
          <p:cNvPr id="14" name="Овал 13"/>
          <p:cNvSpPr/>
          <p:nvPr/>
        </p:nvSpPr>
        <p:spPr>
          <a:xfrm>
            <a:off x="3794076" y="4585647"/>
            <a:ext cx="1651379"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3" name="Подзаголовок 2"/>
          <p:cNvSpPr>
            <a:spLocks noGrp="1"/>
          </p:cNvSpPr>
          <p:nvPr>
            <p:ph type="subTitle" idx="1"/>
          </p:nvPr>
        </p:nvSpPr>
        <p:spPr>
          <a:xfrm>
            <a:off x="495522" y="935356"/>
            <a:ext cx="6843278" cy="496223"/>
          </a:xfrm>
        </p:spPr>
        <p:txBody>
          <a:bodyPr/>
          <a:lstStyle/>
          <a:p>
            <a:r>
              <a:rPr lang="ru-RU" dirty="0" smtClean="0"/>
              <a:t>Индекс потребительских цен</a:t>
            </a:r>
            <a:endParaRPr lang="ru-RU" dirty="0"/>
          </a:p>
        </p:txBody>
      </p:sp>
      <p:sp>
        <p:nvSpPr>
          <p:cNvPr id="19" name="Прямоугольник 18"/>
          <p:cNvSpPr/>
          <p:nvPr/>
        </p:nvSpPr>
        <p:spPr>
          <a:xfrm>
            <a:off x="6807216" y="1090261"/>
            <a:ext cx="1340497" cy="646331"/>
          </a:xfrm>
          <a:prstGeom prst="rect">
            <a:avLst/>
          </a:prstGeom>
        </p:spPr>
        <p:txBody>
          <a:bodyPr wrap="square">
            <a:spAutoFit/>
          </a:bodyPr>
          <a:lstStyle/>
          <a:p>
            <a:r>
              <a:rPr lang="ru-RU" dirty="0" smtClean="0"/>
              <a:t>в среднем % г/</a:t>
            </a:r>
            <a:r>
              <a:rPr lang="ru-RU" dirty="0" err="1" smtClean="0"/>
              <a:t>г</a:t>
            </a:r>
            <a:endParaRPr lang="ru-RU" dirty="0"/>
          </a:p>
        </p:txBody>
      </p:sp>
      <p:sp>
        <p:nvSpPr>
          <p:cNvPr id="12" name="Прямоугольник 11"/>
          <p:cNvSpPr/>
          <p:nvPr/>
        </p:nvSpPr>
        <p:spPr>
          <a:xfrm>
            <a:off x="7071072" y="3237510"/>
            <a:ext cx="1103935" cy="369332"/>
          </a:xfrm>
          <a:prstGeom prst="rect">
            <a:avLst/>
          </a:prstGeom>
        </p:spPr>
        <p:txBody>
          <a:bodyPr wrap="square">
            <a:spAutoFit/>
          </a:bodyPr>
          <a:lstStyle/>
          <a:p>
            <a:r>
              <a:rPr lang="ru-RU" dirty="0" smtClean="0"/>
              <a:t>115,5</a:t>
            </a:r>
            <a:endParaRPr lang="ru-RU" dirty="0"/>
          </a:p>
        </p:txBody>
      </p:sp>
      <p:sp>
        <p:nvSpPr>
          <p:cNvPr id="13" name="Прямоугольник 12"/>
          <p:cNvSpPr/>
          <p:nvPr/>
        </p:nvSpPr>
        <p:spPr>
          <a:xfrm>
            <a:off x="4177746" y="5912473"/>
            <a:ext cx="844629" cy="369332"/>
          </a:xfrm>
          <a:prstGeom prst="rect">
            <a:avLst/>
          </a:prstGeom>
        </p:spPr>
        <p:txBody>
          <a:bodyPr wrap="square">
            <a:spAutoFit/>
          </a:bodyPr>
          <a:lstStyle/>
          <a:p>
            <a:r>
              <a:rPr lang="ru-RU" dirty="0" smtClean="0"/>
              <a:t>104,0</a:t>
            </a:r>
            <a:endParaRPr lang="ru-RU" dirty="0"/>
          </a:p>
        </p:txBody>
      </p:sp>
      <p:sp>
        <p:nvSpPr>
          <p:cNvPr id="17" name="Заголовок 1"/>
          <p:cNvSpPr txBox="1">
            <a:spLocks/>
          </p:cNvSpPr>
          <p:nvPr/>
        </p:nvSpPr>
        <p:spPr>
          <a:xfrm>
            <a:off x="81888" y="179022"/>
            <a:ext cx="11928143" cy="655621"/>
          </a:xfrm>
          <a:prstGeom prst="rect">
            <a:avLst/>
          </a:prstGeom>
        </p:spPr>
        <p:txBody>
          <a:bodyPr vert="horz" lIns="91440" tIns="45720" rIns="91440" bIns="45720" rtlCol="0" anchor="b">
            <a:normAutofit fontScale="9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Показатели социально-экономического развития </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20" name="Прямоугольник 19"/>
          <p:cNvSpPr/>
          <p:nvPr/>
        </p:nvSpPr>
        <p:spPr>
          <a:xfrm>
            <a:off x="4630399" y="2270795"/>
            <a:ext cx="1006126" cy="369332"/>
          </a:xfrm>
          <a:prstGeom prst="rect">
            <a:avLst/>
          </a:prstGeom>
        </p:spPr>
        <p:txBody>
          <a:bodyPr wrap="square">
            <a:spAutoFit/>
          </a:bodyPr>
          <a:lstStyle/>
          <a:p>
            <a:r>
              <a:rPr lang="ru-RU" dirty="0" smtClean="0"/>
              <a:t>106,2</a:t>
            </a:r>
            <a:endParaRPr lang="ru-RU" dirty="0"/>
          </a:p>
        </p:txBody>
      </p:sp>
      <p:sp>
        <p:nvSpPr>
          <p:cNvPr id="21" name="Прямоугольник 20"/>
          <p:cNvSpPr/>
          <p:nvPr/>
        </p:nvSpPr>
        <p:spPr>
          <a:xfrm>
            <a:off x="5476559" y="4126889"/>
            <a:ext cx="1103935" cy="369332"/>
          </a:xfrm>
          <a:prstGeom prst="rect">
            <a:avLst/>
          </a:prstGeom>
        </p:spPr>
        <p:txBody>
          <a:bodyPr wrap="square">
            <a:spAutoFit/>
          </a:bodyPr>
          <a:lstStyle/>
          <a:p>
            <a:r>
              <a:rPr lang="ru-RU" dirty="0" smtClean="0"/>
              <a:t>109,0</a:t>
            </a:r>
            <a:endParaRPr lang="ru-RU" dirty="0"/>
          </a:p>
        </p:txBody>
      </p:sp>
      <p:sp>
        <p:nvSpPr>
          <p:cNvPr id="22" name="Прямоугольник 21"/>
          <p:cNvSpPr/>
          <p:nvPr/>
        </p:nvSpPr>
        <p:spPr>
          <a:xfrm>
            <a:off x="4152726" y="5027642"/>
            <a:ext cx="856002" cy="369332"/>
          </a:xfrm>
          <a:prstGeom prst="rect">
            <a:avLst/>
          </a:prstGeom>
        </p:spPr>
        <p:txBody>
          <a:bodyPr wrap="square">
            <a:spAutoFit/>
          </a:bodyPr>
          <a:lstStyle/>
          <a:p>
            <a:r>
              <a:rPr lang="ru-RU" dirty="0" smtClean="0"/>
              <a:t>104,6</a:t>
            </a:r>
            <a:endParaRPr lang="ru-RU" dirty="0"/>
          </a:p>
        </p:txBody>
      </p:sp>
      <p:sp>
        <p:nvSpPr>
          <p:cNvPr id="16" name="Прямоугольник 15"/>
          <p:cNvSpPr/>
          <p:nvPr/>
        </p:nvSpPr>
        <p:spPr>
          <a:xfrm>
            <a:off x="887104" y="1433015"/>
            <a:ext cx="3603009" cy="327546"/>
          </a:xfrm>
          <a:prstGeom prst="rect">
            <a:avLst/>
          </a:prstGeom>
          <a:solidFill>
            <a:schemeClr val="bg1"/>
          </a:solidFill>
          <a:ln w="12700" cap="flat">
            <a:noFill/>
            <a:prstDash val="solid"/>
            <a:miter/>
          </a:ln>
        </p:spPr>
        <p:txBody>
          <a:bodyPr rtlCol="0" anchor="ctr"/>
          <a:lstStyle/>
          <a:p>
            <a:pPr algn="l"/>
            <a:endParaRPr lang="ru-RU" dirty="0"/>
          </a:p>
        </p:txBody>
      </p:sp>
      <p:graphicFrame>
        <p:nvGraphicFramePr>
          <p:cNvPr id="18" name="Диаграмма 17"/>
          <p:cNvGraphicFramePr/>
          <p:nvPr/>
        </p:nvGraphicFramePr>
        <p:xfrm>
          <a:off x="203200" y="1719618"/>
          <a:ext cx="8128000" cy="513838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Овал 13"/>
          <p:cNvSpPr/>
          <p:nvPr/>
        </p:nvSpPr>
        <p:spPr>
          <a:xfrm>
            <a:off x="3794077" y="4585647"/>
            <a:ext cx="3411942" cy="914400"/>
          </a:xfrm>
          <a:prstGeom prst="ellipse">
            <a:avLst/>
          </a:prstGeom>
          <a:solidFill>
            <a:schemeClr val="bg1"/>
          </a:solidFill>
          <a:ln w="12700" cap="flat">
            <a:noFill/>
            <a:prstDash val="solid"/>
            <a:miter/>
          </a:ln>
        </p:spPr>
        <p:txBody>
          <a:bodyPr rtlCol="0" anchor="ctr"/>
          <a:lstStyle/>
          <a:p>
            <a:pPr algn="l"/>
            <a:endParaRPr lang="ru-RU" dirty="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3" name="Подзаголовок 2"/>
          <p:cNvSpPr>
            <a:spLocks noGrp="1"/>
          </p:cNvSpPr>
          <p:nvPr>
            <p:ph type="subTitle" idx="1"/>
          </p:nvPr>
        </p:nvSpPr>
        <p:spPr>
          <a:xfrm>
            <a:off x="359044" y="867115"/>
            <a:ext cx="6843278" cy="496223"/>
          </a:xfrm>
        </p:spPr>
        <p:txBody>
          <a:bodyPr>
            <a:normAutofit fontScale="92500" lnSpcReduction="20000"/>
          </a:bodyPr>
          <a:lstStyle/>
          <a:p>
            <a:r>
              <a:rPr lang="ru-RU" dirty="0" smtClean="0"/>
              <a:t>Среднемесячная номинальная начисленная заработная плата в целом по муниципальному образованию</a:t>
            </a:r>
          </a:p>
          <a:p>
            <a:endParaRPr lang="ru-RU" dirty="0"/>
          </a:p>
        </p:txBody>
      </p:sp>
      <p:sp>
        <p:nvSpPr>
          <p:cNvPr id="19" name="Прямоугольник 18"/>
          <p:cNvSpPr/>
          <p:nvPr/>
        </p:nvSpPr>
        <p:spPr>
          <a:xfrm>
            <a:off x="7257593" y="1185797"/>
            <a:ext cx="862825" cy="369332"/>
          </a:xfrm>
          <a:prstGeom prst="rect">
            <a:avLst/>
          </a:prstGeom>
        </p:spPr>
        <p:txBody>
          <a:bodyPr wrap="square">
            <a:spAutoFit/>
          </a:bodyPr>
          <a:lstStyle/>
          <a:p>
            <a:r>
              <a:rPr lang="ru-RU" dirty="0" smtClean="0"/>
              <a:t>Руб.</a:t>
            </a:r>
            <a:endParaRPr lang="ru-RU" dirty="0"/>
          </a:p>
        </p:txBody>
      </p:sp>
      <p:sp>
        <p:nvSpPr>
          <p:cNvPr id="12" name="Заголовок 1"/>
          <p:cNvSpPr txBox="1">
            <a:spLocks/>
          </p:cNvSpPr>
          <p:nvPr/>
        </p:nvSpPr>
        <p:spPr>
          <a:xfrm>
            <a:off x="68240" y="179022"/>
            <a:ext cx="11928143" cy="655621"/>
          </a:xfrm>
          <a:prstGeom prst="rect">
            <a:avLst/>
          </a:prstGeom>
        </p:spPr>
        <p:txBody>
          <a:bodyPr vert="horz" lIns="91440" tIns="45720" rIns="91440" bIns="45720" rtlCol="0" anchor="b">
            <a:normAutofit fontScale="9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u-RU" sz="4000" b="1" i="0" u="none" strike="noStrike" kern="1200" cap="none" spc="0" normalizeH="0" baseline="0" noProof="0" dirty="0" smtClean="0">
                <a:ln>
                  <a:noFill/>
                </a:ln>
                <a:solidFill>
                  <a:schemeClr val="accent1">
                    <a:lumMod val="75000"/>
                  </a:schemeClr>
                </a:solidFill>
                <a:effectLst/>
                <a:uLnTx/>
                <a:uFillTx/>
                <a:latin typeface="+mj-lt"/>
                <a:ea typeface="+mj-ea"/>
                <a:cs typeface="+mj-cs"/>
              </a:rPr>
              <a:t>Показатели социально-экономического развития </a:t>
            </a:r>
            <a:endParaRPr kumimoji="0" lang="ru-RU" sz="40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sp>
        <p:nvSpPr>
          <p:cNvPr id="16" name="Блок-схема: магнитный диск 15"/>
          <p:cNvSpPr/>
          <p:nvPr/>
        </p:nvSpPr>
        <p:spPr>
          <a:xfrm>
            <a:off x="1910683" y="2006216"/>
            <a:ext cx="1405721" cy="1719623"/>
          </a:xfrm>
          <a:prstGeom prst="flowChartMagneticDisk">
            <a:avLst/>
          </a:prstGeom>
          <a:solidFill>
            <a:schemeClr val="accent3">
              <a:lumMod val="50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lang="ru-RU" dirty="0"/>
          </a:p>
        </p:txBody>
      </p:sp>
      <p:sp>
        <p:nvSpPr>
          <p:cNvPr id="18" name="Блок-схема: магнитный диск 17"/>
          <p:cNvSpPr/>
          <p:nvPr/>
        </p:nvSpPr>
        <p:spPr>
          <a:xfrm>
            <a:off x="4997357" y="1831071"/>
            <a:ext cx="1376149" cy="1826524"/>
          </a:xfrm>
          <a:prstGeom prst="flowChartMagneticDisk">
            <a:avLst/>
          </a:prstGeom>
          <a:solidFill>
            <a:schemeClr val="accent3">
              <a:lumMod val="50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lang="ru-RU" dirty="0"/>
          </a:p>
        </p:txBody>
      </p:sp>
      <p:sp>
        <p:nvSpPr>
          <p:cNvPr id="20" name="Блок-схема: магнитный диск 19"/>
          <p:cNvSpPr/>
          <p:nvPr/>
        </p:nvSpPr>
        <p:spPr>
          <a:xfrm>
            <a:off x="507241" y="4285397"/>
            <a:ext cx="1417093" cy="2049438"/>
          </a:xfrm>
          <a:prstGeom prst="flowChartMagneticDisk">
            <a:avLst/>
          </a:prstGeom>
          <a:solidFill>
            <a:schemeClr val="accent3">
              <a:lumMod val="50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lang="ru-RU" dirty="0"/>
          </a:p>
        </p:txBody>
      </p:sp>
      <p:sp>
        <p:nvSpPr>
          <p:cNvPr id="21" name="Блок-схема: магнитный диск 20"/>
          <p:cNvSpPr/>
          <p:nvPr/>
        </p:nvSpPr>
        <p:spPr>
          <a:xfrm>
            <a:off x="2993408" y="4176214"/>
            <a:ext cx="1496703" cy="2229133"/>
          </a:xfrm>
          <a:prstGeom prst="flowChartMagneticDisk">
            <a:avLst/>
          </a:prstGeom>
          <a:solidFill>
            <a:schemeClr val="accent3">
              <a:lumMod val="50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lang="ru-RU" dirty="0"/>
          </a:p>
        </p:txBody>
      </p:sp>
      <p:sp>
        <p:nvSpPr>
          <p:cNvPr id="22" name="Блок-схема: магнитный диск 21"/>
          <p:cNvSpPr/>
          <p:nvPr/>
        </p:nvSpPr>
        <p:spPr>
          <a:xfrm>
            <a:off x="5636525" y="3985146"/>
            <a:ext cx="1555846" cy="2402005"/>
          </a:xfrm>
          <a:prstGeom prst="flowChartMagneticDisk">
            <a:avLst/>
          </a:prstGeom>
          <a:solidFill>
            <a:schemeClr val="accent3">
              <a:lumMod val="50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endParaRPr lang="ru-RU" dirty="0"/>
          </a:p>
        </p:txBody>
      </p:sp>
      <p:sp>
        <p:nvSpPr>
          <p:cNvPr id="23" name="Прямоугольник 22"/>
          <p:cNvSpPr/>
          <p:nvPr/>
        </p:nvSpPr>
        <p:spPr>
          <a:xfrm>
            <a:off x="791570" y="1460310"/>
            <a:ext cx="3671248" cy="313899"/>
          </a:xfrm>
          <a:prstGeom prst="rect">
            <a:avLst/>
          </a:prstGeom>
          <a:solidFill>
            <a:schemeClr val="bg1"/>
          </a:solidFill>
          <a:ln w="12700" cap="flat">
            <a:noFill/>
            <a:prstDash val="solid"/>
            <a:miter/>
          </a:ln>
        </p:spPr>
        <p:txBody>
          <a:bodyPr rtlCol="0" anchor="ctr"/>
          <a:lstStyle/>
          <a:p>
            <a:pPr algn="l"/>
            <a:endParaRPr lang="ru-RU" dirty="0"/>
          </a:p>
        </p:txBody>
      </p:sp>
      <p:sp>
        <p:nvSpPr>
          <p:cNvPr id="24" name="Прямоугольник 23"/>
          <p:cNvSpPr/>
          <p:nvPr/>
        </p:nvSpPr>
        <p:spPr>
          <a:xfrm>
            <a:off x="1978185" y="2771211"/>
            <a:ext cx="1297278" cy="461665"/>
          </a:xfrm>
          <a:prstGeom prst="rect">
            <a:avLst/>
          </a:prstGeom>
        </p:spPr>
        <p:txBody>
          <a:bodyPr wrap="square">
            <a:spAutoFit/>
          </a:bodyPr>
          <a:lstStyle/>
          <a:p>
            <a:r>
              <a:rPr lang="ru-RU" sz="2400" b="1" i="1" dirty="0" smtClean="0">
                <a:solidFill>
                  <a:schemeClr val="bg1"/>
                </a:solidFill>
              </a:rPr>
              <a:t>50422,0</a:t>
            </a:r>
            <a:endParaRPr lang="ru-RU" sz="2400" b="1" i="1" dirty="0">
              <a:solidFill>
                <a:schemeClr val="bg1"/>
              </a:solidFill>
            </a:endParaRPr>
          </a:p>
        </p:txBody>
      </p:sp>
      <p:sp>
        <p:nvSpPr>
          <p:cNvPr id="25" name="Прямоугольник 24"/>
          <p:cNvSpPr/>
          <p:nvPr/>
        </p:nvSpPr>
        <p:spPr>
          <a:xfrm>
            <a:off x="5037558" y="2664305"/>
            <a:ext cx="1527015" cy="461665"/>
          </a:xfrm>
          <a:prstGeom prst="rect">
            <a:avLst/>
          </a:prstGeom>
        </p:spPr>
        <p:txBody>
          <a:bodyPr wrap="square">
            <a:spAutoFit/>
          </a:bodyPr>
          <a:lstStyle/>
          <a:p>
            <a:r>
              <a:rPr lang="ru-RU" sz="2400" b="1" i="1" dirty="0" smtClean="0">
                <a:solidFill>
                  <a:schemeClr val="bg1"/>
                </a:solidFill>
              </a:rPr>
              <a:t>58388,0</a:t>
            </a:r>
            <a:endParaRPr lang="ru-RU" sz="2400" b="1" i="1" dirty="0">
              <a:solidFill>
                <a:schemeClr val="bg1"/>
              </a:solidFill>
            </a:endParaRPr>
          </a:p>
        </p:txBody>
      </p:sp>
      <p:sp>
        <p:nvSpPr>
          <p:cNvPr id="26" name="Прямоугольник 25"/>
          <p:cNvSpPr/>
          <p:nvPr/>
        </p:nvSpPr>
        <p:spPr>
          <a:xfrm>
            <a:off x="561091" y="5339264"/>
            <a:ext cx="1704436" cy="461665"/>
          </a:xfrm>
          <a:prstGeom prst="rect">
            <a:avLst/>
          </a:prstGeom>
        </p:spPr>
        <p:txBody>
          <a:bodyPr wrap="square">
            <a:spAutoFit/>
          </a:bodyPr>
          <a:lstStyle/>
          <a:p>
            <a:r>
              <a:rPr lang="ru-RU" sz="2400" b="1" i="1" dirty="0" smtClean="0">
                <a:solidFill>
                  <a:schemeClr val="bg1"/>
                </a:solidFill>
              </a:rPr>
              <a:t>64052,0</a:t>
            </a:r>
            <a:endParaRPr lang="ru-RU" sz="2400" b="1" i="1" dirty="0">
              <a:solidFill>
                <a:schemeClr val="bg1"/>
              </a:solidFill>
            </a:endParaRPr>
          </a:p>
        </p:txBody>
      </p:sp>
      <p:sp>
        <p:nvSpPr>
          <p:cNvPr id="27" name="Прямоугольник 26"/>
          <p:cNvSpPr/>
          <p:nvPr/>
        </p:nvSpPr>
        <p:spPr>
          <a:xfrm>
            <a:off x="3101848" y="5273300"/>
            <a:ext cx="1401912" cy="461665"/>
          </a:xfrm>
          <a:prstGeom prst="rect">
            <a:avLst/>
          </a:prstGeom>
        </p:spPr>
        <p:txBody>
          <a:bodyPr wrap="square">
            <a:spAutoFit/>
          </a:bodyPr>
          <a:lstStyle/>
          <a:p>
            <a:r>
              <a:rPr lang="ru-RU" sz="2400" b="1" i="1" dirty="0" smtClean="0">
                <a:solidFill>
                  <a:schemeClr val="bg1"/>
                </a:solidFill>
              </a:rPr>
              <a:t>68920,0</a:t>
            </a:r>
            <a:endParaRPr lang="ru-RU" sz="2400" b="1" i="1" dirty="0">
              <a:solidFill>
                <a:schemeClr val="bg1"/>
              </a:solidFill>
            </a:endParaRPr>
          </a:p>
        </p:txBody>
      </p:sp>
      <p:sp>
        <p:nvSpPr>
          <p:cNvPr id="28" name="Прямоугольник 27"/>
          <p:cNvSpPr/>
          <p:nvPr/>
        </p:nvSpPr>
        <p:spPr>
          <a:xfrm>
            <a:off x="5763161" y="5177766"/>
            <a:ext cx="1374617" cy="461665"/>
          </a:xfrm>
          <a:prstGeom prst="rect">
            <a:avLst/>
          </a:prstGeom>
        </p:spPr>
        <p:txBody>
          <a:bodyPr wrap="square">
            <a:spAutoFit/>
          </a:bodyPr>
          <a:lstStyle/>
          <a:p>
            <a:r>
              <a:rPr lang="ru-RU" sz="2400" b="1" i="1" dirty="0" smtClean="0">
                <a:solidFill>
                  <a:schemeClr val="bg1"/>
                </a:solidFill>
              </a:rPr>
              <a:t>73813,0</a:t>
            </a:r>
            <a:endParaRPr lang="ru-RU" sz="2400" b="1" i="1" dirty="0">
              <a:solidFill>
                <a:schemeClr val="bg1"/>
              </a:solidFill>
            </a:endParaRPr>
          </a:p>
        </p:txBody>
      </p:sp>
      <p:sp>
        <p:nvSpPr>
          <p:cNvPr id="29" name="Прямоугольник 28"/>
          <p:cNvSpPr/>
          <p:nvPr/>
        </p:nvSpPr>
        <p:spPr>
          <a:xfrm>
            <a:off x="1491411" y="1629348"/>
            <a:ext cx="2548325" cy="369332"/>
          </a:xfrm>
          <a:prstGeom prst="rect">
            <a:avLst/>
          </a:prstGeom>
        </p:spPr>
        <p:txBody>
          <a:bodyPr wrap="square">
            <a:spAutoFit/>
          </a:bodyPr>
          <a:lstStyle/>
          <a:p>
            <a:r>
              <a:rPr lang="ru-RU" b="1" i="1" dirty="0" smtClean="0"/>
              <a:t>2021 год (отчет)</a:t>
            </a:r>
            <a:endParaRPr lang="ru-RU" b="1" i="1" dirty="0"/>
          </a:p>
        </p:txBody>
      </p:sp>
      <p:sp>
        <p:nvSpPr>
          <p:cNvPr id="30" name="Прямоугольник 29"/>
          <p:cNvSpPr/>
          <p:nvPr/>
        </p:nvSpPr>
        <p:spPr>
          <a:xfrm>
            <a:off x="4550783" y="1385963"/>
            <a:ext cx="2163913" cy="369332"/>
          </a:xfrm>
          <a:prstGeom prst="rect">
            <a:avLst/>
          </a:prstGeom>
        </p:spPr>
        <p:txBody>
          <a:bodyPr wrap="square">
            <a:spAutoFit/>
          </a:bodyPr>
          <a:lstStyle/>
          <a:p>
            <a:r>
              <a:rPr lang="ru-RU" b="1" i="1" dirty="0" smtClean="0"/>
              <a:t>2022 год (оценка)</a:t>
            </a:r>
            <a:endParaRPr lang="ru-RU" b="1" i="1" dirty="0"/>
          </a:p>
        </p:txBody>
      </p:sp>
      <p:sp>
        <p:nvSpPr>
          <p:cNvPr id="31" name="Прямоугольник 30"/>
          <p:cNvSpPr/>
          <p:nvPr/>
        </p:nvSpPr>
        <p:spPr>
          <a:xfrm>
            <a:off x="27296" y="6393132"/>
            <a:ext cx="2548325" cy="369332"/>
          </a:xfrm>
          <a:prstGeom prst="rect">
            <a:avLst/>
          </a:prstGeom>
        </p:spPr>
        <p:txBody>
          <a:bodyPr wrap="square">
            <a:spAutoFit/>
          </a:bodyPr>
          <a:lstStyle/>
          <a:p>
            <a:r>
              <a:rPr lang="ru-RU" b="1" i="1" dirty="0" smtClean="0"/>
              <a:t>2023 год (прогноз)</a:t>
            </a:r>
            <a:endParaRPr lang="ru-RU" b="1" i="1" dirty="0"/>
          </a:p>
        </p:txBody>
      </p:sp>
      <p:sp>
        <p:nvSpPr>
          <p:cNvPr id="32" name="Прямоугольник 31"/>
          <p:cNvSpPr/>
          <p:nvPr/>
        </p:nvSpPr>
        <p:spPr>
          <a:xfrm>
            <a:off x="2663592" y="6406780"/>
            <a:ext cx="2548325" cy="369332"/>
          </a:xfrm>
          <a:prstGeom prst="rect">
            <a:avLst/>
          </a:prstGeom>
        </p:spPr>
        <p:txBody>
          <a:bodyPr wrap="square">
            <a:spAutoFit/>
          </a:bodyPr>
          <a:lstStyle/>
          <a:p>
            <a:r>
              <a:rPr lang="ru-RU" b="1" i="1" dirty="0" smtClean="0"/>
              <a:t>2024 год (прогноз)</a:t>
            </a:r>
            <a:endParaRPr lang="ru-RU" b="1" i="1" dirty="0"/>
          </a:p>
        </p:txBody>
      </p:sp>
      <p:sp>
        <p:nvSpPr>
          <p:cNvPr id="33" name="Прямоугольник 32"/>
          <p:cNvSpPr/>
          <p:nvPr/>
        </p:nvSpPr>
        <p:spPr>
          <a:xfrm>
            <a:off x="5352199" y="6447724"/>
            <a:ext cx="2548325" cy="369332"/>
          </a:xfrm>
          <a:prstGeom prst="rect">
            <a:avLst/>
          </a:prstGeom>
        </p:spPr>
        <p:txBody>
          <a:bodyPr wrap="square">
            <a:spAutoFit/>
          </a:bodyPr>
          <a:lstStyle/>
          <a:p>
            <a:r>
              <a:rPr lang="ru-RU" b="1" i="1" dirty="0" smtClean="0"/>
              <a:t>2025 год (прогноз)</a:t>
            </a:r>
            <a:endParaRPr lang="ru-RU" b="1" i="1" dirty="0"/>
          </a:p>
        </p:txBody>
      </p:sp>
      <p:sp>
        <p:nvSpPr>
          <p:cNvPr id="34" name="Прямоугольник 33"/>
          <p:cNvSpPr/>
          <p:nvPr/>
        </p:nvSpPr>
        <p:spPr>
          <a:xfrm>
            <a:off x="7206018" y="4503762"/>
            <a:ext cx="4985982" cy="914400"/>
          </a:xfrm>
          <a:prstGeom prst="rect">
            <a:avLst/>
          </a:prstGeom>
          <a:solidFill>
            <a:schemeClr val="bg1"/>
          </a:solidFill>
          <a:ln w="12700" cap="flat">
            <a:noFill/>
            <a:prstDash val="solid"/>
            <a:miter/>
          </a:ln>
        </p:spPr>
        <p:txBody>
          <a:bodyPr rtlCol="0" anchor="ctr"/>
          <a:lstStyle/>
          <a:p>
            <a:pPr algn="l"/>
            <a:endParaRPr lang="ru-RU" dirty="0"/>
          </a:p>
        </p:txBody>
      </p:sp>
      <p:pic>
        <p:nvPicPr>
          <p:cNvPr id="35" name="Рисунок 34" descr="post_5b589fca650bb.jpg"/>
          <p:cNvPicPr>
            <a:picLocks noChangeAspect="1"/>
          </p:cNvPicPr>
          <p:nvPr/>
        </p:nvPicPr>
        <p:blipFill>
          <a:blip r:embed="rId2"/>
          <a:stretch>
            <a:fillRect/>
          </a:stretch>
        </p:blipFill>
        <p:spPr>
          <a:xfrm>
            <a:off x="7793341" y="2715903"/>
            <a:ext cx="4193942" cy="298885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f55923798_win3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 xmlns:thm15="http://schemas.microsoft.com/office/thememl/2012/main" name="Office_30741380_TF55923798.potx" id="{1FB061B5-9E01-4E04-A517-B0AA2987E41C}" vid="{D770918E-B00C-4F04-BDFD-A08CC9945D76}"/>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2.xml><?xml version="1.0" encoding="utf-8"?>
<ds:datastoreItem xmlns:ds="http://schemas.openxmlformats.org/officeDocument/2006/customXml" ds:itemID="{12024DF7-0783-4549-86B7-A48B29FBA9C2}">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3197</Words>
  <Application>Microsoft Office PowerPoint</Application>
  <PresentationFormat>Произвольный</PresentationFormat>
  <Paragraphs>733</Paragraphs>
  <Slides>59</Slides>
  <Notes>14</Notes>
  <HiddenSlides>0</HiddenSlides>
  <MMClips>0</MMClips>
  <ScaleCrop>false</ScaleCrop>
  <HeadingPairs>
    <vt:vector size="4" baseType="variant">
      <vt:variant>
        <vt:lpstr>Тема</vt:lpstr>
      </vt:variant>
      <vt:variant>
        <vt:i4>1</vt:i4>
      </vt:variant>
      <vt:variant>
        <vt:lpstr>Заголовки слайдов</vt:lpstr>
      </vt:variant>
      <vt:variant>
        <vt:i4>59</vt:i4>
      </vt:variant>
    </vt:vector>
  </HeadingPairs>
  <TitlesOfParts>
    <vt:vector size="60" baseType="lpstr">
      <vt:lpstr>tf55923798_win32</vt:lpstr>
      <vt:lpstr>Бюджет для граждан</vt:lpstr>
      <vt:lpstr>О Бокситогорском муниципальном районе</vt:lpstr>
      <vt:lpstr>Административно-территориальное деление Бокситогорского муниципального района</vt:lpstr>
      <vt:lpstr>Административно-территориальное деление Бокситогорского муниципального района</vt:lpstr>
      <vt:lpstr>Показатели социально-экономического развития </vt:lpstr>
      <vt:lpstr>Показатели социально-экономического развития </vt:lpstr>
      <vt:lpstr>Слайд 7</vt:lpstr>
      <vt:lpstr>Слайд 8</vt:lpstr>
      <vt:lpstr>Слайд 9</vt:lpstr>
      <vt:lpstr>Качество управления муниципальными финансами и долговая устойчивость Бокситогорского муниципального района </vt:lpstr>
      <vt:lpstr>Что такое бюджет?</vt:lpstr>
      <vt:lpstr>Слайд 12</vt:lpstr>
      <vt:lpstr>Слайд 13</vt:lpstr>
      <vt:lpstr>Слайд 14</vt:lpstr>
      <vt:lpstr>Основные понятия и термины</vt:lpstr>
      <vt:lpstr>Слайд 16</vt:lpstr>
      <vt:lpstr>Слайд 17</vt:lpstr>
      <vt:lpstr>Слайд 18</vt:lpstr>
      <vt:lpstr>Формирование бюджета Бокситогорского муниципального района</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Муниципальная программа «Культура, молодежная политика, физическая культура и спорт» </vt:lpstr>
      <vt:lpstr>Слайд 56</vt:lpstr>
      <vt:lpstr>Слайд 57</vt:lpstr>
      <vt:lpstr>Слайд 58</vt:lpstr>
      <vt:lpstr>Благодарим вас!</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2021-03-09T13:43:04Z</dcterms:created>
  <dcterms:modified xsi:type="dcterms:W3CDTF">2022-12-02T11:29:11Z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